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8"/>
  </p:notesMasterIdLst>
  <p:handoutMasterIdLst>
    <p:handoutMasterId r:id="rId9"/>
  </p:handoutMasterIdLst>
  <p:sldIdLst>
    <p:sldId id="257" r:id="rId2"/>
    <p:sldId id="268" r:id="rId3"/>
    <p:sldId id="269" r:id="rId4"/>
    <p:sldId id="262" r:id="rId5"/>
    <p:sldId id="265" r:id="rId6"/>
    <p:sldId id="267" r:id="rId7"/>
  </p:sldIdLst>
  <p:sldSz cx="12192000"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4529"/>
    <a:srgbClr val="2B3922"/>
    <a:srgbClr val="2E3722"/>
    <a:srgbClr val="FCF7F1"/>
    <a:srgbClr val="B8D233"/>
    <a:srgbClr val="5CC6D6"/>
    <a:srgbClr val="F8D22F"/>
    <a:srgbClr val="F03F2B"/>
    <a:srgbClr val="3488A0"/>
    <a:srgbClr val="5790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7440" autoAdjust="0"/>
  </p:normalViewPr>
  <p:slideViewPr>
    <p:cSldViewPr snapToGrid="0">
      <p:cViewPr varScale="1">
        <p:scale>
          <a:sx n="133" d="100"/>
          <a:sy n="133" d="100"/>
        </p:scale>
        <p:origin x="374" y="8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123" d="100"/>
          <a:sy n="123" d="100"/>
        </p:scale>
        <p:origin x="497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0DD40BE5-F188-4B90-8D25-FBCE85B41EF8}" type="datetime1">
              <a:rPr lang="el-GR" smtClean="0"/>
              <a:t>20/11/2025</a:t>
            </a:fld>
            <a:endParaRPr lang="en-US" dirty="0"/>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7ACF5E7-ACB0-497B-A8C6-F2E617B4631D}" type="slidenum">
              <a:rPr lang="en-US" smtClean="0"/>
              <a:t>‹#›</a:t>
            </a:fld>
            <a:endParaRPr lang="en-US"/>
          </a:p>
        </p:txBody>
      </p:sp>
    </p:spTree>
    <p:extLst>
      <p:ext uri="{BB962C8B-B14F-4D97-AF65-F5344CB8AC3E}">
        <p14:creationId xmlns:p14="http://schemas.microsoft.com/office/powerpoint/2010/main" val="1938533960"/>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F87A8100-2D96-4CBC-9A09-B5A1A3AE53A6}" type="datetime1">
              <a:rPr lang="el-GR" smtClean="0"/>
              <a:t>20/11/2025</a:t>
            </a:fld>
            <a:endParaRPr lang="en-US"/>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l"/>
              <a:t>Κάντε κλικ για επεξεργασία των στυλ κειμένου του υποδείγματος</a:t>
            </a:r>
            <a:endParaRPr lang="en-US"/>
          </a:p>
          <a:p>
            <a:pPr lvl="1" rtl="0"/>
            <a:r>
              <a:rPr lang="el"/>
              <a:t>Δεύτερου επιπέδου</a:t>
            </a:r>
          </a:p>
          <a:p>
            <a:pPr lvl="2" rtl="0"/>
            <a:r>
              <a:rPr lang="el"/>
              <a:t>Τρίτου επιπέδου</a:t>
            </a:r>
          </a:p>
          <a:p>
            <a:pPr lvl="3" rtl="0"/>
            <a:r>
              <a:rPr lang="el"/>
              <a:t>Τέταρτου επιπέδου</a:t>
            </a:r>
          </a:p>
          <a:p>
            <a:pPr lvl="4" rtl="0"/>
            <a:r>
              <a:rPr lang="el"/>
              <a:t>Πέμπτου επιπέδου</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7A705E3-E620-489D-9973-6221209A4B3B}" type="slidenum">
              <a:rPr lang="en-US" smtClean="0"/>
              <a:t>‹#›</a:t>
            </a:fld>
            <a:endParaRPr lang="en-US"/>
          </a:p>
        </p:txBody>
      </p:sp>
    </p:spTree>
    <p:extLst>
      <p:ext uri="{BB962C8B-B14F-4D97-AF65-F5344CB8AC3E}">
        <p14:creationId xmlns:p14="http://schemas.microsoft.com/office/powerpoint/2010/main" val="3889581830"/>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5" name="Ορθογώνιο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latin typeface="Tahoma" panose="020B0604030504040204" pitchFamily="34" charset="0"/>
              <a:ea typeface="Tahoma" panose="020B0604030504040204" pitchFamily="34" charset="0"/>
              <a:cs typeface="Tahoma" panose="020B0604030504040204" pitchFamily="34" charset="0"/>
            </a:endParaRPr>
          </a:p>
        </p:txBody>
      </p:sp>
      <p:sp useBgFill="1">
        <p:nvSpPr>
          <p:cNvPr id="10" name="Ορθογώνιο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txBody>
          <a:bodyPr/>
          <a:lstStyle/>
          <a:p>
            <a:endParaRPr lang="el-GR"/>
          </a:p>
        </p:txBody>
      </p:sp>
      <p:sp>
        <p:nvSpPr>
          <p:cNvPr id="11" name="Ορθογώνιο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l-GR"/>
          </a:p>
        </p:txBody>
      </p:sp>
      <p:sp>
        <p:nvSpPr>
          <p:cNvPr id="15" name="Ορθογώνιο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grpSp>
        <p:nvGrpSpPr>
          <p:cNvPr id="7" name="Ομάδα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Ευθεία γραμμή σύνδεσης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Ευθεία γραμμή σύνδεσης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Ευθεία γραμμή σύνδεσης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Τίτλος 1"/>
          <p:cNvSpPr>
            <a:spLocks noGrp="1"/>
          </p:cNvSpPr>
          <p:nvPr>
            <p:ph type="ctrTitle"/>
          </p:nvPr>
        </p:nvSpPr>
        <p:spPr>
          <a:xfrm>
            <a:off x="1629103" y="2244830"/>
            <a:ext cx="8933796" cy="2437232"/>
          </a:xfrm>
        </p:spPr>
        <p:txBody>
          <a:bodyPr tIns="45720" bIns="45720" rtlCol="0" anchor="ctr">
            <a:normAutofit/>
          </a:bodyPr>
          <a:lstStyle>
            <a:lvl1pPr algn="ctr">
              <a:lnSpc>
                <a:spcPct val="83000"/>
              </a:lnSpc>
              <a:defRPr lang="en-US" sz="6000" b="0" kern="1200" cap="all" spc="-100" baseline="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Υπότιτλος 2"/>
          <p:cNvSpPr>
            <a:spLocks noGrp="1"/>
          </p:cNvSpPr>
          <p:nvPr>
            <p:ph type="subTitle" idx="1"/>
          </p:nvPr>
        </p:nvSpPr>
        <p:spPr>
          <a:xfrm>
            <a:off x="1629101" y="4682062"/>
            <a:ext cx="8936846" cy="457201"/>
          </a:xfrm>
        </p:spPr>
        <p:txBody>
          <a:bodyPr rtlCol="0">
            <a:normAutofit/>
          </a:bodyPr>
          <a:lstStyle>
            <a:lvl1pPr marL="0" indent="0" algn="ctr">
              <a:spcBef>
                <a:spcPts val="0"/>
              </a:spcBef>
              <a:buNone/>
              <a:defRPr sz="1800" spc="80" baseline="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l-GR"/>
              <a:t>Κάντε κλικ για να επεξεργαστείτε τον υπότιτλο του υποδείγματος</a:t>
            </a:r>
            <a:endParaRPr lang="en-US" dirty="0"/>
          </a:p>
        </p:txBody>
      </p:sp>
      <p:sp>
        <p:nvSpPr>
          <p:cNvPr id="20" name="Θέση ημερομηνίας 19"/>
          <p:cNvSpPr>
            <a:spLocks noGrp="1"/>
          </p:cNvSpPr>
          <p:nvPr>
            <p:ph type="dt" sz="half" idx="10"/>
          </p:nvPr>
        </p:nvSpPr>
        <p:spPr>
          <a:xfrm>
            <a:off x="5318760" y="1341256"/>
            <a:ext cx="1554480" cy="485546"/>
          </a:xfrm>
        </p:spPr>
        <p:txBody>
          <a:bodyPr rtlCol="0"/>
          <a:lstStyle>
            <a:lvl1pPr algn="ctr">
              <a:defRPr sz="1300" spc="0" baseline="0">
                <a:solidFill>
                  <a:srgbClr val="FFFFFF"/>
                </a:solidFill>
                <a:latin typeface="Tahoma" panose="020B0604030504040204" pitchFamily="34" charset="0"/>
                <a:ea typeface="Tahoma" panose="020B0604030504040204" pitchFamily="34" charset="0"/>
                <a:cs typeface="Tahoma" panose="020B0604030504040204" pitchFamily="34" charset="0"/>
              </a:defRPr>
            </a:lvl1pPr>
          </a:lstStyle>
          <a:p>
            <a:fld id="{C71C264D-C0A2-4845-B03C-DEB4FF68BDB8}" type="datetime1">
              <a:rPr lang="el-GR" smtClean="0"/>
              <a:t>20/11/2025</a:t>
            </a:fld>
            <a:endParaRPr lang="en-US" dirty="0"/>
          </a:p>
        </p:txBody>
      </p:sp>
      <p:sp>
        <p:nvSpPr>
          <p:cNvPr id="21" name="Σύμβολο κράτησης θέσης υποσέλιδου 20"/>
          <p:cNvSpPr>
            <a:spLocks noGrp="1"/>
          </p:cNvSpPr>
          <p:nvPr>
            <p:ph type="ftr" sz="quarter" idx="11"/>
          </p:nvPr>
        </p:nvSpPr>
        <p:spPr>
          <a:xfrm>
            <a:off x="1629100" y="5177408"/>
            <a:ext cx="5730295" cy="228600"/>
          </a:xfrm>
        </p:spPr>
        <p:txBody>
          <a:bodyPr rtlCol="0"/>
          <a:lstStyle>
            <a:lvl1pPr algn="l">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22" name="Σύμβολο κράτησης θέσης αριθμού διαφάνειας 21"/>
          <p:cNvSpPr>
            <a:spLocks noGrp="1"/>
          </p:cNvSpPr>
          <p:nvPr>
            <p:ph type="sldNum" sz="quarter" idx="12"/>
          </p:nvPr>
        </p:nvSpPr>
        <p:spPr>
          <a:xfrm>
            <a:off x="8606920" y="5177408"/>
            <a:ext cx="1955980" cy="22860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κατακόρυφου κειμένου 2"/>
          <p:cNvSpPr>
            <a:spLocks noGrp="1"/>
          </p:cNvSpPr>
          <p:nvPr>
            <p:ph type="body" orient="vert" idx="1"/>
          </p:nvPr>
        </p:nvSpPr>
        <p:spPr/>
        <p:txBody>
          <a:bodyPr vert="eaVert" rtlCol="0"/>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ημερομηνίας 3"/>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45598D92-8F34-4B63-81A0-6F258440B286}" type="datetime1">
              <a:rPr lang="el-GR" smtClean="0"/>
              <a:t>20/11/2025</a:t>
            </a:fld>
            <a:endParaRPr lang="en-US"/>
          </a:p>
        </p:txBody>
      </p:sp>
      <p:sp>
        <p:nvSpPr>
          <p:cNvPr id="5" name="Θέση υποσέλιδου 4"/>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6" name="Θέση αριθμού διαφάνειας 5"/>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991600" y="762000"/>
            <a:ext cx="2362200" cy="5257800"/>
          </a:xfrm>
        </p:spPr>
        <p:txBody>
          <a:bodyPr vert="eaVert"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κατακόρυφου κειμένου 2"/>
          <p:cNvSpPr>
            <a:spLocks noGrp="1"/>
          </p:cNvSpPr>
          <p:nvPr>
            <p:ph type="body" orient="vert" idx="1"/>
          </p:nvPr>
        </p:nvSpPr>
        <p:spPr>
          <a:xfrm>
            <a:off x="838200" y="762000"/>
            <a:ext cx="8077200" cy="5257800"/>
          </a:xfrm>
        </p:spPr>
        <p:txBody>
          <a:bodyPr vert="eaVert" rtlCol="0"/>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ημερομηνίας 3"/>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1C0DA57F-A696-4650-BF26-36BD05691E9F}" type="datetime1">
              <a:rPr lang="el-GR" smtClean="0"/>
              <a:t>20/11/2025</a:t>
            </a:fld>
            <a:endParaRPr lang="en-US"/>
          </a:p>
        </p:txBody>
      </p:sp>
      <p:sp>
        <p:nvSpPr>
          <p:cNvPr id="5" name="Θέση υποσέλιδου 4"/>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6" name="Θέση αριθμού διαφάνειας 5"/>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περιεχομένου 2"/>
          <p:cNvSpPr>
            <a:spLocks noGrp="1"/>
          </p:cNvSpPr>
          <p:nvPr>
            <p:ph idx="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ημερομηνίας 3"/>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5D179434-7293-40E0-98A7-69F3C10321FD}" type="datetime1">
              <a:rPr lang="el-GR" smtClean="0"/>
              <a:t>20/11/2025</a:t>
            </a:fld>
            <a:endParaRPr lang="en-US"/>
          </a:p>
        </p:txBody>
      </p:sp>
      <p:sp>
        <p:nvSpPr>
          <p:cNvPr id="5" name="Θέση υποσέλιδου 4"/>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6" name="Θέση αριθμού διαφάνειας 5"/>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5" name="Ορθογώνιο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latin typeface="Tahoma" panose="020B0604030504040204" pitchFamily="34" charset="0"/>
              <a:ea typeface="Tahoma" panose="020B0604030504040204" pitchFamily="34" charset="0"/>
              <a:cs typeface="Tahoma" panose="020B0604030504040204" pitchFamily="34" charset="0"/>
            </a:endParaRPr>
          </a:p>
        </p:txBody>
      </p:sp>
      <p:sp useBgFill="1">
        <p:nvSpPr>
          <p:cNvPr id="23" name="Ορθογώνιο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Ορθογώνιο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Ορθογώνιο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p:nvPr>
        </p:nvSpPr>
        <p:spPr>
          <a:xfrm>
            <a:off x="1629156" y="2275165"/>
            <a:ext cx="8933688" cy="2406895"/>
          </a:xfrm>
        </p:spPr>
        <p:txBody>
          <a:bodyPr rtlCol="0" anchor="ctr">
            <a:noAutofit/>
          </a:bodyPr>
          <a:lstStyle>
            <a:lvl1pPr algn="ctr">
              <a:lnSpc>
                <a:spcPct val="83000"/>
              </a:lnSpc>
              <a:defRPr lang="en-US" sz="6000" kern="1200" cap="all" spc="-100" baseline="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grpSp>
        <p:nvGrpSpPr>
          <p:cNvPr id="16" name="Ομάδα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Ευθεία γραμμή σύνδεσης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Ευθεία γραμμή σύνδεσης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Ευθεία γραμμή σύνδεσης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Θέση κειμένου 2"/>
          <p:cNvSpPr>
            <a:spLocks noGrp="1"/>
          </p:cNvSpPr>
          <p:nvPr>
            <p:ph type="body" idx="1"/>
          </p:nvPr>
        </p:nvSpPr>
        <p:spPr>
          <a:xfrm>
            <a:off x="1629156" y="4682062"/>
            <a:ext cx="8939784" cy="457200"/>
          </a:xfrm>
        </p:spPr>
        <p:txBody>
          <a:bodyPr rtlCol="0" anchor="t">
            <a:normAutofit/>
          </a:bodyPr>
          <a:lstStyle>
            <a:lvl1pPr marL="0" indent="0" algn="ctr">
              <a:buNone/>
              <a:tabLst>
                <a:tab pos="2633663" algn="l"/>
              </a:tabLst>
              <a:defRPr sz="1800">
                <a:solidFill>
                  <a:schemeClr val="tx1">
                    <a:lumMod val="95000"/>
                    <a:lumOff val="5000"/>
                  </a:schemeClr>
                </a:solidFill>
                <a:effectLst/>
                <a:latin typeface="Tahoma" panose="020B0604030504040204" pitchFamily="34" charset="0"/>
                <a:ea typeface="Tahoma" panose="020B0604030504040204" pitchFamily="34" charset="0"/>
                <a:cs typeface="Tahoma" panose="020B0604030504040204" pitchFamily="34" charset="0"/>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l-GR"/>
              <a:t>Στυλ κειμένου υποδείγματος</a:t>
            </a:r>
          </a:p>
        </p:txBody>
      </p:sp>
      <p:sp>
        <p:nvSpPr>
          <p:cNvPr id="4" name="Θέση ημερομηνίας 3"/>
          <p:cNvSpPr>
            <a:spLocks noGrp="1"/>
          </p:cNvSpPr>
          <p:nvPr>
            <p:ph type="dt" sz="half" idx="10"/>
          </p:nvPr>
        </p:nvSpPr>
        <p:spPr>
          <a:xfrm>
            <a:off x="5318760" y="1344502"/>
            <a:ext cx="1554480" cy="498781"/>
          </a:xfrm>
        </p:spPr>
        <p:txBody>
          <a:bodyPr rtlCol="0"/>
          <a:lstStyle>
            <a:lvl1pPr algn="ctr">
              <a:defRPr lang="en-US" sz="1300" kern="1200" spc="0" baseline="0">
                <a:solidFill>
                  <a:srgbClr val="FFFFFF"/>
                </a:solidFill>
                <a:latin typeface="Tahoma" panose="020B0604030504040204" pitchFamily="34" charset="0"/>
                <a:ea typeface="Tahoma" panose="020B0604030504040204" pitchFamily="34" charset="0"/>
                <a:cs typeface="Tahoma" panose="020B0604030504040204" pitchFamily="34" charset="0"/>
              </a:defRPr>
            </a:lvl1pPr>
          </a:lstStyle>
          <a:p>
            <a:fld id="{659D29F7-5CBA-4408-9DA4-0BE9487C52BA}" type="datetime1">
              <a:rPr lang="el-GR" smtClean="0"/>
              <a:t>20/11/2025</a:t>
            </a:fld>
            <a:endParaRPr dirty="0"/>
          </a:p>
        </p:txBody>
      </p:sp>
      <p:sp>
        <p:nvSpPr>
          <p:cNvPr id="5" name="Θέση υποσέλιδου 4"/>
          <p:cNvSpPr>
            <a:spLocks noGrp="1"/>
          </p:cNvSpPr>
          <p:nvPr>
            <p:ph type="ftr" sz="quarter" idx="11"/>
          </p:nvPr>
        </p:nvSpPr>
        <p:spPr>
          <a:xfrm>
            <a:off x="1629157" y="5177408"/>
            <a:ext cx="5660134" cy="228600"/>
          </a:xfrm>
        </p:spPr>
        <p:txBody>
          <a:bodyPr rtlCol="0"/>
          <a:lstStyle>
            <a:lvl1pPr algn="l">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6" name="Θέση αριθμού διαφάνειας 5"/>
          <p:cNvSpPr>
            <a:spLocks noGrp="1"/>
          </p:cNvSpPr>
          <p:nvPr>
            <p:ph type="sldNum" sz="quarter" idx="12"/>
          </p:nvPr>
        </p:nvSpPr>
        <p:spPr>
          <a:xfrm>
            <a:off x="8604504" y="5177408"/>
            <a:ext cx="1958339" cy="22860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Τίτλος 7"/>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περιεχομένου 2"/>
          <p:cNvSpPr>
            <a:spLocks noGrp="1"/>
          </p:cNvSpPr>
          <p:nvPr>
            <p:ph sz="half" idx="1"/>
          </p:nvPr>
        </p:nvSpPr>
        <p:spPr>
          <a:xfrm>
            <a:off x="1066800" y="2103120"/>
            <a:ext cx="4663440" cy="3749040"/>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περιεχομένου 3"/>
          <p:cNvSpPr>
            <a:spLocks noGrp="1"/>
          </p:cNvSpPr>
          <p:nvPr>
            <p:ph sz="half" idx="2"/>
          </p:nvPr>
        </p:nvSpPr>
        <p:spPr>
          <a:xfrm>
            <a:off x="6461760" y="2103120"/>
            <a:ext cx="4663440" cy="3749040"/>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5" name="Θέση ημερομηνίας 4"/>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020C962E-969A-49B6-9474-121940DF033D}" type="datetime1">
              <a:rPr lang="el-GR" smtClean="0"/>
              <a:t>20/11/2025</a:t>
            </a:fld>
            <a:endParaRPr lang="en-US"/>
          </a:p>
        </p:txBody>
      </p:sp>
      <p:sp>
        <p:nvSpPr>
          <p:cNvPr id="6" name="Θέση υποσέλιδου 5"/>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7" name="Θέση αριθμού διαφάνειας 6"/>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κειμένου 2"/>
          <p:cNvSpPr>
            <a:spLocks noGrp="1"/>
          </p:cNvSpPr>
          <p:nvPr>
            <p:ph type="body" idx="1"/>
          </p:nvPr>
        </p:nvSpPr>
        <p:spPr>
          <a:xfrm>
            <a:off x="1069848" y="2074334"/>
            <a:ext cx="4663440" cy="640080"/>
          </a:xfrm>
        </p:spPr>
        <p:txBody>
          <a:bodyPr rtlCol="0" anchor="ctr">
            <a:normAutofit/>
          </a:bodyPr>
          <a:lstStyle>
            <a:lvl1pPr marL="0" indent="0" algn="l">
              <a:spcBef>
                <a:spcPts val="0"/>
              </a:spcBef>
              <a:buNone/>
              <a:defRPr sz="1900" b="1" i="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a:t>Στυλ κειμένου υποδείγματος</a:t>
            </a:r>
          </a:p>
        </p:txBody>
      </p:sp>
      <p:sp>
        <p:nvSpPr>
          <p:cNvPr id="4" name="Θέση περιεχομένου 3"/>
          <p:cNvSpPr>
            <a:spLocks noGrp="1"/>
          </p:cNvSpPr>
          <p:nvPr>
            <p:ph sz="half" idx="2"/>
          </p:nvPr>
        </p:nvSpPr>
        <p:spPr>
          <a:xfrm>
            <a:off x="1069848" y="2792472"/>
            <a:ext cx="4663440" cy="3163825"/>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
          </a:p>
        </p:txBody>
      </p:sp>
      <p:sp>
        <p:nvSpPr>
          <p:cNvPr id="5" name="Θέση κειμένου 4"/>
          <p:cNvSpPr>
            <a:spLocks noGrp="1"/>
          </p:cNvSpPr>
          <p:nvPr>
            <p:ph type="body" sz="quarter" idx="3"/>
          </p:nvPr>
        </p:nvSpPr>
        <p:spPr>
          <a:xfrm>
            <a:off x="6458712" y="2074334"/>
            <a:ext cx="4663440" cy="640080"/>
          </a:xfrm>
        </p:spPr>
        <p:txBody>
          <a:bodyPr rtlCol="0" anchor="ctr">
            <a:normAutofit/>
          </a:bodyPr>
          <a:lstStyle>
            <a:lvl1pPr marL="0" indent="0" algn="l">
              <a:spcBef>
                <a:spcPts val="0"/>
              </a:spcBef>
              <a:buNone/>
              <a:defRPr sz="1900" b="1">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a:t>Στυλ κειμένου υποδείγματος</a:t>
            </a:r>
          </a:p>
        </p:txBody>
      </p:sp>
      <p:sp>
        <p:nvSpPr>
          <p:cNvPr id="6" name="Θέση περιεχομένου 5"/>
          <p:cNvSpPr>
            <a:spLocks noGrp="1"/>
          </p:cNvSpPr>
          <p:nvPr>
            <p:ph sz="quarter" idx="4"/>
          </p:nvPr>
        </p:nvSpPr>
        <p:spPr>
          <a:xfrm>
            <a:off x="6458712" y="2792471"/>
            <a:ext cx="4663440" cy="3164509"/>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
          </a:p>
        </p:txBody>
      </p:sp>
      <p:sp>
        <p:nvSpPr>
          <p:cNvPr id="7" name="Θέση ημερομηνίας 6"/>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EC5CC67F-1D3F-482B-B40D-B9513136EE0E}" type="datetime1">
              <a:rPr lang="el-GR" smtClean="0"/>
              <a:t>20/11/2025</a:t>
            </a:fld>
            <a:endParaRPr lang="en-US"/>
          </a:p>
        </p:txBody>
      </p:sp>
      <p:sp>
        <p:nvSpPr>
          <p:cNvPr id="8" name="Θέση υποσέλιδου 7"/>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9" name="Θέση αριθμού διαφάνειας 8"/>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ημερομηνίας 2"/>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02F16B12-7CBF-4CDF-89FA-F8A36048EF63}" type="datetime1">
              <a:rPr lang="el-GR" smtClean="0"/>
              <a:t>20/11/2025</a:t>
            </a:fld>
            <a:endParaRPr lang="en-US"/>
          </a:p>
        </p:txBody>
      </p:sp>
      <p:sp>
        <p:nvSpPr>
          <p:cNvPr id="4" name="Θέση υποσέλιδου 3"/>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5" name="Θέση αριθμού διαφάνειας 4"/>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9919D905-D926-4C7C-8880-7B55EA2B77E6}" type="datetime1">
              <a:rPr lang="el-GR" smtClean="0"/>
              <a:t>20/11/2025</a:t>
            </a:fld>
            <a:endParaRPr lang="en-US"/>
          </a:p>
        </p:txBody>
      </p:sp>
      <p:sp>
        <p:nvSpPr>
          <p:cNvPr id="3" name="Θέση υποσέλιδου 2"/>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4" name="Θέση αριθμού διαφάνειας 3"/>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0" name="Ορθογώνιο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Ορθογώνιο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p:nvPr>
        </p:nvSpPr>
        <p:spPr>
          <a:xfrm>
            <a:off x="8458200" y="607392"/>
            <a:ext cx="3161963" cy="1645920"/>
          </a:xfrm>
        </p:spPr>
        <p:txBody>
          <a:bodyPr rtlCol="0" anchor="b">
            <a:noAutofit/>
          </a:bodyPr>
          <a:lstStyle>
            <a:lvl1pPr algn="l" defTabSz="914400" rtl="0" eaLnBrk="1" latinLnBrk="0" hangingPunct="1">
              <a:lnSpc>
                <a:spcPct val="100000"/>
              </a:lnSpc>
              <a:spcBef>
                <a:spcPct val="0"/>
              </a:spcBef>
              <a:buNone/>
              <a:defRPr lang="en-US" sz="2600" b="0" kern="1200" cap="none" spc="0" baseline="0" dirty="0">
                <a:solidFill>
                  <a:schemeClr val="tx1"/>
                </a:solidFill>
                <a:effectLst/>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περιεχομένου 2"/>
          <p:cNvSpPr>
            <a:spLocks noGrp="1"/>
          </p:cNvSpPr>
          <p:nvPr>
            <p:ph idx="1"/>
          </p:nvPr>
        </p:nvSpPr>
        <p:spPr>
          <a:xfrm>
            <a:off x="685800" y="609600"/>
            <a:ext cx="6858000" cy="5334000"/>
          </a:xfrm>
        </p:spPr>
        <p:txBody>
          <a:bodyPr rtlCol="0"/>
          <a:lstStyle>
            <a:lvl1pPr>
              <a:defRPr sz="19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κειμένου 3"/>
          <p:cNvSpPr>
            <a:spLocks noGrp="1"/>
          </p:cNvSpPr>
          <p:nvPr>
            <p:ph type="body" sz="half" idx="2"/>
          </p:nvPr>
        </p:nvSpPr>
        <p:spPr>
          <a:xfrm>
            <a:off x="8458200" y="2336800"/>
            <a:ext cx="3161963" cy="3606800"/>
          </a:xfrm>
        </p:spPr>
        <p:txBody>
          <a:bodyPr rtlCol="0">
            <a:normAutofit/>
          </a:bodyPr>
          <a:lstStyle>
            <a:lvl1pPr marL="0" indent="0">
              <a:lnSpc>
                <a:spcPct val="110000"/>
              </a:lnSpc>
              <a:spcBef>
                <a:spcPts val="800"/>
              </a:spcBef>
              <a:buNone/>
              <a:defRPr sz="18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a:t>Στυλ κειμένου υποδείγματος</a:t>
            </a:r>
          </a:p>
        </p:txBody>
      </p:sp>
      <p:sp>
        <p:nvSpPr>
          <p:cNvPr id="8" name="Θέση ημερομηνίας 7"/>
          <p:cNvSpPr>
            <a:spLocks noGrp="1"/>
          </p:cNvSpPr>
          <p:nvPr>
            <p:ph type="dt" sz="half" idx="10"/>
          </p:nvPr>
        </p:nvSpPr>
        <p:spPr>
          <a:xfrm>
            <a:off x="5588000" y="6035040"/>
            <a:ext cx="1955800" cy="36576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90E49723-07F5-4196-B746-D4577DEF9F35}" type="datetime1">
              <a:rPr lang="el-GR" smtClean="0"/>
              <a:t>20/11/2025</a:t>
            </a:fld>
            <a:endParaRPr lang="en-US"/>
          </a:p>
        </p:txBody>
      </p:sp>
      <p:sp>
        <p:nvSpPr>
          <p:cNvPr id="9" name="Θέση υποσέλιδου 8"/>
          <p:cNvSpPr>
            <a:spLocks noGrp="1"/>
          </p:cNvSpPr>
          <p:nvPr>
            <p:ph type="ftr" sz="quarter" idx="11"/>
          </p:nvPr>
        </p:nvSpPr>
        <p:spPr>
          <a:xfrm>
            <a:off x="685801" y="6035040"/>
            <a:ext cx="4584700" cy="365760"/>
          </a:xfrm>
        </p:spPr>
        <p:txBody>
          <a:bodyPr rtlCol="0"/>
          <a:lstStyle>
            <a:lvl1pPr algn="l">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11" name="Θέση αριθμού διαφάνειας 10"/>
          <p:cNvSpPr>
            <a:spLocks noGrp="1"/>
          </p:cNvSpPr>
          <p:nvPr>
            <p:ph type="sldNum" sz="quarter" idx="12"/>
          </p:nvPr>
        </p:nvSpPr>
        <p:spPr>
          <a:xfrm>
            <a:off x="10396728" y="6035040"/>
            <a:ext cx="1223435" cy="36576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1" name="Ορθογώνιο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Θέση εικόνας 2"/>
          <p:cNvSpPr>
            <a:spLocks noGrp="1" noChangeAspect="1"/>
          </p:cNvSpPr>
          <p:nvPr>
            <p:ph type="pic" idx="1" hasCustomPrompt="1"/>
          </p:nvPr>
        </p:nvSpPr>
        <p:spPr>
          <a:xfrm>
            <a:off x="228599" y="237744"/>
            <a:ext cx="7696201" cy="6382512"/>
          </a:xfrm>
          <a:solidFill>
            <a:schemeClr val="accent1">
              <a:lumMod val="60000"/>
              <a:lumOff val="40000"/>
            </a:schemeClr>
          </a:solidFill>
          <a:ln>
            <a:noFill/>
          </a:ln>
        </p:spPr>
        <p:txBody>
          <a:bodyPr rtlCol="0" anchor="t"/>
          <a:lstStyle>
            <a:lvl1pPr marL="0" indent="0">
              <a:buNone/>
              <a:defRPr sz="3200">
                <a:latin typeface="Tahoma" panose="020B0604030504040204" pitchFamily="34" charset="0"/>
                <a:ea typeface="Tahoma" panose="020B0604030504040204" pitchFamily="34" charset="0"/>
                <a:cs typeface="Tahoma" panose="020B060403050404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l" dirty="0"/>
              <a:t>Κάντε κλικ στο εικονίδιο για</a:t>
            </a:r>
            <a:r>
              <a:rPr lang="en-US" dirty="0"/>
              <a:t> </a:t>
            </a:r>
            <a:r>
              <a:rPr lang="el" dirty="0"/>
              <a:t>να</a:t>
            </a:r>
            <a:r>
              <a:rPr lang="en-US" dirty="0"/>
              <a:t> </a:t>
            </a:r>
            <a:r>
              <a:rPr lang="el" dirty="0"/>
              <a:t>προσθέσετε μια εικόνα</a:t>
            </a:r>
            <a:endParaRPr lang="en-US" dirty="0"/>
          </a:p>
        </p:txBody>
      </p:sp>
      <p:sp>
        <p:nvSpPr>
          <p:cNvPr id="5" name="Θέση ημερομηνίας 4"/>
          <p:cNvSpPr>
            <a:spLocks noGrp="1"/>
          </p:cNvSpPr>
          <p:nvPr>
            <p:ph type="dt" sz="half" idx="10"/>
          </p:nvPr>
        </p:nvSpPr>
        <p:spPr>
          <a:xfrm>
            <a:off x="5662337" y="6035040"/>
            <a:ext cx="2071963" cy="365760"/>
          </a:xfrm>
        </p:spPr>
        <p:txBody>
          <a:bodyPr rtlCol="0"/>
          <a:lstStyle>
            <a:lvl1pPr>
              <a:defRPr b="1">
                <a:solidFill>
                  <a:srgbClr val="FFFFFF"/>
                </a:solidFill>
                <a:effectLst>
                  <a:outerShdw blurRad="19050" dist="6350" dir="2700000" algn="tl" rotWithShape="0">
                    <a:prstClr val="black">
                      <a:alpha val="40000"/>
                    </a:prstClr>
                  </a:outerShdw>
                </a:effectLst>
                <a:latin typeface="Tahoma" panose="020B0604030504040204" pitchFamily="34" charset="0"/>
                <a:ea typeface="Tahoma" panose="020B0604030504040204" pitchFamily="34" charset="0"/>
                <a:cs typeface="Tahoma" panose="020B0604030504040204" pitchFamily="34" charset="0"/>
              </a:defRPr>
            </a:lvl1pPr>
          </a:lstStyle>
          <a:p>
            <a:fld id="{7DBC2A1D-E707-49C4-802A-804FFACFEA1A}" type="datetime1">
              <a:rPr lang="el-GR" smtClean="0"/>
              <a:t>20/11/2025</a:t>
            </a:fld>
            <a:endParaRPr lang="en-US" dirty="0"/>
          </a:p>
        </p:txBody>
      </p:sp>
      <p:sp>
        <p:nvSpPr>
          <p:cNvPr id="6" name="Θέση υποσέλιδου 5"/>
          <p:cNvSpPr>
            <a:spLocks noGrp="1"/>
          </p:cNvSpPr>
          <p:nvPr>
            <p:ph type="ftr" sz="quarter" idx="11"/>
          </p:nvPr>
        </p:nvSpPr>
        <p:spPr>
          <a:xfrm>
            <a:off x="612648" y="6035040"/>
            <a:ext cx="4588002" cy="365760"/>
          </a:xfrm>
        </p:spPr>
        <p:txBody>
          <a:bodyPr rtlCol="0"/>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Tahoma" panose="020B0604030504040204" pitchFamily="34" charset="0"/>
                <a:ea typeface="Tahoma" panose="020B0604030504040204" pitchFamily="34" charset="0"/>
                <a:cs typeface="Tahoma" panose="020B0604030504040204" pitchFamily="34" charset="0"/>
              </a:defRPr>
            </a:lvl1pPr>
          </a:lstStyle>
          <a:p>
            <a:pPr algn="l"/>
            <a:endParaRPr lang="el-GR"/>
          </a:p>
        </p:txBody>
      </p:sp>
      <p:sp>
        <p:nvSpPr>
          <p:cNvPr id="7" name="Θέση αριθμού διαφάνειας 6"/>
          <p:cNvSpPr>
            <a:spLocks noGrp="1"/>
          </p:cNvSpPr>
          <p:nvPr>
            <p:ph type="sldNum" sz="quarter" idx="12"/>
          </p:nvPr>
        </p:nvSpPr>
        <p:spPr>
          <a:xfrm>
            <a:off x="10396728" y="6035040"/>
            <a:ext cx="1225296" cy="365760"/>
          </a:xfrm>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
        <p:nvSpPr>
          <p:cNvPr id="12" name="Ορθογώνιο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p:nvPr>
        </p:nvSpPr>
        <p:spPr>
          <a:xfrm>
            <a:off x="8477250" y="603504"/>
            <a:ext cx="3144774" cy="1645920"/>
          </a:xfrm>
        </p:spPr>
        <p:txBody>
          <a:bodyPr rtlCol="0" anchor="b">
            <a:noAutofit/>
          </a:bodyPr>
          <a:lstStyle>
            <a:lvl1pPr algn="l">
              <a:lnSpc>
                <a:spcPct val="100000"/>
              </a:lnSpc>
              <a:defRPr sz="2600" b="0">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4" name="Θέση κειμένου 3"/>
          <p:cNvSpPr>
            <a:spLocks noGrp="1"/>
          </p:cNvSpPr>
          <p:nvPr>
            <p:ph type="body" sz="half" idx="2"/>
          </p:nvPr>
        </p:nvSpPr>
        <p:spPr>
          <a:xfrm>
            <a:off x="8477250" y="2386584"/>
            <a:ext cx="3144774" cy="3511296"/>
          </a:xfrm>
        </p:spPr>
        <p:txBody>
          <a:bodyPr rtlCol="0">
            <a:normAutofit/>
          </a:bodyPr>
          <a:lstStyle>
            <a:lvl1pPr marL="0" indent="0" algn="l">
              <a:lnSpc>
                <a:spcPct val="110000"/>
              </a:lnSpc>
              <a:spcBef>
                <a:spcPts val="800"/>
              </a:spcBef>
              <a:buNone/>
              <a:defRPr sz="18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a:t>Στυλ κειμένου υποδείγματος</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Ορθογώνιο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latin typeface="Tahoma" panose="020B0604030504040204" pitchFamily="34" charset="0"/>
              <a:ea typeface="Tahoma" panose="020B0604030504040204" pitchFamily="34" charset="0"/>
              <a:cs typeface="Tahoma" panose="020B0604030504040204" pitchFamily="34" charset="0"/>
            </a:endParaRPr>
          </a:p>
        </p:txBody>
      </p:sp>
      <p:sp>
        <p:nvSpPr>
          <p:cNvPr id="7" name="Ορθογώνιο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txBody>
          <a:bodyPr/>
          <a:lstStyle/>
          <a:p>
            <a:endParaRPr lang="el-GR"/>
          </a:p>
        </p:txBody>
      </p:sp>
      <p:sp>
        <p:nvSpPr>
          <p:cNvPr id="8" name="Ορθογώνιο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txBody>
          <a:bodyPr/>
          <a:lstStyle/>
          <a:p>
            <a:endParaRPr lang="el-GR"/>
          </a:p>
        </p:txBody>
      </p:sp>
      <p:sp>
        <p:nvSpPr>
          <p:cNvPr id="2" name="Θέση τίτλου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pPr rtl="0"/>
            <a:r>
              <a:rPr lang="el"/>
              <a:t>Κάντε κλικ για να επεξεργαστείτε το Στυλ κύριου τίτλου</a:t>
            </a:r>
            <a:endParaRPr lang="en-US" dirty="0"/>
          </a:p>
        </p:txBody>
      </p:sp>
      <p:sp>
        <p:nvSpPr>
          <p:cNvPr id="3" name="Θέση κειμένου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rtl="0"/>
            <a:r>
              <a:rPr lang="el"/>
              <a:t>Κάντε κλικ για επεξεργασία των στυλ κειμένου του υποδείγματος</a:t>
            </a:r>
          </a:p>
          <a:p>
            <a:pPr lvl="1" rtl="0"/>
            <a:r>
              <a:rPr lang="el"/>
              <a:t>Δεύτερου επιπέδου</a:t>
            </a:r>
          </a:p>
          <a:p>
            <a:pPr lvl="2" rtl="0"/>
            <a:r>
              <a:rPr lang="el"/>
              <a:t>Τρίτου επιπέδου</a:t>
            </a:r>
          </a:p>
          <a:p>
            <a:pPr lvl="3" rtl="0"/>
            <a:r>
              <a:rPr lang="el"/>
              <a:t>Τέταρτου επιπέδου</a:t>
            </a:r>
          </a:p>
          <a:p>
            <a:pPr lvl="4" rtl="0"/>
            <a:r>
              <a:rPr lang="el"/>
              <a:t>Πέμπτου επιπέδου</a:t>
            </a:r>
            <a:endParaRPr lang="en-US" dirty="0"/>
          </a:p>
        </p:txBody>
      </p:sp>
      <p:sp>
        <p:nvSpPr>
          <p:cNvPr id="4" name="Θέση ημερομηνίας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stStyle>
          <a:p>
            <a:fld id="{310BF56E-831B-45E4-8E39-FD5C7E7805B5}" type="datetime1">
              <a:rPr lang="el-GR" smtClean="0"/>
              <a:t>20/11/2025</a:t>
            </a:fld>
            <a:endParaRPr lang="en-US" dirty="0"/>
          </a:p>
        </p:txBody>
      </p:sp>
      <p:sp>
        <p:nvSpPr>
          <p:cNvPr id="5" name="Θέση υποσέλιδου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6" name="Θέση αριθμού διαφάνειας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rc.ihu.gr/wp-content/uploads/2023/04/%CE%95%CE%940v2.doc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Εικόνα 5" descr="Ένα κοντινό πλάνο σε λογότυπο&#10;&#10;Αυτόματη δημιουργία περιγραφής">
            <a:extLst>
              <a:ext uri="{FF2B5EF4-FFF2-40B4-BE49-F238E27FC236}">
                <a16:creationId xmlns:a16="http://schemas.microsoft.com/office/drawing/2014/main" id="{8045422F-7258-40AC-BD2E-2469AA448922}"/>
              </a:ext>
            </a:extLst>
          </p:cNvPr>
          <p:cNvPicPr>
            <a:picLocks noChangeAspect="1"/>
          </p:cNvPicPr>
          <p:nvPr/>
        </p:nvPicPr>
        <p:blipFill rotWithShape="1">
          <a:blip r:embed="rId2">
            <a:extLst>
              <a:ext uri="{28A0092B-C50C-407E-A947-70E740481C1C}">
                <a14:useLocalDpi xmlns:a14="http://schemas.microsoft.com/office/drawing/2010/main" val="0"/>
              </a:ext>
            </a:extLst>
          </a:blip>
          <a:srcRect r="-1"/>
          <a:stretch/>
        </p:blipFill>
        <p:spPr>
          <a:xfrm>
            <a:off x="20" y="10"/>
            <a:ext cx="12191979" cy="6857990"/>
          </a:xfrm>
          <a:prstGeom prst="rect">
            <a:avLst/>
          </a:prstGeom>
        </p:spPr>
      </p:pic>
      <p:sp>
        <p:nvSpPr>
          <p:cNvPr id="82" name="Ορθογώνιο 81">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5067" y="1808532"/>
            <a:ext cx="5452527" cy="3240936"/>
          </a:xfrm>
          <a:prstGeom prst="rect">
            <a:avLst/>
          </a:prstGeom>
          <a:solidFill>
            <a:schemeClr val="bg1">
              <a:lumMod val="75000"/>
              <a:lumOff val="25000"/>
            </a:schemeClr>
          </a:solidFill>
          <a:ln w="6350" cap="sq" cmpd="sng" algn="ctr">
            <a:noFill/>
            <a:prstDash val="solid"/>
            <a:miter lim="800000"/>
          </a:ln>
          <a:effectLst/>
        </p:spPr>
        <p:txBody>
          <a:bodyPr/>
          <a:lstStyle/>
          <a:p>
            <a:endParaRPr lang="el-GR"/>
          </a:p>
        </p:txBody>
      </p:sp>
      <p:sp>
        <p:nvSpPr>
          <p:cNvPr id="84" name="Ορθογώνιο 83">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61010" y="1975104"/>
            <a:ext cx="5120640" cy="2907792"/>
          </a:xfrm>
          <a:prstGeom prst="rect">
            <a:avLst/>
          </a:prstGeom>
          <a:noFill/>
          <a:ln w="6350" cap="sq" cmpd="sng" algn="ctr">
            <a:solidFill>
              <a:schemeClr val="tx1"/>
            </a:solidFill>
            <a:prstDash val="solid"/>
            <a:miter lim="800000"/>
          </a:ln>
          <a:effectLst>
            <a:softEdge rad="0"/>
          </a:effectLst>
        </p:spPr>
        <p:txBody>
          <a:bodyPr/>
          <a:lstStyle/>
          <a:p>
            <a:endParaRPr lang="el-GR"/>
          </a:p>
        </p:txBody>
      </p:sp>
      <p:sp>
        <p:nvSpPr>
          <p:cNvPr id="2" name="Τίτλος 1">
            <a:extLst>
              <a:ext uri="{FF2B5EF4-FFF2-40B4-BE49-F238E27FC236}">
                <a16:creationId xmlns:a16="http://schemas.microsoft.com/office/drawing/2014/main" id="{18C3B467-088C-4F3D-A9A7-105C4E1E20CD}"/>
              </a:ext>
            </a:extLst>
          </p:cNvPr>
          <p:cNvSpPr>
            <a:spLocks noGrp="1"/>
          </p:cNvSpPr>
          <p:nvPr>
            <p:ph type="ctrTitle"/>
          </p:nvPr>
        </p:nvSpPr>
        <p:spPr>
          <a:xfrm>
            <a:off x="6033793" y="2355458"/>
            <a:ext cx="4775075" cy="1630907"/>
          </a:xfrm>
        </p:spPr>
        <p:txBody>
          <a:bodyPr rtlCol="0">
            <a:normAutofit/>
          </a:bodyPr>
          <a:lstStyle/>
          <a:p>
            <a:pPr rtl="0"/>
            <a:r>
              <a:rPr lang="el-GR" sz="2800" dirty="0"/>
              <a:t>ΔΙΑΔΙΚΑΣΙΑ ΥΠΟΒΟΛΗΣ ΠΡΟΤΑΣΗΣ ΈΡΓΟΥ ΑΠΟ ΕΞΩΠΑΝΕΠΙΣΤΗΜΙΑΚΕΣ ΠΗΓΕΣ.</a:t>
            </a:r>
            <a:endParaRPr lang="el" sz="4400" dirty="0">
              <a:solidFill>
                <a:schemeClr val="tx1"/>
              </a:solidFill>
            </a:endParaRPr>
          </a:p>
        </p:txBody>
      </p:sp>
      <p:sp>
        <p:nvSpPr>
          <p:cNvPr id="3" name="Υπότιτλος 2">
            <a:extLst>
              <a:ext uri="{FF2B5EF4-FFF2-40B4-BE49-F238E27FC236}">
                <a16:creationId xmlns:a16="http://schemas.microsoft.com/office/drawing/2014/main" id="{C8722DDC-8EEE-4A06-8DFE-B44871EAA2CF}"/>
              </a:ext>
            </a:extLst>
          </p:cNvPr>
          <p:cNvSpPr>
            <a:spLocks noGrp="1"/>
          </p:cNvSpPr>
          <p:nvPr>
            <p:ph type="subTitle" idx="1"/>
          </p:nvPr>
        </p:nvSpPr>
        <p:spPr>
          <a:xfrm>
            <a:off x="6033793" y="3995988"/>
            <a:ext cx="4775075" cy="559656"/>
          </a:xfrm>
        </p:spPr>
        <p:txBody>
          <a:bodyPr rtlCol="0">
            <a:normAutofit fontScale="77500" lnSpcReduction="20000"/>
          </a:bodyPr>
          <a:lstStyle/>
          <a:p>
            <a:pPr>
              <a:spcAft>
                <a:spcPts val="600"/>
              </a:spcAft>
            </a:pPr>
            <a:r>
              <a:rPr lang="el-GR" b="1" dirty="0" err="1"/>
              <a:t>Τμ</a:t>
            </a:r>
            <a:r>
              <a:rPr lang="el-GR" b="1" dirty="0"/>
              <a:t>. Μεταφοράς Τεχνολογίας &amp; Καινοτομίας/ </a:t>
            </a:r>
            <a:r>
              <a:rPr lang="el-GR" b="1" dirty="0" err="1"/>
              <a:t>Γρ</a:t>
            </a:r>
            <a:r>
              <a:rPr lang="el-GR" b="1" dirty="0"/>
              <a:t>. Ανάπτυξης &amp; Υποβολής Προτάσεων</a:t>
            </a:r>
            <a:endParaRPr lang="el" dirty="0">
              <a:solidFill>
                <a:schemeClr val="tx1"/>
              </a:solidFill>
            </a:endParaRPr>
          </a:p>
        </p:txBody>
      </p:sp>
    </p:spTree>
    <p:extLst>
      <p:ext uri="{BB962C8B-B14F-4D97-AF65-F5344CB8AC3E}">
        <p14:creationId xmlns:p14="http://schemas.microsoft.com/office/powerpoint/2010/main" val="2584280759"/>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89AB17-4F75-4ED5-EF0F-257121C26DFA}"/>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B345714F-FBB6-A855-F68E-7E2FCEDD2282}"/>
              </a:ext>
            </a:extLst>
          </p:cNvPr>
          <p:cNvSpPr>
            <a:spLocks noGrp="1"/>
          </p:cNvSpPr>
          <p:nvPr>
            <p:ph type="title"/>
          </p:nvPr>
        </p:nvSpPr>
        <p:spPr>
          <a:xfrm>
            <a:off x="1066800" y="457201"/>
            <a:ext cx="10058400" cy="690926"/>
          </a:xfrm>
        </p:spPr>
        <p:txBody>
          <a:bodyPr>
            <a:normAutofit fontScale="90000"/>
          </a:bodyPr>
          <a:lstStyle/>
          <a:p>
            <a:br>
              <a:rPr lang="el-GR" dirty="0"/>
            </a:br>
            <a:r>
              <a:rPr lang="el-GR" sz="3100" dirty="0"/>
              <a:t>ΣΥΝΟΠΤΙΚΗ ΠΑΡΟΥΣΙΑΣΗ</a:t>
            </a:r>
            <a:br>
              <a:rPr lang="el-GR" sz="4000" dirty="0"/>
            </a:br>
            <a:endParaRPr lang="el-GR" b="1" dirty="0"/>
          </a:p>
        </p:txBody>
      </p:sp>
      <p:sp>
        <p:nvSpPr>
          <p:cNvPr id="3" name="Θέση περιεχομένου 2">
            <a:extLst>
              <a:ext uri="{FF2B5EF4-FFF2-40B4-BE49-F238E27FC236}">
                <a16:creationId xmlns:a16="http://schemas.microsoft.com/office/drawing/2014/main" id="{E4A11062-D602-0E63-0E0E-EC00E5BFC189}"/>
              </a:ext>
            </a:extLst>
          </p:cNvPr>
          <p:cNvSpPr>
            <a:spLocks noGrp="1"/>
          </p:cNvSpPr>
          <p:nvPr>
            <p:ph idx="1"/>
          </p:nvPr>
        </p:nvSpPr>
        <p:spPr>
          <a:xfrm>
            <a:off x="402671" y="1205533"/>
            <a:ext cx="11529634" cy="5396190"/>
          </a:xfrm>
          <a:effectLst>
            <a:glow rad="228600">
              <a:schemeClr val="accent2">
                <a:satMod val="175000"/>
                <a:alpha val="40000"/>
              </a:schemeClr>
            </a:glow>
          </a:effectLst>
        </p:spPr>
        <p:txBody>
          <a:bodyPr>
            <a:normAutofit fontScale="55000" lnSpcReduction="20000"/>
          </a:bodyPr>
          <a:lstStyle/>
          <a:p>
            <a:pPr marL="0" indent="0">
              <a:buNone/>
            </a:pPr>
            <a:r>
              <a:rPr lang="el-GR" sz="2700" dirty="0"/>
              <a:t>Η υποβολή προτάσεων σε </a:t>
            </a:r>
            <a:r>
              <a:rPr lang="el-GR" sz="2700" dirty="0" err="1"/>
              <a:t>εξωπανεπιστημιακούς</a:t>
            </a:r>
            <a:r>
              <a:rPr lang="el-GR" sz="2700" dirty="0"/>
              <a:t> φορείς γίνεται με μέριμνα και ευθύνη των Ε.Υ. και μετά από σχετική επικοινωνία με τη Μ.Ο.Δ.Υ. Απαραίτητη προϋπόθεση για τη διαχείριση ενός έργου από τον Ε.Λ.Κ.Ε. είναι η εκ των προτέρων ενημέρωση του Γραφείου Ανάπτυξης &amp; Υποβολής Προτάσεων.</a:t>
            </a:r>
          </a:p>
          <a:p>
            <a:pPr marL="0" indent="0">
              <a:buNone/>
            </a:pPr>
            <a:r>
              <a:rPr lang="el-GR" sz="3100" b="1" u="sng" dirty="0"/>
              <a:t>ΒΗΜΑΤΑ 1/2:</a:t>
            </a:r>
          </a:p>
          <a:p>
            <a:pPr>
              <a:buFont typeface="Symbol" panose="05050102010706020507" pitchFamily="18" charset="2"/>
              <a:buChar char="Þ"/>
            </a:pPr>
            <a:r>
              <a:rPr lang="el-GR" sz="2800" dirty="0"/>
              <a:t>Εντοπισμός μιας ευκαιρίας χρηματοδότησης (από το γραφείο υποβολής προτάσεων παρέχονται οι παρακάτω δυνατότητες)</a:t>
            </a:r>
          </a:p>
          <a:p>
            <a:pPr marL="0" indent="0">
              <a:buNone/>
            </a:pPr>
            <a:r>
              <a:rPr lang="el-GR" sz="2800" dirty="0"/>
              <a:t> - </a:t>
            </a:r>
            <a:r>
              <a:rPr lang="en-US" sz="2800" dirty="0"/>
              <a:t>Newsletter </a:t>
            </a:r>
            <a:r>
              <a:rPr lang="el-GR" sz="2800" dirty="0"/>
              <a:t>(αποστέλλεται περιοδικά από το γραφείο υποβολής προτάσεων)</a:t>
            </a:r>
            <a:br>
              <a:rPr lang="el-GR" sz="2800" dirty="0"/>
            </a:br>
            <a:r>
              <a:rPr lang="el-GR" sz="2800" dirty="0"/>
              <a:t> - Ιστοσελίδα της Επιτροπής ερευνών (</a:t>
            </a:r>
            <a:r>
              <a:rPr lang="en-US" sz="2800" dirty="0"/>
              <a:t>rc.ihu.gr) </a:t>
            </a:r>
            <a:r>
              <a:rPr lang="el-GR" sz="2800" dirty="0"/>
              <a:t>και συγκεκριμένα τον κατάλογο χρηματοδοτήσεων που μπορείτε να βρείτε εδώ:</a:t>
            </a:r>
            <a:r>
              <a:rPr lang="en-US" sz="2800" dirty="0"/>
              <a:t> </a:t>
            </a:r>
            <a:br>
              <a:rPr lang="el-GR" sz="2800" dirty="0"/>
            </a:br>
            <a:r>
              <a:rPr lang="el-GR" sz="2800" dirty="0"/>
              <a:t>	</a:t>
            </a:r>
            <a:r>
              <a:rPr lang="en-US" sz="2800" dirty="0"/>
              <a:t>rc.ihu.gr</a:t>
            </a:r>
            <a:r>
              <a:rPr lang="el-GR" sz="2800" dirty="0">
                <a:sym typeface="Wingdings" panose="05000000000000000000" pitchFamily="2" charset="2"/>
              </a:rPr>
              <a:t> Ανακοινώσεις Χρηματοδοτήσεις</a:t>
            </a:r>
          </a:p>
          <a:p>
            <a:pPr>
              <a:buFont typeface="Symbol" panose="05050102010706020507" pitchFamily="18" charset="2"/>
              <a:buChar char="Þ"/>
            </a:pPr>
            <a:r>
              <a:rPr lang="el-GR" sz="2800" dirty="0"/>
              <a:t>Έγκριση της πρόθεσής σας για την υποβολή της πρότασης από το Τμήμα που ανήκετε (ή εμπλέκεται στην πρόταση σε περίπτωση που ο Ε.Υ. δεν ανήκει στο ΔΙΠΑΕ). Από το Τμήμα, σας χορηγείται το Απόσπασμα Πρακτικού της Συνέλευσης που ενέκρινε την υποβολή της πρότασης.</a:t>
            </a:r>
          </a:p>
          <a:p>
            <a:pPr>
              <a:buFont typeface="Symbol" panose="05050102010706020507" pitchFamily="18" charset="2"/>
              <a:buChar char="Þ"/>
            </a:pPr>
            <a:r>
              <a:rPr lang="el-GR" sz="2800" dirty="0"/>
              <a:t>Συμπληρώνετε και υπογράφετε ψηφιακά το έντυπο ΕΔ0 με τον κατά το δυνατόν πληρέστερο τρόπο σε αυτή την φάση του έργου (</a:t>
            </a:r>
            <a:r>
              <a:rPr lang="el-GR" sz="2800" dirty="0">
                <a:hlinkClick r:id="rId2">
                  <a:extLst>
                    <a:ext uri="{A12FA001-AC4F-418D-AE19-62706E023703}">
                      <ahyp:hlinkClr xmlns:ahyp="http://schemas.microsoft.com/office/drawing/2018/hyperlinkcolor" val="tx"/>
                    </a:ext>
                  </a:extLst>
                </a:hlinkClick>
              </a:rPr>
              <a:t>ΕΔ0: Υποβολή Πρότασης</a:t>
            </a:r>
            <a:r>
              <a:rPr lang="el-GR" sz="2800" u="sng" dirty="0"/>
              <a:t>). </a:t>
            </a:r>
            <a:r>
              <a:rPr lang="el-GR" sz="2800" dirty="0" err="1"/>
              <a:t>Σημειωτέον</a:t>
            </a:r>
            <a:r>
              <a:rPr lang="el-GR" sz="2800" dirty="0"/>
              <a:t> ότι τα στοιχεία του έργου πρέπει να παρέχονται κατά την καλύτερη δυνατή προσέγγιση καθώς οι λεπτομέρειες θα προκύψουν κατά την έγκριση της χρηματοδότησης εφόσον αυτή συμβεί.</a:t>
            </a:r>
          </a:p>
          <a:p>
            <a:pPr>
              <a:buFont typeface="Symbol" panose="05050102010706020507" pitchFamily="18" charset="2"/>
              <a:buChar char="Þ"/>
            </a:pPr>
            <a:r>
              <a:rPr lang="el-GR" sz="2800" dirty="0"/>
              <a:t>Αποστέλλετε τα παραπάνω 2 έγγραφα (ΕΔ0 και το Απόσπασμα Πρακτικού του Τμήματος) με email στο Γραφείο υποβολής προτάσεων (rcproposals@ihu.gr) μαζί με το </a:t>
            </a:r>
            <a:r>
              <a:rPr lang="el-GR" sz="2800" dirty="0" err="1"/>
              <a:t>link</a:t>
            </a:r>
            <a:r>
              <a:rPr lang="el-GR" sz="2800" dirty="0"/>
              <a:t> της συγκεκριμένης ευκαιρίας χρηματοδότησης (</a:t>
            </a:r>
            <a:r>
              <a:rPr lang="el-GR" sz="2800" dirty="0" err="1"/>
              <a:t>call</a:t>
            </a:r>
            <a:r>
              <a:rPr lang="el-GR" sz="2800" dirty="0"/>
              <a:t>, πρόσκληση) που σας ενδιαφέρει. </a:t>
            </a:r>
          </a:p>
          <a:p>
            <a:pPr>
              <a:buFont typeface="Wingdings" panose="05000000000000000000" pitchFamily="2" charset="2"/>
              <a:buChar char="è"/>
            </a:pPr>
            <a:r>
              <a:rPr lang="el-GR" sz="2800" i="1" u="sng" dirty="0"/>
              <a:t>Παρακαλείσθε να αποστέλλετε το σχετικό αίτημα το αργότερο 7 ημέρες πριν την καταληκτική ημερομηνία υποβολής ώστε να δίδεται ο απαραίτητος χρόνος για τους απαιτούμενους ελέγχους και συγκέντρωση δικαιολογητικών και τυχόν άλλων εγγράφων που απαιτούνται. Σε ορισμένες περιπτώσεις χρειάζεται ακόμη περισσότερος χρόνος κάτι που σχετίζεται με την ιδιαιτερότητα της </a:t>
            </a:r>
            <a:r>
              <a:rPr lang="el-GR" sz="2800" i="1" u="sng"/>
              <a:t>εκάστοτε Πρόσκλησης.</a:t>
            </a:r>
            <a:endParaRPr lang="el-GR" sz="2800" i="1" u="sng" dirty="0"/>
          </a:p>
        </p:txBody>
      </p:sp>
      <p:sp>
        <p:nvSpPr>
          <p:cNvPr id="4" name="Θέση ημερομηνίας 3">
            <a:extLst>
              <a:ext uri="{FF2B5EF4-FFF2-40B4-BE49-F238E27FC236}">
                <a16:creationId xmlns:a16="http://schemas.microsoft.com/office/drawing/2014/main" id="{2BBA7721-6B02-98E7-4601-15AD45698883}"/>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179434-7293-40E0-98A7-69F3C10321FD}" type="datetime1">
              <a:rPr kumimoji="0" lang="el-GR" sz="800" b="0" i="0" u="none" strike="noStrike" kern="1200" cap="none" spc="0" normalizeH="0" baseline="0" noProof="0" smtClean="0">
                <a:ln>
                  <a:noFill/>
                </a:ln>
                <a:solidFill>
                  <a:prstClr val="black">
                    <a:lumMod val="75000"/>
                    <a:lumOff val="25000"/>
                  </a:prstClr>
                </a:solidFill>
                <a:effectLst/>
                <a:uLnTx/>
                <a:uFillTx/>
                <a:latin typeface="Tahoma" panose="020B0604030504040204" pitchFamily="34" charset="0"/>
                <a:ea typeface="Tahoma" panose="020B0604030504040204" pitchFamily="34" charset="0"/>
                <a:cs typeface="Tahoma" panose="020B060403050404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20/11/2025</a:t>
            </a:fld>
            <a:endParaRPr kumimoji="0" lang="en-US" sz="800" b="0" i="0" u="none" strike="noStrike" kern="1200" cap="none" spc="0" normalizeH="0" baseline="0" noProof="0" dirty="0">
              <a:ln>
                <a:noFill/>
              </a:ln>
              <a:solidFill>
                <a:prstClr val="black">
                  <a:lumMod val="75000"/>
                  <a:lumOff val="25000"/>
                </a:prstClr>
              </a:solidFill>
              <a:effectLst/>
              <a:uLnTx/>
              <a:uFillTx/>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1525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69732-D18B-7D07-8D88-C1B29DF3D016}"/>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111C5129-D5D8-9B98-9496-DCAB2461C584}"/>
              </a:ext>
            </a:extLst>
          </p:cNvPr>
          <p:cNvSpPr>
            <a:spLocks noGrp="1"/>
          </p:cNvSpPr>
          <p:nvPr>
            <p:ph type="title"/>
          </p:nvPr>
        </p:nvSpPr>
        <p:spPr>
          <a:xfrm>
            <a:off x="1066800" y="457201"/>
            <a:ext cx="10058400" cy="690926"/>
          </a:xfrm>
        </p:spPr>
        <p:txBody>
          <a:bodyPr>
            <a:normAutofit fontScale="90000"/>
          </a:bodyPr>
          <a:lstStyle/>
          <a:p>
            <a:br>
              <a:rPr lang="el-GR" dirty="0"/>
            </a:br>
            <a:r>
              <a:rPr lang="el-GR" sz="3100" dirty="0"/>
              <a:t>ΣΥΝΟΠΤΙΚΗ ΠΑΡΟΥΣΙΑΣΗ</a:t>
            </a:r>
            <a:br>
              <a:rPr lang="el-GR" sz="4000" dirty="0"/>
            </a:br>
            <a:endParaRPr lang="el-GR" b="1" dirty="0"/>
          </a:p>
        </p:txBody>
      </p:sp>
      <p:sp>
        <p:nvSpPr>
          <p:cNvPr id="3" name="Θέση περιεχομένου 2">
            <a:extLst>
              <a:ext uri="{FF2B5EF4-FFF2-40B4-BE49-F238E27FC236}">
                <a16:creationId xmlns:a16="http://schemas.microsoft.com/office/drawing/2014/main" id="{C48344FB-9FCE-FD4D-B4D0-A6B88CA32612}"/>
              </a:ext>
            </a:extLst>
          </p:cNvPr>
          <p:cNvSpPr>
            <a:spLocks noGrp="1"/>
          </p:cNvSpPr>
          <p:nvPr>
            <p:ph idx="1"/>
          </p:nvPr>
        </p:nvSpPr>
        <p:spPr>
          <a:xfrm>
            <a:off x="402671" y="1205533"/>
            <a:ext cx="11529634" cy="5396190"/>
          </a:xfrm>
          <a:effectLst>
            <a:glow rad="228600">
              <a:schemeClr val="accent2">
                <a:satMod val="175000"/>
                <a:alpha val="40000"/>
              </a:schemeClr>
            </a:glow>
          </a:effectLst>
        </p:spPr>
        <p:txBody>
          <a:bodyPr>
            <a:normAutofit fontScale="85000" lnSpcReduction="10000"/>
          </a:bodyPr>
          <a:lstStyle/>
          <a:p>
            <a:pPr marL="0" indent="0">
              <a:buNone/>
            </a:pPr>
            <a:r>
              <a:rPr lang="el-GR" sz="2800" b="1" u="sng" dirty="0"/>
              <a:t>ΒΗΜΑΤΑ 2/2:</a:t>
            </a:r>
          </a:p>
          <a:p>
            <a:pPr>
              <a:buFont typeface="Symbol" panose="05050102010706020507" pitchFamily="18" charset="2"/>
              <a:buChar char="Þ"/>
            </a:pPr>
            <a:r>
              <a:rPr lang="el-GR" sz="2800" dirty="0"/>
              <a:t>Σε περίπτωση που ο Ε.Υ. δεν είναι μέλος του ΔΙΠΑΕ, και μετά την ενημέρωση του γραφείου Ανάπτυξης &amp; Υποβολής Προτάσεων, πρέπει να υπογραφεί το απαιτούμενο προσύμφωνο συνεργασίας (πρότυπο παρέχεται από τον ΕΛΚΕ)</a:t>
            </a:r>
          </a:p>
          <a:p>
            <a:pPr>
              <a:buFont typeface="Symbol" panose="05050102010706020507" pitchFamily="18" charset="2"/>
              <a:buChar char="Þ"/>
            </a:pPr>
            <a:r>
              <a:rPr lang="el-GR" sz="2800" dirty="0"/>
              <a:t>Μετά την έγκριση της υποβολής της πρότασης από τη Συνεδρίαση της Επιτροπής Ερευνών, σας χορηγούνται τυχόν απαραίτητα έγγραφα που αφορούν το Ίδρυμά μας και υπογράφονται τυχόν απαιτούμενα δικαιολογητικά από το νόμιμο εκπρόσωπο ώστε να μπορέσετε να προχωρήσετε σε υποβολή της πρότασης. </a:t>
            </a:r>
          </a:p>
          <a:p>
            <a:pPr>
              <a:buFont typeface="Symbol" panose="05050102010706020507" pitchFamily="18" charset="2"/>
              <a:buChar char="Þ"/>
            </a:pPr>
            <a:r>
              <a:rPr lang="el-GR" sz="2800" dirty="0"/>
              <a:t>Μετά την υποβολή της πρότασής σας αποστέλλετε την υποβληθείσα πρόταση στο γραφείο για το αρχείο της υποβολής. </a:t>
            </a:r>
          </a:p>
          <a:p>
            <a:pPr>
              <a:buFont typeface="Symbol" panose="05050102010706020507" pitchFamily="18" charset="2"/>
              <a:buChar char="Þ"/>
            </a:pPr>
            <a:r>
              <a:rPr lang="el-GR" sz="2800" dirty="0"/>
              <a:t>Μετά την έκδοση των αποτελεσμάτων από το Φ.Χ., μας ενημερώνετε για την έκβασή της υποβολής της πρότασής σας.</a:t>
            </a:r>
            <a:endParaRPr lang="el-GR" sz="1300" dirty="0"/>
          </a:p>
        </p:txBody>
      </p:sp>
      <p:sp>
        <p:nvSpPr>
          <p:cNvPr id="4" name="Θέση ημερομηνίας 3">
            <a:extLst>
              <a:ext uri="{FF2B5EF4-FFF2-40B4-BE49-F238E27FC236}">
                <a16:creationId xmlns:a16="http://schemas.microsoft.com/office/drawing/2014/main" id="{45D08448-0061-4851-7EE1-1E0EFDDAF421}"/>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179434-7293-40E0-98A7-69F3C10321FD}" type="datetime1">
              <a:rPr kumimoji="0" lang="el-GR" sz="800" b="0" i="0" u="none" strike="noStrike" kern="1200" cap="none" spc="0" normalizeH="0" baseline="0" noProof="0" smtClean="0">
                <a:ln>
                  <a:noFill/>
                </a:ln>
                <a:solidFill>
                  <a:prstClr val="black">
                    <a:lumMod val="75000"/>
                    <a:lumOff val="25000"/>
                  </a:prstClr>
                </a:solidFill>
                <a:effectLst/>
                <a:uLnTx/>
                <a:uFillTx/>
                <a:latin typeface="Tahoma" panose="020B0604030504040204" pitchFamily="34" charset="0"/>
                <a:ea typeface="Tahoma" panose="020B0604030504040204" pitchFamily="34" charset="0"/>
                <a:cs typeface="Tahoma" panose="020B060403050404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20/11/2025</a:t>
            </a:fld>
            <a:endParaRPr kumimoji="0" lang="en-US" sz="800" b="0" i="0" u="none" strike="noStrike" kern="1200" cap="none" spc="0" normalizeH="0" baseline="0" noProof="0" dirty="0">
              <a:ln>
                <a:noFill/>
              </a:ln>
              <a:solidFill>
                <a:prstClr val="black">
                  <a:lumMod val="75000"/>
                  <a:lumOff val="25000"/>
                </a:prstClr>
              </a:solidFill>
              <a:effectLst/>
              <a:uLnTx/>
              <a:uFillTx/>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54975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9B6FB4-947D-4A98-9EE2-A14DF0D754D7}"/>
              </a:ext>
            </a:extLst>
          </p:cNvPr>
          <p:cNvSpPr>
            <a:spLocks noGrp="1"/>
          </p:cNvSpPr>
          <p:nvPr>
            <p:ph type="title"/>
          </p:nvPr>
        </p:nvSpPr>
        <p:spPr>
          <a:xfrm>
            <a:off x="1066800" y="457200"/>
            <a:ext cx="10058400" cy="1161875"/>
          </a:xfrm>
        </p:spPr>
        <p:txBody>
          <a:bodyPr>
            <a:normAutofit fontScale="90000"/>
          </a:bodyPr>
          <a:lstStyle/>
          <a:p>
            <a:br>
              <a:rPr lang="el-GR" dirty="0"/>
            </a:br>
            <a:br>
              <a:rPr lang="el-GR" dirty="0"/>
            </a:br>
            <a:r>
              <a:rPr lang="el-GR" dirty="0"/>
              <a:t>ΣΗΜΑΝΤΙΚΕΣ ΕΠΙΣΗΜΑΝΣΕΙΣ</a:t>
            </a:r>
            <a:br>
              <a:rPr lang="el-GR" sz="4000" dirty="0"/>
            </a:br>
            <a:endParaRPr lang="el-GR" b="1" dirty="0"/>
          </a:p>
        </p:txBody>
      </p:sp>
      <p:sp>
        <p:nvSpPr>
          <p:cNvPr id="3" name="Θέση περιεχομένου 2">
            <a:extLst>
              <a:ext uri="{FF2B5EF4-FFF2-40B4-BE49-F238E27FC236}">
                <a16:creationId xmlns:a16="http://schemas.microsoft.com/office/drawing/2014/main" id="{0801C5E6-0F82-4BF4-9919-238D09BF53CD}"/>
              </a:ext>
            </a:extLst>
          </p:cNvPr>
          <p:cNvSpPr>
            <a:spLocks noGrp="1"/>
          </p:cNvSpPr>
          <p:nvPr>
            <p:ph idx="1"/>
          </p:nvPr>
        </p:nvSpPr>
        <p:spPr>
          <a:xfrm>
            <a:off x="402671" y="2014192"/>
            <a:ext cx="11392249" cy="4386607"/>
          </a:xfrm>
        </p:spPr>
        <p:txBody>
          <a:bodyPr>
            <a:normAutofit fontScale="77500" lnSpcReduction="20000"/>
          </a:bodyPr>
          <a:lstStyle/>
          <a:p>
            <a:pPr>
              <a:buFont typeface="Symbol" panose="05050102010706020507" pitchFamily="18" charset="2"/>
              <a:buChar char="Þ"/>
            </a:pPr>
            <a:r>
              <a:rPr lang="el-GR" sz="3100" dirty="0"/>
              <a:t>Σε περίπτωση που υπάρχουν συγκεκριμένοι περιορισμοί στον αριθμό προτάσεων ισχύει ο κανόνας FCFS (First </a:t>
            </a:r>
            <a:r>
              <a:rPr lang="el-GR" sz="3100" dirty="0" err="1"/>
              <a:t>Come</a:t>
            </a:r>
            <a:r>
              <a:rPr lang="el-GR" sz="3100" dirty="0"/>
              <a:t> First </a:t>
            </a:r>
            <a:r>
              <a:rPr lang="el-GR" sz="3100" dirty="0" err="1"/>
              <a:t>Served</a:t>
            </a:r>
            <a:r>
              <a:rPr lang="el-GR" sz="3100" dirty="0"/>
              <a:t>) εκτός και αν άλλως έχει αποφασιστεί και ανακοινωθεί από την Επιτροπή Ερευνών.</a:t>
            </a:r>
          </a:p>
          <a:p>
            <a:pPr>
              <a:buFont typeface="Symbol" panose="05050102010706020507" pitchFamily="18" charset="2"/>
              <a:buChar char="Þ"/>
            </a:pPr>
            <a:r>
              <a:rPr lang="el-GR" sz="3100" dirty="0"/>
              <a:t>Παρακαλούμε να ελέγχονται και να ακολουθούνται οι </a:t>
            </a:r>
            <a:r>
              <a:rPr lang="el-GR" sz="3100" i="1" u="sng" dirty="0"/>
              <a:t>οδηγίες της Προκήρυξης- Πρόσκλησης του φορέα χρηματοδότησης </a:t>
            </a:r>
            <a:r>
              <a:rPr lang="el-GR" sz="3100" dirty="0"/>
              <a:t>και τυχόν κανόνες που θα πρέπει να ληφθούν υπόψιν κατά την </a:t>
            </a:r>
            <a:r>
              <a:rPr lang="el-GR" sz="3100" i="1" u="sng" dirty="0"/>
              <a:t>πιθανή διαχείρισή του ώστε να αποφεύγονται προβλήματα κατά την ενδεχόμενη αποδοχή του. </a:t>
            </a:r>
            <a:endParaRPr lang="el-GR" sz="3100" dirty="0"/>
          </a:p>
          <a:p>
            <a:pPr>
              <a:buFont typeface="Symbol" panose="05050102010706020507" pitchFamily="18" charset="2"/>
              <a:buChar char="Þ"/>
            </a:pPr>
            <a:r>
              <a:rPr lang="el-GR" sz="3100" dirty="0"/>
              <a:t>Κατά τον καθορισμό του χρονοδιαγράμματος για την κατάρτιση και υποβολή πρότασης παρακαλούμε να λαμβάνεται υπόψιν και ο </a:t>
            </a:r>
            <a:r>
              <a:rPr lang="el-GR" sz="3100" u="sng" dirty="0"/>
              <a:t>χρόνος που είναι απαραίτητος για την υλοποίηση ενεργειών που απαιτούν εγκρίσεις </a:t>
            </a:r>
            <a:r>
              <a:rPr lang="el-GR" sz="3100" dirty="0"/>
              <a:t>ώστε να αποφεύγονται λάθη που μπορούν να δημιουργήσουν σοβαρά ζητήματα στο έργο κατά την υποβολή αλλά και την υλοποίησή του.</a:t>
            </a:r>
          </a:p>
          <a:p>
            <a:pPr marL="0" indent="0">
              <a:buNone/>
            </a:pPr>
            <a:endParaRPr lang="el-GR" dirty="0"/>
          </a:p>
        </p:txBody>
      </p:sp>
      <p:sp>
        <p:nvSpPr>
          <p:cNvPr id="4" name="Θέση ημερομηνίας 3">
            <a:extLst>
              <a:ext uri="{FF2B5EF4-FFF2-40B4-BE49-F238E27FC236}">
                <a16:creationId xmlns:a16="http://schemas.microsoft.com/office/drawing/2014/main" id="{BAD0F8A7-2B35-4D93-8843-40B44A1B3FFD}"/>
              </a:ext>
            </a:extLst>
          </p:cNvPr>
          <p:cNvSpPr>
            <a:spLocks noGrp="1"/>
          </p:cNvSpPr>
          <p:nvPr>
            <p:ph type="dt" sz="half" idx="10"/>
          </p:nvPr>
        </p:nvSpPr>
        <p:spPr/>
        <p:txBody>
          <a:bodyPr/>
          <a:lstStyle/>
          <a:p>
            <a:fld id="{5D179434-7293-40E0-98A7-69F3C10321FD}" type="datetime1">
              <a:rPr lang="el-GR" smtClean="0"/>
              <a:t>20/11/2025</a:t>
            </a:fld>
            <a:endParaRPr lang="en-US" dirty="0"/>
          </a:p>
        </p:txBody>
      </p:sp>
    </p:spTree>
    <p:extLst>
      <p:ext uri="{BB962C8B-B14F-4D97-AF65-F5344CB8AC3E}">
        <p14:creationId xmlns:p14="http://schemas.microsoft.com/office/powerpoint/2010/main" val="2300423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17DE4C8-3FDC-49C9-A554-59E19580A153}"/>
              </a:ext>
            </a:extLst>
          </p:cNvPr>
          <p:cNvSpPr>
            <a:spLocks noGrp="1"/>
          </p:cNvSpPr>
          <p:nvPr>
            <p:ph type="title"/>
          </p:nvPr>
        </p:nvSpPr>
        <p:spPr>
          <a:xfrm>
            <a:off x="1025795" y="531881"/>
            <a:ext cx="10058400" cy="1018089"/>
          </a:xfrm>
        </p:spPr>
        <p:txBody>
          <a:bodyPr/>
          <a:lstStyle/>
          <a:p>
            <a:r>
              <a:rPr lang="el-GR" dirty="0"/>
              <a:t>ΣΗΜΑΝΤΙΚΕΣ ΕΠΙΣΗΜΑΝΣΕΙΣ (συνέχεια)</a:t>
            </a:r>
          </a:p>
        </p:txBody>
      </p:sp>
      <p:sp>
        <p:nvSpPr>
          <p:cNvPr id="3" name="Θέση περιεχομένου 2">
            <a:extLst>
              <a:ext uri="{FF2B5EF4-FFF2-40B4-BE49-F238E27FC236}">
                <a16:creationId xmlns:a16="http://schemas.microsoft.com/office/drawing/2014/main" id="{1343E12A-02BE-44E5-B604-C876D2BCFD5C}"/>
              </a:ext>
            </a:extLst>
          </p:cNvPr>
          <p:cNvSpPr>
            <a:spLocks noGrp="1"/>
          </p:cNvSpPr>
          <p:nvPr>
            <p:ph idx="1"/>
          </p:nvPr>
        </p:nvSpPr>
        <p:spPr>
          <a:xfrm>
            <a:off x="461394" y="2103120"/>
            <a:ext cx="11358694" cy="4297680"/>
          </a:xfrm>
        </p:spPr>
        <p:txBody>
          <a:bodyPr>
            <a:normAutofit fontScale="92500"/>
          </a:bodyPr>
          <a:lstStyle/>
          <a:p>
            <a:pPr>
              <a:buFont typeface="Symbol" panose="05050102010706020507" pitchFamily="18" charset="2"/>
              <a:buChar char="Þ"/>
            </a:pPr>
            <a:r>
              <a:rPr lang="el-GR" sz="2400" dirty="0"/>
              <a:t>Όπου απαιτείται ίδια συμμετοχή από το Φ.Χ., παρακαλούμε να μεριμνήσετε για την επάρκεια ωρών, σε σχέση με τον προϋπολογισμό σας, για την κάλυψή της και τη δέσμευση ως προς αυτό ώστε να μην δημιουργηθούν ζητήματα κατά την υλοποίηση του</a:t>
            </a:r>
          </a:p>
          <a:p>
            <a:pPr>
              <a:buFont typeface="Symbol" panose="05050102010706020507" pitchFamily="18" charset="2"/>
              <a:buChar char="Þ"/>
            </a:pPr>
            <a:r>
              <a:rPr lang="el-GR" sz="2400" dirty="0"/>
              <a:t>Πρόβλεψη Γενικών Εξόδων ή </a:t>
            </a:r>
            <a:r>
              <a:rPr lang="el-GR" sz="2400" dirty="0" err="1"/>
              <a:t>overheads</a:t>
            </a:r>
            <a:r>
              <a:rPr lang="el-GR" sz="2400" dirty="0"/>
              <a:t>, </a:t>
            </a:r>
            <a:r>
              <a:rPr lang="el-GR" sz="2400" dirty="0">
                <a:sym typeface="Wingdings" panose="05000000000000000000" pitchFamily="2" charset="2"/>
              </a:rPr>
              <a:t> </a:t>
            </a:r>
            <a:r>
              <a:rPr lang="el-GR" sz="2400" u="sng" dirty="0"/>
              <a:t>έμμεσο λειτουργικό κόστος </a:t>
            </a:r>
            <a:r>
              <a:rPr lang="el-GR" sz="2400" dirty="0"/>
              <a:t>που δαπανά το Πανεπιστήμιο για τη διεξαγωγή των προγραμμάτων </a:t>
            </a:r>
            <a:r>
              <a:rPr lang="el-GR" sz="3600" dirty="0">
                <a:highlight>
                  <a:srgbClr val="FFFF00"/>
                </a:highlight>
              </a:rPr>
              <a:t>≠</a:t>
            </a:r>
            <a:r>
              <a:rPr lang="el-GR" sz="2400" dirty="0"/>
              <a:t> </a:t>
            </a:r>
            <a:r>
              <a:rPr lang="el-GR" sz="2400" i="1" dirty="0"/>
              <a:t>κόστος για τη διοικητική υποστήριξη του έργου</a:t>
            </a:r>
            <a:r>
              <a:rPr lang="el-GR" sz="2400" dirty="0"/>
              <a:t>, το οποίο αποτελεί </a:t>
            </a:r>
            <a:r>
              <a:rPr lang="el-GR" sz="2400" u="sng" dirty="0"/>
              <a:t>άμεσο κόστος </a:t>
            </a:r>
            <a:r>
              <a:rPr lang="el-GR" sz="2400" dirty="0"/>
              <a:t>του συγκεκριμένου έργου και συνυπολογίζεται στις δαπάνες προσωπικού του κάθε έργου.</a:t>
            </a:r>
          </a:p>
          <a:p>
            <a:pPr>
              <a:buFont typeface="Symbol" panose="05050102010706020507" pitchFamily="18" charset="2"/>
              <a:buChar char="Þ"/>
            </a:pPr>
            <a:r>
              <a:rPr lang="el-GR" sz="2400"/>
              <a:t>Σε </a:t>
            </a:r>
            <a:r>
              <a:rPr lang="el-GR" sz="2400" dirty="0"/>
              <a:t>περίπτωση που η πρόταση υποβάλλεται από ένωση προσώπων εταίρων, η Επιτροπή Ερευνών πρέπει να </a:t>
            </a:r>
            <a:r>
              <a:rPr lang="el-GR" sz="2400" dirty="0" err="1"/>
              <a:t>προεγκρίνει</a:t>
            </a:r>
            <a:r>
              <a:rPr lang="el-GR" sz="2400" dirty="0"/>
              <a:t> τη σύνθεση και τους όρους της σύμπραξης.</a:t>
            </a:r>
          </a:p>
          <a:p>
            <a:pPr>
              <a:buFont typeface="Symbol" panose="05050102010706020507" pitchFamily="18" charset="2"/>
              <a:buChar char="Þ"/>
            </a:pPr>
            <a:endParaRPr lang="el-GR" dirty="0"/>
          </a:p>
          <a:p>
            <a:endParaRPr lang="el-GR" dirty="0"/>
          </a:p>
        </p:txBody>
      </p:sp>
      <p:sp>
        <p:nvSpPr>
          <p:cNvPr id="4" name="Θέση ημερομηνίας 3">
            <a:extLst>
              <a:ext uri="{FF2B5EF4-FFF2-40B4-BE49-F238E27FC236}">
                <a16:creationId xmlns:a16="http://schemas.microsoft.com/office/drawing/2014/main" id="{8BA135D0-5FF3-4451-9D66-A617A48E25B4}"/>
              </a:ext>
            </a:extLst>
          </p:cNvPr>
          <p:cNvSpPr>
            <a:spLocks noGrp="1"/>
          </p:cNvSpPr>
          <p:nvPr>
            <p:ph type="dt" sz="half" idx="10"/>
          </p:nvPr>
        </p:nvSpPr>
        <p:spPr/>
        <p:txBody>
          <a:bodyPr/>
          <a:lstStyle/>
          <a:p>
            <a:fld id="{5D179434-7293-40E0-98A7-69F3C10321FD}" type="datetime1">
              <a:rPr lang="el-GR" smtClean="0"/>
              <a:t>20/11/2025</a:t>
            </a:fld>
            <a:endParaRPr lang="en-US" dirty="0"/>
          </a:p>
        </p:txBody>
      </p:sp>
    </p:spTree>
    <p:extLst>
      <p:ext uri="{BB962C8B-B14F-4D97-AF65-F5344CB8AC3E}">
        <p14:creationId xmlns:p14="http://schemas.microsoft.com/office/powerpoint/2010/main" val="2919966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220979-C7AA-451E-A836-A989D14AA119}"/>
              </a:ext>
            </a:extLst>
          </p:cNvPr>
          <p:cNvSpPr>
            <a:spLocks noGrp="1"/>
          </p:cNvSpPr>
          <p:nvPr>
            <p:ph type="title"/>
          </p:nvPr>
        </p:nvSpPr>
        <p:spPr/>
        <p:txBody>
          <a:bodyPr/>
          <a:lstStyle/>
          <a:p>
            <a:r>
              <a:rPr lang="el-GR" dirty="0"/>
              <a:t>ΣΗΜΑΝΤΙΚΕΣ ΕΠΙΣΗΜΑΝΣΕΙΣ (συνέχεια)</a:t>
            </a:r>
          </a:p>
        </p:txBody>
      </p:sp>
      <p:sp>
        <p:nvSpPr>
          <p:cNvPr id="3" name="Θέση περιεχομένου 2">
            <a:extLst>
              <a:ext uri="{FF2B5EF4-FFF2-40B4-BE49-F238E27FC236}">
                <a16:creationId xmlns:a16="http://schemas.microsoft.com/office/drawing/2014/main" id="{7C28403C-4110-48D4-93F0-C6564BF5CFFB}"/>
              </a:ext>
            </a:extLst>
          </p:cNvPr>
          <p:cNvSpPr>
            <a:spLocks noGrp="1"/>
          </p:cNvSpPr>
          <p:nvPr>
            <p:ph idx="1"/>
          </p:nvPr>
        </p:nvSpPr>
        <p:spPr>
          <a:xfrm>
            <a:off x="478172" y="2103120"/>
            <a:ext cx="11258026" cy="3849624"/>
          </a:xfrm>
        </p:spPr>
        <p:txBody>
          <a:bodyPr>
            <a:normAutofit fontScale="70000" lnSpcReduction="20000"/>
          </a:bodyPr>
          <a:lstStyle/>
          <a:p>
            <a:pPr marL="0" indent="0">
              <a:buNone/>
            </a:pPr>
            <a:r>
              <a:rPr lang="el-GR" sz="2400" dirty="0"/>
              <a:t>Η ως άνω διαδικασία είναι ανάλογη, ήτοι πρέπει να γίνει η επικοινωνία με το γραφείο Ανάπτυξης και Υποβολής προτάσεων του ΕΛΚΕ και να αποσταλούν κατ' ελάχιστον το ΕΔ0 και το Απόσπασμα Πρακτικού του εμπλεκόμενου Τμήματος, και για τις παρακάτω περιπτώσεις:</a:t>
            </a:r>
          </a:p>
          <a:p>
            <a:pPr marL="0" indent="0">
              <a:buNone/>
            </a:pPr>
            <a:r>
              <a:rPr lang="el-GR" sz="2400" dirty="0"/>
              <a:t>1. Όταν ο εκάστοτε Φ.Χ. ζητά να συμμετέχουν οι δυνητικοί υπεργολάβοι του έργου, στην υποβολή πρότασης του έργου και ζητούν στοιχεία του Οργανισμού ή και επίσημες δεσμεύσεις, κατά τη διαδικασία υποβολής της πρότασης έργου.</a:t>
            </a:r>
          </a:p>
          <a:p>
            <a:pPr marL="0" indent="0">
              <a:buNone/>
            </a:pPr>
            <a:r>
              <a:rPr lang="el-GR" sz="2400" dirty="0"/>
              <a:t>2. Όταν χρειάζεται να υποβληθεί οικονομική προσφορά εκ μέρους του ΕΛΚΕ για την ανάληψη κάποιου έργου υπεργολαβίας</a:t>
            </a:r>
          </a:p>
          <a:p>
            <a:pPr marL="0" indent="0">
              <a:buNone/>
            </a:pPr>
            <a:r>
              <a:rPr lang="el-GR" sz="2400" dirty="0"/>
              <a:t>3. Όταν πρόκειται για Προτάσεις χρηματοδότησης από ίδιους πόρους του ΕΛΚΕ (όταν αυτές ανακοινώνονται από τον ΕΛΚΕ) και ανεξάρτητα από τις τυχόν λοιπές απαιτήσεις της υποβολής όπως διαμορφώνονται κάθε φορά.</a:t>
            </a:r>
          </a:p>
          <a:p>
            <a:pPr marL="0" indent="0">
              <a:buNone/>
            </a:pPr>
            <a:r>
              <a:rPr lang="el-GR" sz="2400" dirty="0"/>
              <a:t>4. Σε </a:t>
            </a:r>
            <a:r>
              <a:rPr lang="el-GR" sz="2400" dirty="0" err="1"/>
              <a:t>ό,ποια</a:t>
            </a:r>
            <a:r>
              <a:rPr lang="el-GR" sz="2400" dirty="0"/>
              <a:t> γενικά περίπτωση υπάρχει οποιουδήποτε είδους ανταγωνιστική διαδικασία για την εκτέλεση κάποιου προτεινόμενου έργου ανεξαρτήτως του ρόλου που προτείνεται να αναλάβει το ΔΙΠΑΕ και την τυχόν ρητή απαίτηση του Φ.Χ. για έγκριση από τα αντίστοιχα όργανα του φορέα της υποβολής της πρότασης.</a:t>
            </a:r>
          </a:p>
        </p:txBody>
      </p:sp>
      <p:sp>
        <p:nvSpPr>
          <p:cNvPr id="4" name="Θέση ημερομηνίας 3">
            <a:extLst>
              <a:ext uri="{FF2B5EF4-FFF2-40B4-BE49-F238E27FC236}">
                <a16:creationId xmlns:a16="http://schemas.microsoft.com/office/drawing/2014/main" id="{53B14B00-0D10-49D0-8C1E-F4A8B2173E0F}"/>
              </a:ext>
            </a:extLst>
          </p:cNvPr>
          <p:cNvSpPr>
            <a:spLocks noGrp="1"/>
          </p:cNvSpPr>
          <p:nvPr>
            <p:ph type="dt" sz="half" idx="10"/>
          </p:nvPr>
        </p:nvSpPr>
        <p:spPr/>
        <p:txBody>
          <a:bodyPr/>
          <a:lstStyle/>
          <a:p>
            <a:fld id="{5D179434-7293-40E0-98A7-69F3C10321FD}" type="datetime1">
              <a:rPr lang="el-GR" smtClean="0"/>
              <a:t>20/11/2025</a:t>
            </a:fld>
            <a:endParaRPr lang="en-US"/>
          </a:p>
        </p:txBody>
      </p:sp>
    </p:spTree>
    <p:extLst>
      <p:ext uri="{BB962C8B-B14F-4D97-AF65-F5344CB8AC3E}">
        <p14:creationId xmlns:p14="http://schemas.microsoft.com/office/powerpoint/2010/main" val="23047840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FIVE">
      <a:dk1>
        <a:sysClr val="windowText" lastClr="000000"/>
      </a:dk1>
      <a:lt1>
        <a:sysClr val="window" lastClr="FFFFFF"/>
      </a:lt1>
      <a:dk2>
        <a:srgbClr val="505046"/>
      </a:dk2>
      <a:lt2>
        <a:srgbClr val="F5F6F4"/>
      </a:lt2>
      <a:accent1>
        <a:srgbClr val="57903F"/>
      </a:accent1>
      <a:accent2>
        <a:srgbClr val="F03F2B"/>
      </a:accent2>
      <a:accent3>
        <a:srgbClr val="3488A0"/>
      </a:accent3>
      <a:accent4>
        <a:srgbClr val="F8D22F"/>
      </a:accent4>
      <a:accent5>
        <a:srgbClr val="5CC6D6"/>
      </a:accent5>
      <a:accent6>
        <a:srgbClr val="B8D233"/>
      </a:accent6>
      <a:hlink>
        <a:srgbClr val="00B0F0"/>
      </a:hlink>
      <a:folHlink>
        <a:srgbClr val="B2B2B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ffice_41798794_TF78438558" id="{4C793B3E-94FC-460F-8DB6-81BAA90A6624}" vid="{0DBEB6CE-59DB-4D4E-8602-FA1B0F1F623C}"/>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{6AF121EB-B0BA-45AF-A501-8802260C35F9}tf78438558_win32</Template>
  <TotalTime>430</TotalTime>
  <Words>922</Words>
  <Application>Microsoft Office PowerPoint</Application>
  <PresentationFormat>Ευρεία οθόνη</PresentationFormat>
  <Paragraphs>36</Paragraphs>
  <Slides>6</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6</vt:i4>
      </vt:variant>
    </vt:vector>
  </HeadingPairs>
  <TitlesOfParts>
    <vt:vector size="13" baseType="lpstr">
      <vt:lpstr>Calibri</vt:lpstr>
      <vt:lpstr>Century Gothic</vt:lpstr>
      <vt:lpstr>Garamond</vt:lpstr>
      <vt:lpstr>Symbol</vt:lpstr>
      <vt:lpstr>Tahoma</vt:lpstr>
      <vt:lpstr>Wingdings</vt:lpstr>
      <vt:lpstr>SavonVTI</vt:lpstr>
      <vt:lpstr>ΔΙΑΔΙΚΑΣΙΑ ΥΠΟΒΟΛΗΣ ΠΡΟΤΑΣΗΣ ΈΡΓΟΥ ΑΠΟ ΕΞΩΠΑΝΕΠΙΣΤΗΜΙΑΚΕΣ ΠΗΓΕΣ.</vt:lpstr>
      <vt:lpstr> ΣΥΝΟΠΤΙΚΗ ΠΑΡΟΥΣΙΑΣΗ </vt:lpstr>
      <vt:lpstr> ΣΥΝΟΠΤΙΚΗ ΠΑΡΟΥΣΙΑΣΗ </vt:lpstr>
      <vt:lpstr>  ΣΗΜΑΝΤΙΚΕΣ ΕΠΙΣΗΜΑΝΣΕΙΣ </vt:lpstr>
      <vt:lpstr>ΣΗΜΑΝΤΙΚΕΣ ΕΠΙΣΗΜΑΝΣΕΙΣ (συνέχεια)</vt:lpstr>
      <vt:lpstr>ΣΗΜΑΝΤΙΚΕΣ ΕΠΙΣΗΜΑΝΣΕΙΣ (συνέχεια)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Maria Vosniakou</dc:creator>
  <cp:lastModifiedBy>Maria Vosniakou</cp:lastModifiedBy>
  <cp:revision>19</cp:revision>
  <dcterms:created xsi:type="dcterms:W3CDTF">2021-02-15T11:37:25Z</dcterms:created>
  <dcterms:modified xsi:type="dcterms:W3CDTF">2025-11-20T09:18:41Z</dcterms:modified>
</cp:coreProperties>
</file>