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57" r:id="rId8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90"/>
  </p:normalViewPr>
  <p:slideViewPr>
    <p:cSldViewPr snapToGrid="0">
      <p:cViewPr varScale="1">
        <p:scale>
          <a:sx n="101" d="100"/>
          <a:sy n="101" d="100"/>
        </p:scale>
        <p:origin x="16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3032-4D6B-CCBC-4805-795805EBC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1C44F-A7A0-B600-E81E-7BE129606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2215A-C525-9E1D-0067-F286C92E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F39C-8FBD-6209-8CB6-EBCB1611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8B7B-FD59-FFB2-F4A2-47847E83E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0163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3F472-5B2B-5AAB-61B8-8CB54B9A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355A9E-1DE0-35E6-D77C-E37F9C2D2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A8254-C829-38E5-75C7-184C372BA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CF0D0-860F-CCED-D564-95A8BEB4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033E9-6465-ACBD-72E2-F23F623B3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8978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EE7E15-2303-AF11-541D-4C901B8E2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87EE3-9296-9871-274E-F62A5FDBA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25B27-046E-871C-8488-B3B69077D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F5E78-FAA3-E689-9F56-D25233ECE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F1E5-BE2E-468D-B98B-048F772B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8683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6BD08-4338-B625-32F4-4660CA8C1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EE74B-E722-49BA-8DC6-524EEC7FE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E21D5-150A-C25A-FDF7-DF40CAB3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F2593-899F-9FA5-9B6D-58506FD9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31D19-CB5F-75C0-12D8-41DA8BBA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9643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2D111-D201-1EC7-D074-BEB8FC97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27AEC-4AB0-295B-59C5-66C1A18C9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CF42D-C151-FA2A-8ACF-D315F932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B64B2-5482-2614-B8D0-A73A5C48D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216F-5BD4-59FB-CA55-52697EA0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9711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3030-B381-E6C7-E350-0B7146AE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DF9FF-CC63-73A9-D304-F582EFA23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EE717-46DC-591F-9271-834BFECD0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CEBE1-ADCE-C2E4-0B77-A9AD97F76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FA341-DDAC-782B-79CE-2DAA03AD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A8F56-9F51-4968-9837-553EFB83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3515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611D-F0D5-A769-F24C-0D0DB03C5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AF752-CAC4-05A5-9735-EDFDAE88D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151CE-05CA-5B00-A975-D7F29F7D1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AC1D30-D10A-4473-9D34-E8BDC85E9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F8D1A9-E675-02DA-EDEA-3937855E5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F3A9-F9C9-C4CF-971F-AF22B1CF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69CC4-C154-F041-DCF5-55AB7A33F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0188D-4936-6EB8-5EB4-2648C7C6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3011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ACA4-E83B-261E-978C-4B2754748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C383E-C763-9EAB-B28B-ABABFB9E4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F9FCF-C345-63E1-4D4F-FBEB69D19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52E6C-ECA8-FC64-193E-E86CC2B3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1870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76F31-C0EB-F4B0-5DCA-FC34CFDA6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6FAD01-B4FD-CA46-153A-A1775838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3FB4A-07C9-DFDA-622B-9610CCDB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6075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EA04-F610-4AE5-B52B-7E8271C61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E0466-1E76-582A-9D2B-129BC3A4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BF931-C079-D75D-17DE-79F93F17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88CE44-3E0A-CAA2-2961-F6ECB472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F8A9A-E5E4-B392-5B44-555A5AB7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13E9E-C9B8-2F5B-E1FB-49470F212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991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63E33-0258-3394-F65E-66D9ED922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521A61-6B21-2673-199F-A1691E42C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3C54F-2064-CBC8-CF51-337B8BBD2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1C5B1-39D0-94E1-38AE-A7466CE2D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2415A-172A-F136-E1A3-C9ABD9B9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CFF82-DD6D-427D-115F-69B66F651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5348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62FE44-D771-508E-C898-7FCD39506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0D38D-AAB9-1B69-603F-46543B10E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6B580-FF52-3A30-1B60-78D22782B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839C-C26E-6244-ABEE-0640ABE9494D}" type="datetimeFigureOut">
              <a:rPr lang="en-GR" smtClean="0"/>
              <a:t>12/01/2025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7518E-497F-489A-73F4-D04DC3299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DE56F-37E8-9860-49C8-12F7B5AB0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3983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CD033B-9B8C-73B5-1E38-9B7FD7330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4683"/>
            <a:ext cx="9144000" cy="2551829"/>
          </a:xfrm>
        </p:spPr>
        <p:txBody>
          <a:bodyPr anchor="ctr">
            <a:normAutofit/>
          </a:bodyPr>
          <a:lstStyle/>
          <a:p>
            <a:r>
              <a:rPr lang="en-GR" sz="5600"/>
              <a:t>Δ</a:t>
            </a:r>
            <a:r>
              <a:rPr lang="el-GR" sz="5600"/>
              <a:t>ιαδικασ</a:t>
            </a:r>
            <a:r>
              <a:rPr lang="en-GR" sz="5600"/>
              <a:t>ί</a:t>
            </a:r>
            <a:r>
              <a:rPr lang="el-GR" sz="5600"/>
              <a:t>α Κατοχύρωσης Εφευρέσεων/ Ευρεσιτεχνιών </a:t>
            </a:r>
            <a:endParaRPr lang="en-GR" sz="5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70333-C31E-E6DA-5D1C-7AAB2FE11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469"/>
            <a:ext cx="9144000" cy="1182135"/>
          </a:xfrm>
        </p:spPr>
        <p:txBody>
          <a:bodyPr anchor="ctr">
            <a:normAutofit/>
          </a:bodyPr>
          <a:lstStyle/>
          <a:p>
            <a:endParaRPr lang="en-GR" sz="2800"/>
          </a:p>
        </p:txBody>
      </p:sp>
    </p:spTree>
    <p:extLst>
      <p:ext uri="{BB962C8B-B14F-4D97-AF65-F5344CB8AC3E}">
        <p14:creationId xmlns:p14="http://schemas.microsoft.com/office/powerpoint/2010/main" val="203156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241B6-E3B8-1275-B7BE-036CC8D99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4600"/>
              <a:t>Ορισμός Εφεύρεσης/ Ευρεσιτεχνίας</a:t>
            </a:r>
            <a:endParaRPr lang="en-GR" sz="46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5A76-686A-2A0A-3683-767C8DC20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Οποιαδήποτε ανακάλυψη έχει τα εξής χαρακτηριστικά: </a:t>
            </a:r>
          </a:p>
          <a:p>
            <a:pPr>
              <a:buFont typeface="+mj-lt"/>
              <a:buAutoNum type="arabicPeriod"/>
            </a:pPr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Είναι νέα σε σχέση με προγενέστερη τεχνική στην οποία αναφέρεται,</a:t>
            </a:r>
          </a:p>
          <a:p>
            <a:pPr>
              <a:buFont typeface="+mj-lt"/>
              <a:buAutoNum type="arabicPeriod"/>
            </a:pPr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εμπεριέχει εφευρετική ικανότητα,</a:t>
            </a:r>
          </a:p>
          <a:p>
            <a:pPr>
              <a:buFont typeface="+mj-lt"/>
              <a:buAutoNum type="arabicPeriod"/>
            </a:pPr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l-GR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ίνει λύση σε τεχνικό πρόβλημα η οποία είναι μη προφανή για το μέσο ειδικό της τεχνικής αυτής και, </a:t>
            </a:r>
          </a:p>
          <a:p>
            <a:pPr>
              <a:buFont typeface="+mj-lt"/>
              <a:buAutoNum type="arabicPeriod"/>
            </a:pPr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Επιδέχεται βιομηχανικής εφαρμογής </a:t>
            </a:r>
          </a:p>
          <a:p>
            <a:r>
              <a:rPr lang="el-GR" sz="13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Υπηρεσιακή Εφεύρεση</a:t>
            </a:r>
            <a:r>
              <a:rPr lang="el-G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Εφεύρεση η οποία είναι αποτέλεσμα της εκτέλεσης υπηρεσιακού καθήκοντος ή αποτελεί το προϊόν συμβατικής σχέσης εργαζομένου με εργοδότη για την ανάπτυξη εφευρετικής δράσης ή συμπεριλαμβάνεται στους όρους σύμβασης έργου ειδική ρύθμιση για τα δικαιώματα του εφευρέτη. Η εφεύρεση ανήκει εξ ολοκλήρου στον ΕΛΚΕ και ο εφευρέτης δικαιούται πρόσθετης εύλογης αμοιβής σε περίπτωση εμπορικής αξιοποίησης </a:t>
            </a:r>
          </a:p>
          <a:p>
            <a:r>
              <a:rPr lang="el-GR" sz="13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Εξαρτημένη Εφεύρε</a:t>
            </a:r>
            <a:r>
              <a:rPr lang="el-GR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ση: Η εφεύρεση αναπτύσσεται εντός της πανεπιστημιακής κοινότητας (αξιοποίηση υλικοτεχνικού εξοπλισμού, πόρων, μέσων και πληροφοριών του ΔΙ.ΠΑ.Ε.)  και ως εκ τούτου ανήκει από κοινού στο δημιουργό (60%) και στον ΕΛΚΕ (40%). </a:t>
            </a:r>
          </a:p>
          <a:p>
            <a:r>
              <a:rPr lang="el-GR" sz="1300" b="1" u="sng" dirty="0"/>
              <a:t>Κύριοι τίτλοι προστασίας εφεύρεσης</a:t>
            </a:r>
            <a:r>
              <a:rPr lang="el-GR" sz="1300" u="sng" dirty="0"/>
              <a:t>: </a:t>
            </a:r>
            <a:r>
              <a:rPr lang="el-GR" sz="1300" dirty="0"/>
              <a:t>Δίπλωμα Ευρεσιτεχνίας (ΔΕ), Πιστοποιητικό Υποδείγματος Χρησιμότητας (ΠΥΧ), Πιστοποιητικό Καταχώρησης Βιομηχανικών Σχεδίων ή Υποδειγμάτων</a:t>
            </a:r>
          </a:p>
          <a:p>
            <a:endParaRPr lang="en-GR" sz="1300" dirty="0"/>
          </a:p>
        </p:txBody>
      </p:sp>
    </p:spTree>
    <p:extLst>
      <p:ext uri="{BB962C8B-B14F-4D97-AF65-F5344CB8AC3E}">
        <p14:creationId xmlns:p14="http://schemas.microsoft.com/office/powerpoint/2010/main" val="300097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602AE1-EDA4-5552-40EC-2ED6DFBC5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3800"/>
              <a:t>Βήματα Διαδικασίας Κατοχύρωσης Εφεύρεσης (1) </a:t>
            </a:r>
            <a:endParaRPr lang="en-G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76FE0-CB88-D31A-D60C-9EFE45203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000" b="1" dirty="0"/>
              <a:t>Υποβολή εντύπου γνωστοποίησης πρόθεσης προστασίας εφεύρεσης</a:t>
            </a:r>
            <a:r>
              <a:rPr lang="en-US" sz="2000" b="1" dirty="0"/>
              <a:t> (</a:t>
            </a:r>
            <a:r>
              <a:rPr lang="el-GR" sz="2000" b="1" dirty="0"/>
              <a:t>ΕΔ38)</a:t>
            </a:r>
          </a:p>
          <a:p>
            <a:r>
              <a:rPr lang="el-GR" sz="2000" dirty="0"/>
              <a:t>Ο ερευνητής/εφευρέτης καταθέτει το έντυπο γνωστοποίησης πρόθεσης προστασίας εφεύρεσης και όταν απαιτείται το συμφωνητικό κατανομής δικαιωμάτων μεταξύ εφευρετών </a:t>
            </a:r>
            <a:r>
              <a:rPr lang="el-GR" sz="2000" b="1" dirty="0"/>
              <a:t>(ΕΔ39)</a:t>
            </a:r>
            <a:r>
              <a:rPr lang="en-US" sz="2000" b="1" dirty="0"/>
              <a:t> </a:t>
            </a:r>
            <a:r>
              <a:rPr lang="el-GR" sz="2000" dirty="0"/>
              <a:t>. </a:t>
            </a:r>
          </a:p>
          <a:p>
            <a:pPr marL="0" indent="0">
              <a:buNone/>
            </a:pPr>
            <a:r>
              <a:rPr lang="el-GR" sz="2000" b="1" dirty="0"/>
              <a:t>2.    Παραλαβή των εντύπων από το Γραφείο Μεταφοράς Τεχνολογίας &amp; Καινοτομίας</a:t>
            </a:r>
          </a:p>
          <a:p>
            <a:r>
              <a:rPr lang="el-GR" sz="2000" dirty="0"/>
              <a:t>Το γραφείο ΜΤ δίνει αριθμό πρωτοκόλλου στο έντυπο (ΕΔ38) και παρέχει υποστήριξη στη σύνταξη αυτού, εφόσον χρειαστεί. </a:t>
            </a:r>
          </a:p>
          <a:p>
            <a:pPr marL="0" indent="0">
              <a:buNone/>
            </a:pPr>
            <a:r>
              <a:rPr lang="el-GR" sz="2000" b="1" dirty="0"/>
              <a:t>3. Ορισμός Επιτροπής Αξιολόγησης Ευρεσιτεχνίας </a:t>
            </a:r>
          </a:p>
          <a:p>
            <a:r>
              <a:rPr lang="el-GR" sz="2000" dirty="0"/>
              <a:t>Εντός 15ημερών η Επιτροπή Ερευνών ορίζει 5μελή επιτροπή. </a:t>
            </a:r>
          </a:p>
          <a:p>
            <a:pPr marL="0" indent="0">
              <a:buNone/>
            </a:pPr>
            <a:endParaRPr lang="en-GR" sz="2400" dirty="0"/>
          </a:p>
        </p:txBody>
      </p:sp>
    </p:spTree>
    <p:extLst>
      <p:ext uri="{BB962C8B-B14F-4D97-AF65-F5344CB8AC3E}">
        <p14:creationId xmlns:p14="http://schemas.microsoft.com/office/powerpoint/2010/main" val="317058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EC3759-3F68-2E8D-2B45-C83E38B7B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3800" dirty="0"/>
              <a:t>Βήματα Διαδικασίας Κατοχύρωσης Εφεύρεσης (2)</a:t>
            </a:r>
            <a:endParaRPr lang="en-GR" sz="3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73E3B-256A-82A3-039E-11B08CF5D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1600" b="1" dirty="0"/>
              <a:t>4. Εισήγηση Επιτροπής Αξιολόγησης Ευρεσιτεχνίας</a:t>
            </a:r>
          </a:p>
          <a:p>
            <a:r>
              <a:rPr lang="el-GR" sz="1600" dirty="0"/>
              <a:t>Εντός ενός μήνα η συσταθείσα επιτροπή συντάσσει εισήγηση με βάση: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την καινοτομία (νέο &amp; εφευρετικό),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την τεχνολογική ωριμότητα (</a:t>
            </a:r>
            <a:r>
              <a:rPr lang="en-GB" sz="1600" dirty="0"/>
              <a:t>TRL),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το σχέδιο αξιοποίησης. </a:t>
            </a:r>
          </a:p>
          <a:p>
            <a:pPr marL="0" indent="0">
              <a:buNone/>
            </a:pPr>
            <a:r>
              <a:rPr lang="el-GR" sz="1600" b="1" dirty="0"/>
              <a:t>5. Απόφαση Επιτροπής Ερευνών</a:t>
            </a:r>
          </a:p>
          <a:p>
            <a:pPr marL="0" indent="0">
              <a:buNone/>
            </a:pPr>
            <a:r>
              <a:rPr lang="el-GR" sz="1600" b="1" dirty="0"/>
              <a:t>α) Μη ενδιαφέρον → Εκχώρηση δικαιωμάτων στον εφευρέτη  υπογραφή εντύπου(ΕΔ42-Συμφωνητικό εκχώρησης δικαιωμάτων εφεύρεσης)</a:t>
            </a:r>
            <a:br>
              <a:rPr lang="el-GR" sz="1600" dirty="0"/>
            </a:br>
            <a:r>
              <a:rPr lang="el-GR" sz="1600" dirty="0"/>
              <a:t>Η εφεύρεση γίνεται «ελεύθερη», ο εφευρέτης προχωρά μόνος του με δικά του έξοδα.</a:t>
            </a:r>
          </a:p>
          <a:p>
            <a:pPr marL="0" indent="0">
              <a:buNone/>
            </a:pPr>
            <a:r>
              <a:rPr lang="el-GR" sz="1600" b="1" dirty="0"/>
              <a:t>β) Ενδιαφέρον → Κατοχύρωση από το Πανεπιστήμιο/ΕΛΚΕ, υπογραφή εντύπου (ΕΔ40 –Σύμβαση Παραχώρησης και εκμετάλλευσης δικαίων επί εφεύρεσης)</a:t>
            </a:r>
            <a:endParaRPr lang="el-GR" sz="1600" b="1" cap="small" dirty="0"/>
          </a:p>
          <a:p>
            <a:pPr marL="0" indent="0">
              <a:buNone/>
            </a:pPr>
            <a:endParaRPr lang="el-GR" sz="1600" b="1" u="sng" dirty="0"/>
          </a:p>
          <a:p>
            <a:pPr marL="0" indent="0">
              <a:buNone/>
            </a:pPr>
            <a:endParaRPr lang="el-GR" sz="1900" b="1" dirty="0"/>
          </a:p>
          <a:p>
            <a:endParaRPr lang="en-GR" sz="1900" b="1" dirty="0"/>
          </a:p>
        </p:txBody>
      </p:sp>
    </p:spTree>
    <p:extLst>
      <p:ext uri="{BB962C8B-B14F-4D97-AF65-F5344CB8AC3E}">
        <p14:creationId xmlns:p14="http://schemas.microsoft.com/office/powerpoint/2010/main" val="340441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EDDA1-40B1-8D0E-3DA0-0480AC0BD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5400" dirty="0"/>
              <a:t>Ενέργειες αρμόδιου οργανισμού  </a:t>
            </a:r>
            <a:endParaRPr lang="en-G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9401-1067-9F6B-17C8-C394A082F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400" dirty="0"/>
              <a:t>Κατάθεση στον αρμόδιο οργανισμό και πληρωμή τελών.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Παραλαβή Έκθεσης Έρευνας &amp; αρχικός έλεγχος.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Υποβολή παρατηρήσεων – </a:t>
            </a:r>
            <a:r>
              <a:rPr lang="el-GR" sz="2400" dirty="0" err="1"/>
              <a:t>επαναδιατύπωση</a:t>
            </a:r>
            <a:r>
              <a:rPr lang="el-GR" sz="2400" dirty="0"/>
              <a:t> αξιώσεων.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/>
              <a:t>Τελική Έκθεση Έρευνας &amp; αποδοχή αξιώσεων.</a:t>
            </a:r>
            <a:endParaRPr lang="en-GR" sz="2400" dirty="0"/>
          </a:p>
        </p:txBody>
      </p:sp>
    </p:spTree>
    <p:extLst>
      <p:ext uri="{BB962C8B-B14F-4D97-AF65-F5344CB8AC3E}">
        <p14:creationId xmlns:p14="http://schemas.microsoft.com/office/powerpoint/2010/main" val="2403056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6235B-A9A8-AF6D-456A-9D783DACB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6CE64B-16EB-8093-E4F6-7A160F0D4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470C1-2117-ECBD-65E7-3E604CF6C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pPr algn="ctr"/>
            <a:r>
              <a:rPr lang="el-GR" sz="3600" b="1" dirty="0"/>
              <a:t>Αρμόδιοι Οργανισμοί για κατοχύρωση εφευρέσεων </a:t>
            </a:r>
            <a:endParaRPr lang="en-GR" sz="3600" b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FAAB01C-639E-3286-FC3E-E379F350D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73F78AA-80EC-26C7-9CD3-299155A10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3497127-D622-4412-11AF-2D8B38D11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DD76ADCC-A5B0-6D36-B74E-A882D5683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05139-C3A1-57EA-F1AB-408E7C4FC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l-GR" sz="2400" dirty="0"/>
              <a:t>Οργανισμός Βιομηχανικής Ιδιοκτησίας –ΟΒΙ (Ελλάδα)</a:t>
            </a:r>
          </a:p>
          <a:p>
            <a:r>
              <a:rPr lang="en-US" sz="2400" dirty="0"/>
              <a:t>European Patent Office- (EPO, </a:t>
            </a:r>
            <a:r>
              <a:rPr lang="el-GR" sz="2400" dirty="0"/>
              <a:t>Ευρώπη)</a:t>
            </a:r>
          </a:p>
          <a:p>
            <a:r>
              <a:rPr lang="en-US" sz="2400" dirty="0"/>
              <a:t>United States Patent and Trademark Office (USPTO, </a:t>
            </a:r>
            <a:r>
              <a:rPr lang="el-GR" sz="2400" dirty="0"/>
              <a:t>Διεθνές Επίπεδο)</a:t>
            </a:r>
          </a:p>
          <a:p>
            <a:r>
              <a:rPr lang="en-US" sz="2400" dirty="0"/>
              <a:t>World Intellectual property Organization (WIPO, </a:t>
            </a:r>
            <a:r>
              <a:rPr lang="el-GR" sz="2400" dirty="0"/>
              <a:t>Διεθνές Επίπεδο)</a:t>
            </a:r>
          </a:p>
          <a:p>
            <a:r>
              <a:rPr lang="en-US" sz="2400" dirty="0"/>
              <a:t>Patent Cooperation Treaty (PCT , International patent system, </a:t>
            </a:r>
            <a:r>
              <a:rPr lang="el-GR" sz="2400" dirty="0"/>
              <a:t>Διεθνές Επίπεδο)</a:t>
            </a:r>
          </a:p>
        </p:txBody>
      </p:sp>
    </p:spTree>
    <p:extLst>
      <p:ext uri="{BB962C8B-B14F-4D97-AF65-F5344CB8AC3E}">
        <p14:creationId xmlns:p14="http://schemas.microsoft.com/office/powerpoint/2010/main" val="2968951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CD5AEB-C9B9-EE78-4D98-1856F26B4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4200"/>
              <a:t>Παρακολούθηση/ Διαχείριση Εφεύρεσης</a:t>
            </a:r>
            <a:endParaRPr lang="en-GR" sz="42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3E7E9-A9DE-72B9-3D05-97CE38C02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Ετήσια απόφαση για συνέχιση πληρωμής τελών.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Μετά την 5ετία → συνέχιση μόνο με αιτιολόγηση.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Μετά την 8ετία χωρίς εμπορική αξιοποίηση → συνέχιση μόνο με απόφαση Συγκλήτου.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Το Πανεπιστήμιο μπορεί να παραιτηθεί από τη χρηματοδότηση → εκχώρηση δικαιωμάτων στον εφευρέτη.</a:t>
            </a:r>
          </a:p>
          <a:p>
            <a:endParaRPr lang="en-GR" sz="2400" dirty="0"/>
          </a:p>
        </p:txBody>
      </p:sp>
    </p:spTree>
    <p:extLst>
      <p:ext uri="{BB962C8B-B14F-4D97-AF65-F5344CB8AC3E}">
        <p14:creationId xmlns:p14="http://schemas.microsoft.com/office/powerpoint/2010/main" val="1968965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507</Words>
  <Application>Microsoft Office PowerPoint</Application>
  <PresentationFormat>Ευρεία οθόνη</PresentationFormat>
  <Paragraphs>43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Διαδικασία Κατοχύρωσης Εφευρέσεων/ Ευρεσιτεχνιών </vt:lpstr>
      <vt:lpstr>Ορισμός Εφεύρεσης/ Ευρεσιτεχνίας</vt:lpstr>
      <vt:lpstr>Βήματα Διαδικασίας Κατοχύρωσης Εφεύρεσης (1) </vt:lpstr>
      <vt:lpstr>Βήματα Διαδικασίας Κατοχύρωσης Εφεύρεσης (2)</vt:lpstr>
      <vt:lpstr>Ενέργειες αρμόδιου οργανισμού  </vt:lpstr>
      <vt:lpstr>Αρμόδιοι Οργανισμοί για κατοχύρωση εφευρέσεων </vt:lpstr>
      <vt:lpstr>Παρακολούθηση/ Διαχείριση Εφεύρεσης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Διαδικασία Κατοχύρωσης Εφευρέσεων/ Ευρεσιτεχνιών </dc:title>
  <dc:creator>Elvira Georgiadou</dc:creator>
  <cp:lastModifiedBy>Dimitrios Palandjian</cp:lastModifiedBy>
  <cp:revision>5</cp:revision>
  <dcterms:created xsi:type="dcterms:W3CDTF">2025-11-19T10:35:24Z</dcterms:created>
  <dcterms:modified xsi:type="dcterms:W3CDTF">2025-12-01T15:19:08Z</dcterms:modified>
</cp:coreProperties>
</file>