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712"/>
  </p:normalViewPr>
  <p:slideViewPr>
    <p:cSldViewPr snapToGrid="0">
      <p:cViewPr varScale="1">
        <p:scale>
          <a:sx n="105" d="100"/>
          <a:sy n="105" d="100"/>
        </p:scale>
        <p:origin x="6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23032-4D6B-CCBC-4805-795805EBC3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01C44F-A7A0-B600-E81E-7BE1296064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A2215A-C525-9E1D-0067-F286C92EE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12/02/2025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2AF39C-8FBD-6209-8CB6-EBCB1611F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58B7B-FD59-FFB2-F4A2-47847E83E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101639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3F472-5B2B-5AAB-61B8-8CB54B9A7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355A9E-1DE0-35E6-D77C-E37F9C2D2A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6A8254-C829-38E5-75C7-184C372BA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12/02/2025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0CF0D0-860F-CCED-D564-95A8BEB40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033E9-6465-ACBD-72E2-F23F623B3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089780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EE7E15-2303-AF11-541D-4C901B8E27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687EE3-9296-9871-274E-F62A5FDBA3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C25B27-046E-871C-8488-B3B69077D9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12/02/2025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F5E78-FAA3-E689-9F56-D25233ECE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BF1E5-BE2E-468D-B98B-048F772BD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88683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6BD08-4338-B625-32F4-4660CA8C1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EE74B-E722-49BA-8DC6-524EEC7FE6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8E21D5-150A-C25A-FDF7-DF40CAB3F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12/02/2025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F2593-899F-9FA5-9B6D-58506FD9F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731D19-CB5F-75C0-12D8-41DA8BBAF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296430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2D111-D201-1EC7-D074-BEB8FC97C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27AEC-4AB0-295B-59C5-66C1A18C9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CF42D-C151-FA2A-8ACF-D315F932A5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12/02/2025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3B64B2-5482-2614-B8D0-A73A5C48DD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216F-5BD4-59FB-CA55-52697EA00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497110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03030-B381-E6C7-E350-0B7146AE4D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DF9FF-CC63-73A9-D304-F582EFA23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4EE717-46DC-591F-9271-834BFECD0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0CEBE1-ADCE-C2E4-0B77-A9AD97F76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12/02/2025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8FA341-DDAC-782B-79CE-2DAA03AD6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4A8F56-9F51-4968-9837-553EFB831E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035159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1611D-F0D5-A769-F24C-0D0DB03C50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4AF752-CAC4-05A5-9735-EDFDAE88D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2151CE-05CA-5B00-A975-D7F29F7D14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AC1D30-D10A-4473-9D34-E8BDC85E9D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F8D1A9-E675-02DA-EDEA-3937855E59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98F3A9-F9C9-C4CF-971F-AF22B1CFB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12/02/2025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9169CC4-C154-F041-DCF5-55AB7A33F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80188D-4936-6EB8-5EB4-2648C7C6E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83011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18ACA4-E83B-261E-978C-4B27547481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8C383E-C763-9EAB-B28B-ABABFB9E4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12/02/2025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EF9FCF-C345-63E1-4D4F-FBEB69D19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052E6C-ECA8-FC64-193E-E86CC2B3A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418706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076F31-C0EB-F4B0-5DCA-FC34CFDA6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12/02/2025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6FAD01-B4FD-CA46-153A-A177583892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F3FB4A-07C9-DFDA-622B-9610CCDB3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860758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35EA04-F610-4AE5-B52B-7E8271C61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4E0466-1E76-582A-9D2B-129BC3A4C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5BF931-C079-D75D-17DE-79F93F1787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88CE44-3E0A-CAA2-2961-F6ECB4727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12/02/2025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7F8A9A-E5E4-B392-5B44-555A5AB79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413E9E-C9B8-2F5B-E1FB-49470F212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9991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63E33-0258-3394-F65E-66D9ED922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521A61-6B21-2673-199F-A1691E42C9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23C54F-2064-CBC8-CF51-337B8BBD26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F1C5B1-39D0-94E1-38AE-A7466CE2D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7839C-C26E-6244-ABEE-0640ABE9494D}" type="datetimeFigureOut">
              <a:rPr lang="en-GR" smtClean="0"/>
              <a:t>12/02/2025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82415A-172A-F136-E1A3-C9ABD9B90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1CFF82-DD6D-427D-115F-69B66F651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553482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62FE44-D771-508E-C898-7FCD39506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0D38D-AAB9-1B69-603F-46543B10EC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6B580-FF52-3A30-1B60-78D22782B6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7839C-C26E-6244-ABEE-0640ABE9494D}" type="datetimeFigureOut">
              <a:rPr lang="en-GR" smtClean="0"/>
              <a:t>12/02/2025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A7518E-497F-489A-73F4-D04DC3299D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1DE56F-37E8-9860-49C8-12F7B5AB0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5E5EA0-45F4-F24C-9765-B2FED90A00C6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23983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95C1F4-AE7F-44E4-8693-40D3D68311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34DDD3-F723-4DD3-8ABE-EC0B2AC87D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522324" y="-15978"/>
            <a:ext cx="7147352" cy="5876916"/>
            <a:chOff x="329184" y="-99107"/>
            <a:chExt cx="524256" cy="587691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7C8EA93-3210-4C62-99E9-153C275E3A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329184" y="5777809"/>
              <a:ext cx="523824" cy="0"/>
            </a:xfrm>
            <a:prstGeom prst="line">
              <a:avLst/>
            </a:prstGeom>
            <a:ln w="1524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EB7D2A2-F448-44D4-938C-DC84CBCB3B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184" y="-99107"/>
              <a:ext cx="524256" cy="563122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1055718"/>
            <a:ext cx="10999072" cy="3358344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1CD033B-9B8C-73B5-1E38-9B7FD7330D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84683"/>
            <a:ext cx="9144000" cy="2551829"/>
          </a:xfrm>
        </p:spPr>
        <p:txBody>
          <a:bodyPr anchor="ctr">
            <a:normAutofit/>
          </a:bodyPr>
          <a:lstStyle/>
          <a:p>
            <a:r>
              <a:rPr lang="en-GR" sz="5600" dirty="0"/>
              <a:t>Δ</a:t>
            </a:r>
            <a:r>
              <a:rPr lang="el-GR" sz="5600" dirty="0" err="1"/>
              <a:t>ιαδικασ</a:t>
            </a:r>
            <a:r>
              <a:rPr lang="en-GR" sz="5600" dirty="0"/>
              <a:t>ί</a:t>
            </a:r>
            <a:r>
              <a:rPr lang="el-GR" sz="5600" dirty="0"/>
              <a:t>α Ίδρυσης </a:t>
            </a:r>
            <a:r>
              <a:rPr lang="el-GR" sz="5600" dirty="0" err="1"/>
              <a:t>Τεχνοβλαστού</a:t>
            </a:r>
            <a:endParaRPr lang="en-GR" sz="5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070333-C31E-E6DA-5D1C-7AAB2FE11E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60469"/>
            <a:ext cx="9144000" cy="1182135"/>
          </a:xfrm>
        </p:spPr>
        <p:txBody>
          <a:bodyPr anchor="ctr">
            <a:normAutofit/>
          </a:bodyPr>
          <a:lstStyle/>
          <a:p>
            <a:endParaRPr lang="en-GR" sz="2800"/>
          </a:p>
        </p:txBody>
      </p:sp>
    </p:spTree>
    <p:extLst>
      <p:ext uri="{BB962C8B-B14F-4D97-AF65-F5344CB8AC3E}">
        <p14:creationId xmlns:p14="http://schemas.microsoft.com/office/powerpoint/2010/main" val="2031560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E241B6-E3B8-1275-B7BE-036CC8D99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l-GR" sz="4600" dirty="0"/>
              <a:t>Ορισμός Εταιρείας </a:t>
            </a:r>
            <a:r>
              <a:rPr lang="el-GR" sz="4600" dirty="0" err="1"/>
              <a:t>Τεχνοβλαστού</a:t>
            </a:r>
            <a:endParaRPr lang="en-GR" sz="46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D5A76-686A-2A0A-3683-767C8DC207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 algn="just"/>
            <a:r>
              <a:rPr lang="el-GR" sz="1400" dirty="0"/>
              <a:t>Με τον όρο Εταιρεία – </a:t>
            </a:r>
            <a:r>
              <a:rPr lang="el-GR" sz="1400" dirty="0" err="1"/>
              <a:t>Τεχνοβλαστός</a:t>
            </a:r>
            <a:r>
              <a:rPr lang="el-GR" sz="1400" dirty="0"/>
              <a:t> Ερευνητικού Οργανισμού αναφερόμαστε σε εταιρείες οι οποίες έχουν ως αντικείμενο την εμπορική αξιοποίηση διανοητικής ιδιοκτησίας (δικαιωμάτων ή αιτήσεων κατοχύρωσης δικαιωμάτων) ή επιστημονικής γνώσης μελών ακαδημαϊκού και ερευνητικού προσωπικού Ερευνητικών Οργανισμών.</a:t>
            </a:r>
          </a:p>
          <a:p>
            <a:pPr algn="just"/>
            <a:r>
              <a:rPr lang="el-GR" sz="1400" dirty="0"/>
              <a:t> Ιδρύονται από μέλη του ακαδημαϊκού ή του ερευνητικού προσωπικού Ερευνητικών Οργανισμών, με ή χωρίς την συμμετοχή τρίτων προσώπων και αποτελούν «Εταιρείες-</a:t>
            </a:r>
            <a:r>
              <a:rPr lang="el-GR" sz="1400" dirty="0" err="1"/>
              <a:t>Τεχνοβλαστούς</a:t>
            </a:r>
            <a:r>
              <a:rPr lang="el-GR" sz="1400" dirty="0"/>
              <a:t>» ή άλλως «</a:t>
            </a:r>
            <a:r>
              <a:rPr lang="el-GR" sz="1400" dirty="0" err="1"/>
              <a:t>Τεχνοβλαστούς</a:t>
            </a:r>
            <a:r>
              <a:rPr lang="el-GR" sz="1400" dirty="0"/>
              <a:t>» («</a:t>
            </a:r>
            <a:r>
              <a:rPr lang="en-GB" sz="1400" dirty="0"/>
              <a:t>Spin Off») </a:t>
            </a:r>
            <a:r>
              <a:rPr lang="el-GR" sz="1400" dirty="0"/>
              <a:t>ενώ βάσει νόμου ιδρύονται υποχρεωτικά κατόπιν άδειας που παραχωρεί ο ίδιος ο Ερευνητικός Οργανισμός. </a:t>
            </a:r>
          </a:p>
          <a:p>
            <a:pPr algn="just"/>
            <a:r>
              <a:rPr lang="el-GR" sz="1400" dirty="0"/>
              <a:t>Ως Ερευνητικοί Οργανισμοί ορίζονται τα Ερευνητικά Κέντρα δημοσίου ή ιδιωτικού δικαίου και τα Ανώτατα Εκπαιδευτικά Ιδρύματα.</a:t>
            </a:r>
          </a:p>
          <a:p>
            <a:pPr algn="just"/>
            <a:r>
              <a:rPr lang="el-GR" sz="1400" dirty="0"/>
              <a:t>Αποτελεί υποχρέωση η σύναψη Σύμβασης </a:t>
            </a:r>
            <a:r>
              <a:rPr lang="el-GR" sz="1400" dirty="0" err="1"/>
              <a:t>Τεχνοβλαστού</a:t>
            </a:r>
            <a:r>
              <a:rPr lang="el-GR" sz="1400" dirty="0"/>
              <a:t> μεταξύ της υπό ίδρυση εταιρείας και του Ερευνητικού Οργανισμού μέσω της οποίας είτε παραχωρείται άδεια εκμετάλλευσης δικαιωμάτων διανοητικής ιδιοκτησίας και καθορίζεται η ειδικότερη συνεισφορά και η αμοιβή του Ερευνητικού Οργανισμού</a:t>
            </a:r>
            <a:endParaRPr lang="en-GR" sz="1300" dirty="0"/>
          </a:p>
        </p:txBody>
      </p:sp>
    </p:spTree>
    <p:extLst>
      <p:ext uri="{BB962C8B-B14F-4D97-AF65-F5344CB8AC3E}">
        <p14:creationId xmlns:p14="http://schemas.microsoft.com/office/powerpoint/2010/main" val="3000976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602AE1-EDA4-5552-40EC-2ED6DFBC52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l-GR" sz="3800" dirty="0"/>
              <a:t>Βήματα Διαδικασίας Ίδρυσης Εταιρείας </a:t>
            </a:r>
            <a:r>
              <a:rPr lang="el-GR" sz="3800" dirty="0" err="1"/>
              <a:t>Τεχνοβλαστού</a:t>
            </a:r>
            <a:r>
              <a:rPr lang="el-GR" sz="3800" dirty="0"/>
              <a:t>(1) </a:t>
            </a:r>
            <a:endParaRPr lang="en-GR" sz="38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76FE0-CB88-D31A-D60C-9EFE45203D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919" y="2535936"/>
            <a:ext cx="10440409" cy="3621023"/>
          </a:xfrm>
        </p:spPr>
        <p:txBody>
          <a:bodyPr anchor="ctr"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400" b="1" dirty="0"/>
              <a:t>Ανακοίνωση των ερευνητικών αποτελεσμάτων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l-GR" sz="2400" dirty="0"/>
              <a:t>Ο ερευνητής/εφευρέτης </a:t>
            </a:r>
            <a:r>
              <a:rPr lang="el-GR" sz="2400" dirty="0" err="1"/>
              <a:t>ενημερ</a:t>
            </a:r>
            <a:r>
              <a:rPr lang="en-US" sz="2400" dirty="0" err="1"/>
              <a:t>ώ</a:t>
            </a:r>
            <a:r>
              <a:rPr lang="el-GR" sz="2400" dirty="0" err="1"/>
              <a:t>νει</a:t>
            </a:r>
            <a:r>
              <a:rPr lang="el-GR" sz="2400" dirty="0"/>
              <a:t> το Γραφείο Μεταφοράς Τεχνολογίας για την ύπαρξη ερευνητικών αποτελεσμάτων που μπορούν να αξιοποιηθούν μέσω εταιρείας s</a:t>
            </a:r>
            <a:r>
              <a:rPr lang="en-US" sz="2400" dirty="0"/>
              <a:t>pin off</a:t>
            </a:r>
            <a:r>
              <a:rPr lang="el-GR" sz="2400" dirty="0"/>
              <a:t>. </a:t>
            </a:r>
          </a:p>
          <a:p>
            <a:pPr marL="0" indent="0">
              <a:buNone/>
            </a:pPr>
            <a:r>
              <a:rPr lang="el-GR" sz="2400" b="1" dirty="0"/>
              <a:t>2.        Παροχή Συμβουλευτικής Υποστήριξης από το Γραφείο Μεταφοράς Τεχνολογίας</a:t>
            </a:r>
          </a:p>
          <a:p>
            <a:r>
              <a:rPr lang="el-GR" sz="2400" dirty="0"/>
              <a:t>Το γραφείο ΜΤ δίνει αριθμό πρωτοκόλλου στην αίτηση ίδρυσης και παρέχει υποστήριξη στη σύνταξη αυτού, εφόσον χρειαστεί. </a:t>
            </a:r>
          </a:p>
          <a:p>
            <a:pPr marL="0" indent="0">
              <a:buNone/>
            </a:pPr>
            <a:r>
              <a:rPr lang="el-GR" sz="2400" b="1" dirty="0"/>
              <a:t>3.       Κατάθεση Αίτησης Ίδρυσης </a:t>
            </a:r>
            <a:r>
              <a:rPr lang="el-GR" sz="2400" b="1" dirty="0" err="1"/>
              <a:t>Τεχνοβλαστού</a:t>
            </a:r>
            <a:endParaRPr lang="el-GR" sz="2400" b="1" dirty="0"/>
          </a:p>
          <a:p>
            <a:r>
              <a:rPr lang="el-GR" sz="2400" dirty="0"/>
              <a:t>Απαραίτητα προσκομιζόμενα έγγραφα: </a:t>
            </a:r>
          </a:p>
          <a:p>
            <a:pPr>
              <a:buFont typeface="Wingdings" pitchFamily="2" charset="2"/>
              <a:buChar char="ü"/>
            </a:pPr>
            <a:r>
              <a:rPr lang="el-GR" sz="2400" dirty="0"/>
              <a:t>αίτημα ίδρυσης &amp; συνιδρυτές,</a:t>
            </a:r>
          </a:p>
          <a:p>
            <a:pPr>
              <a:buFont typeface="Wingdings" pitchFamily="2" charset="2"/>
              <a:buChar char="ü"/>
            </a:pPr>
            <a:r>
              <a:rPr lang="el-GR" sz="2400" dirty="0"/>
              <a:t>περιγραφή αποτελεσμάτων έρευνας,</a:t>
            </a:r>
          </a:p>
          <a:p>
            <a:pPr>
              <a:buFont typeface="Wingdings" pitchFamily="2" charset="2"/>
              <a:buChar char="ü"/>
            </a:pPr>
            <a:r>
              <a:rPr lang="el-GR" sz="2400" dirty="0"/>
              <a:t>κλάδο δραστηριοποίησης,</a:t>
            </a:r>
          </a:p>
          <a:p>
            <a:pPr>
              <a:buFont typeface="Wingdings" pitchFamily="2" charset="2"/>
              <a:buChar char="ü"/>
            </a:pPr>
            <a:r>
              <a:rPr lang="el-GR" sz="2400" dirty="0"/>
              <a:t>στρατηγική προστασίας ΔΙ,</a:t>
            </a:r>
          </a:p>
          <a:p>
            <a:pPr>
              <a:buFont typeface="Wingdings" pitchFamily="2" charset="2"/>
              <a:buChar char="ü"/>
            </a:pPr>
            <a:r>
              <a:rPr lang="el-GR" sz="2400" dirty="0"/>
              <a:t>συνοπτικό επιχειρηματικό πλάνο,</a:t>
            </a:r>
          </a:p>
          <a:p>
            <a:pPr>
              <a:buFont typeface="Wingdings" pitchFamily="2" charset="2"/>
              <a:buChar char="ü"/>
            </a:pPr>
            <a:r>
              <a:rPr lang="el-GR" sz="2400" dirty="0"/>
              <a:t>(προαιρετικά) συνοπτικό σχέδιο καταστατικού.</a:t>
            </a:r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3170589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5EC3759-3F68-2E8D-2B45-C83E38B7B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el-GR" sz="3800" dirty="0"/>
              <a:t>Βήματα Διαδικασίας Ίδρυσης Εταιρείας </a:t>
            </a:r>
            <a:r>
              <a:rPr lang="el-GR" sz="3800" dirty="0" err="1"/>
              <a:t>Τεχνοβλαστού</a:t>
            </a:r>
            <a:r>
              <a:rPr lang="el-GR" sz="3800" dirty="0"/>
              <a:t> (2) </a:t>
            </a:r>
            <a:endParaRPr lang="en-GR" sz="38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A73E3B-256A-82A3-039E-11B08CF5DE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9516" y="2660469"/>
            <a:ext cx="10143668" cy="3435531"/>
          </a:xfrm>
        </p:spPr>
        <p:txBody>
          <a:bodyPr anchor="ctr">
            <a:normAutofit fontScale="62500" lnSpcReduction="20000"/>
          </a:bodyPr>
          <a:lstStyle/>
          <a:p>
            <a:pPr marL="0" indent="0">
              <a:buNone/>
            </a:pPr>
            <a:r>
              <a:rPr lang="el-GR" sz="1900" b="1" dirty="0"/>
              <a:t>4. Ορισμός Επιτροπής Αξιολόγησης </a:t>
            </a:r>
            <a:r>
              <a:rPr lang="el-GR" sz="1900" b="1" dirty="0" err="1"/>
              <a:t>Τεχνοβλαστού</a:t>
            </a:r>
            <a:r>
              <a:rPr lang="el-GR" sz="1900" b="1" dirty="0"/>
              <a:t> </a:t>
            </a:r>
          </a:p>
          <a:p>
            <a:r>
              <a:rPr lang="el-GR" sz="1900" dirty="0"/>
              <a:t>Η Επιτροπή Ερευνών, εντός 15 ημερών, ορίζει 5μελή Επιτροπή Αξιολόγησης.</a:t>
            </a:r>
          </a:p>
          <a:p>
            <a:r>
              <a:rPr lang="el-GR" sz="1900" dirty="0"/>
              <a:t>Η Επιτροπή αποτελείται από </a:t>
            </a:r>
            <a:r>
              <a:rPr lang="el-GR" sz="1900" u="sng" dirty="0"/>
              <a:t>3 μόνιμα μέλη </a:t>
            </a:r>
            <a:r>
              <a:rPr lang="el-GR" sz="1900" dirty="0"/>
              <a:t>(επιστημονικό υπεύθυνο του Γραφείου Μεταφοράς Τεχνολογίας και Καινοτομίας ή τον επικεφαλής του ή στέλεχος του, έναν νομικό και ένα μέλος ΔΕΠ που ασχολείται με την  αξιοποίηση της έρευνας/μεταφορά τεχνολογίας) και 2 μη μόνιμα μέλη( τον Κοσμήτορα της Σχολής στην οποία ανήκει ο ερευνητής και έναν συνεργάτη εμπειρογνώμονα, ο οποίος και συντάσσει έκθεση βιωσιμότητας). </a:t>
            </a:r>
          </a:p>
          <a:p>
            <a:pPr marL="0" indent="0">
              <a:buNone/>
            </a:pPr>
            <a:r>
              <a:rPr lang="el-GR" sz="1900" b="1" dirty="0"/>
              <a:t>5. Εισήγηση Επιτροπής Αξιολόγησης </a:t>
            </a:r>
            <a:r>
              <a:rPr lang="el-GR" sz="1900" b="1" dirty="0" err="1"/>
              <a:t>Τεχνοβλαστού</a:t>
            </a:r>
            <a:r>
              <a:rPr lang="el-GR" sz="1900" b="1" dirty="0"/>
              <a:t>:</a:t>
            </a:r>
          </a:p>
          <a:p>
            <a:r>
              <a:rPr lang="el-GR" sz="1900" dirty="0"/>
              <a:t>Εντός ενός μήνα η Επιτροπή εκδίδει εισήγηση με βάση: </a:t>
            </a:r>
          </a:p>
          <a:p>
            <a:pPr>
              <a:buFont typeface="Wingdings" pitchFamily="2" charset="2"/>
              <a:buChar char="ü"/>
            </a:pPr>
            <a:r>
              <a:rPr lang="el-GR" sz="1900" dirty="0"/>
              <a:t>ικανότητες &amp; σύνθεση ιδρυτικής ομάδας,</a:t>
            </a:r>
          </a:p>
          <a:p>
            <a:pPr>
              <a:buFont typeface="Wingdings" pitchFamily="2" charset="2"/>
              <a:buChar char="ü"/>
            </a:pPr>
            <a:r>
              <a:rPr lang="el-GR" sz="1900" dirty="0"/>
              <a:t>ποιότητα επιχειρηματικού πλάνου,</a:t>
            </a:r>
          </a:p>
          <a:p>
            <a:pPr>
              <a:buFont typeface="Wingdings" pitchFamily="2" charset="2"/>
              <a:buChar char="ü"/>
            </a:pPr>
            <a:r>
              <a:rPr lang="el-GR" sz="1900" dirty="0"/>
              <a:t>δυνατότητα χρηματοδότησης,</a:t>
            </a:r>
          </a:p>
          <a:p>
            <a:pPr>
              <a:buFont typeface="Wingdings" pitchFamily="2" charset="2"/>
              <a:buChar char="ü"/>
            </a:pPr>
            <a:r>
              <a:rPr lang="el-GR" sz="1900" dirty="0"/>
              <a:t>αποτελέσματα διαπραγματεύσεων με συνιδρυτές, </a:t>
            </a:r>
          </a:p>
          <a:p>
            <a:pPr>
              <a:buFont typeface="Wingdings" pitchFamily="2" charset="2"/>
              <a:buChar char="ü"/>
            </a:pPr>
            <a:r>
              <a:rPr lang="el-GR" sz="1900" dirty="0"/>
              <a:t>έκθεση βιωσιμότητας εμπειρογνώμονα.</a:t>
            </a:r>
          </a:p>
          <a:p>
            <a:pPr marL="0" indent="0">
              <a:buNone/>
            </a:pPr>
            <a:r>
              <a:rPr lang="el-GR" sz="1900" b="1" dirty="0"/>
              <a:t>6. Απόφαση Επιτροπής Ερευνών</a:t>
            </a:r>
          </a:p>
          <a:p>
            <a:r>
              <a:rPr lang="el-GR" sz="1900" dirty="0"/>
              <a:t>Η Επιτροπή Ερευνών αποδέχεται ή απορρίπτει την εισήγηση και υποβάλλει απόφαση στο Συμβούλιο Διοίκησης.</a:t>
            </a:r>
            <a:endParaRPr lang="en-GR" sz="1900" dirty="0"/>
          </a:p>
        </p:txBody>
      </p:sp>
    </p:spTree>
    <p:extLst>
      <p:ext uri="{BB962C8B-B14F-4D97-AF65-F5344CB8AC3E}">
        <p14:creationId xmlns:p14="http://schemas.microsoft.com/office/powerpoint/2010/main" val="3404418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EDDA1-40B1-8D0E-3DA0-0480AC0BD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 fontScale="90000"/>
          </a:bodyPr>
          <a:lstStyle/>
          <a:p>
            <a:r>
              <a:rPr lang="el-GR" sz="5400" dirty="0"/>
              <a:t>Βήματα Διαδικασίας Ίδρυσης Εταιρείας </a:t>
            </a:r>
            <a:r>
              <a:rPr lang="el-GR" sz="5400" dirty="0" err="1"/>
              <a:t>Τεχνοβλαστού</a:t>
            </a:r>
            <a:r>
              <a:rPr lang="el-GR" sz="5400" dirty="0"/>
              <a:t> (3) </a:t>
            </a:r>
            <a:endParaRPr lang="en-GR" sz="54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5F9401-1067-9F6B-17C8-C394A082F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 fontScale="77500" lnSpcReduction="20000"/>
          </a:bodyPr>
          <a:lstStyle/>
          <a:p>
            <a:pPr marL="0" indent="0">
              <a:buNone/>
            </a:pPr>
            <a:r>
              <a:rPr lang="el-GR" sz="2400" b="1" dirty="0"/>
              <a:t>7. Απόφαση Συμβουλίου Διοίκησης</a:t>
            </a:r>
          </a:p>
          <a:p>
            <a:r>
              <a:rPr lang="el-GR" sz="1600" dirty="0"/>
              <a:t>Το Συμβούλιο αποφασίζει:</a:t>
            </a:r>
          </a:p>
          <a:p>
            <a:pPr>
              <a:buFont typeface="Wingdings" pitchFamily="2" charset="2"/>
              <a:buChar char="ü"/>
            </a:pPr>
            <a:r>
              <a:rPr lang="el-GR" sz="1600" b="1" dirty="0"/>
              <a:t>Έγκριση ίδρυσης</a:t>
            </a:r>
            <a:r>
              <a:rPr lang="el-GR" sz="1600" dirty="0"/>
              <a:t> </a:t>
            </a:r>
            <a:r>
              <a:rPr lang="el-GR" sz="1600" dirty="0" err="1"/>
              <a:t>Τεχνοβλαστού</a:t>
            </a:r>
            <a:r>
              <a:rPr lang="el-GR" sz="1600" dirty="0"/>
              <a:t>,</a:t>
            </a:r>
          </a:p>
          <a:p>
            <a:pPr>
              <a:buFont typeface="Wingdings" pitchFamily="2" charset="2"/>
              <a:buChar char="ü"/>
            </a:pPr>
            <a:r>
              <a:rPr lang="el-GR" sz="1600" dirty="0"/>
              <a:t>Έγκριση συμμετοχής ερευνητών στη διοίκηση,</a:t>
            </a:r>
          </a:p>
          <a:p>
            <a:pPr>
              <a:buFont typeface="Wingdings" pitchFamily="2" charset="2"/>
              <a:buChar char="ü"/>
            </a:pPr>
            <a:r>
              <a:rPr lang="el-GR" sz="1600" dirty="0"/>
              <a:t>Έγκριση συμμετοχής του Πανεπιστημίου στο μετοχικό κεφάλαιο,</a:t>
            </a:r>
          </a:p>
          <a:p>
            <a:pPr>
              <a:buFont typeface="Wingdings" pitchFamily="2" charset="2"/>
              <a:buChar char="ü"/>
            </a:pPr>
            <a:r>
              <a:rPr lang="el-GR" sz="1600" dirty="0"/>
              <a:t>Έγκριση σχεδίου σύμβασης </a:t>
            </a:r>
            <a:r>
              <a:rPr lang="el-GR" sz="1600" dirty="0" err="1"/>
              <a:t>τεχνοβλαστού</a:t>
            </a:r>
            <a:r>
              <a:rPr lang="el-GR" sz="1600" dirty="0"/>
              <a:t>,</a:t>
            </a:r>
          </a:p>
          <a:p>
            <a:pPr>
              <a:buFont typeface="Wingdings" pitchFamily="2" charset="2"/>
              <a:buChar char="ü"/>
            </a:pPr>
            <a:r>
              <a:rPr lang="el-GR" sz="1600" dirty="0"/>
              <a:t>Συμμετοχή ή όχι του Πανεπιστημίου στην κατοχύρωση ΔΙ.</a:t>
            </a:r>
          </a:p>
          <a:p>
            <a:pPr>
              <a:buFont typeface="Wingdings" pitchFamily="2" charset="2"/>
              <a:buChar char="ü"/>
            </a:pPr>
            <a:r>
              <a:rPr lang="el-GR" sz="1600" dirty="0"/>
              <a:t>Απόρριψη αιτήματος. </a:t>
            </a:r>
          </a:p>
          <a:p>
            <a:pPr marL="0" indent="0">
              <a:buNone/>
            </a:pPr>
            <a:r>
              <a:rPr lang="el-GR" sz="2400" b="1" dirty="0"/>
              <a:t>8. Σύναψη Σύμβασης </a:t>
            </a:r>
            <a:r>
              <a:rPr lang="el-GR" sz="2400" b="1" dirty="0" err="1"/>
              <a:t>Τεχνοβλαστού</a:t>
            </a:r>
            <a:endParaRPr lang="el-GR" sz="2400" b="1" dirty="0"/>
          </a:p>
          <a:p>
            <a:r>
              <a:rPr lang="el-GR" sz="2400" dirty="0"/>
              <a:t>Οι ιδρυτές πρέπει να ολοκληρώσουν τη σύσταση της εταιρείας εντός 6 μηνών από την έγκριση.</a:t>
            </a:r>
          </a:p>
          <a:p>
            <a:r>
              <a:rPr lang="el-GR" sz="2400" dirty="0"/>
              <a:t>Σε περίπτωση μη τήρησης της προθεσμίας, η αίτηση </a:t>
            </a:r>
            <a:r>
              <a:rPr lang="el-GR" sz="2400" dirty="0" err="1"/>
              <a:t>επανακατατίθεται</a:t>
            </a:r>
            <a:r>
              <a:rPr lang="el-GR" sz="2400" dirty="0"/>
              <a:t>.</a:t>
            </a:r>
            <a:endParaRPr lang="en-GR" sz="2400" dirty="0"/>
          </a:p>
        </p:txBody>
      </p:sp>
    </p:spTree>
    <p:extLst>
      <p:ext uri="{BB962C8B-B14F-4D97-AF65-F5344CB8AC3E}">
        <p14:creationId xmlns:p14="http://schemas.microsoft.com/office/powerpoint/2010/main" val="2403056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</TotalTime>
  <Words>492</Words>
  <Application>Microsoft Office PowerPoint</Application>
  <PresentationFormat>Ευρεία οθόνη</PresentationFormat>
  <Paragraphs>44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Office Theme</vt:lpstr>
      <vt:lpstr>Διαδικασία Ίδρυσης Τεχνοβλαστού</vt:lpstr>
      <vt:lpstr>Ορισμός Εταιρείας Τεχνοβλαστού</vt:lpstr>
      <vt:lpstr>Βήματα Διαδικασίας Ίδρυσης Εταιρείας Τεχνοβλαστού(1) </vt:lpstr>
      <vt:lpstr>Βήματα Διαδικασίας Ίδρυσης Εταιρείας Τεχνοβλαστού (2) </vt:lpstr>
      <vt:lpstr>Βήματα Διαδικασίας Ίδρυσης Εταιρείας Τεχνοβλαστού (3)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Διαδικασία Κατοχύρωσης Εφευρέσεων/ Ευρεσιτεχνιών</dc:title>
  <dc:creator>Elvira Georgiadou</dc:creator>
  <cp:lastModifiedBy>Dimitrios Palandjian</cp:lastModifiedBy>
  <cp:revision>9</cp:revision>
  <dcterms:created xsi:type="dcterms:W3CDTF">2025-11-19T10:35:24Z</dcterms:created>
  <dcterms:modified xsi:type="dcterms:W3CDTF">2025-12-02T09:30:34Z</dcterms:modified>
</cp:coreProperties>
</file>