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modernComment_118_C7147A5D.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89" r:id="rId5"/>
    <p:sldId id="261" r:id="rId6"/>
    <p:sldId id="262" r:id="rId7"/>
    <p:sldId id="263" r:id="rId8"/>
    <p:sldId id="264" r:id="rId9"/>
    <p:sldId id="265" r:id="rId10"/>
    <p:sldId id="266" r:id="rId11"/>
    <p:sldId id="267" r:id="rId12"/>
    <p:sldId id="268" r:id="rId13"/>
    <p:sldId id="270" r:id="rId14"/>
    <p:sldId id="271" r:id="rId15"/>
    <p:sldId id="272" r:id="rId16"/>
    <p:sldId id="273" r:id="rId17"/>
    <p:sldId id="274" r:id="rId18"/>
    <p:sldId id="275" r:id="rId19"/>
    <p:sldId id="276" r:id="rId20"/>
    <p:sldId id="277" r:id="rId21"/>
    <p:sldId id="278" r:id="rId22"/>
    <p:sldId id="279" r:id="rId23"/>
    <p:sldId id="281" r:id="rId24"/>
    <p:sldId id="280" r:id="rId25"/>
    <p:sldId id="283" r:id="rId26"/>
    <p:sldId id="284" r:id="rId27"/>
    <p:sldId id="285" r:id="rId28"/>
    <p:sldId id="286" r:id="rId29"/>
    <p:sldId id="287" r:id="rId30"/>
    <p:sldId id="288" r:id="rId31"/>
    <p:sldId id="282" r:id="rId3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1B5802-BEF8-23FE-72F0-23C6D7D0BFB0}" name="ΣΤΑΥΡΟΥΛΑ ΜΙΧΑΛΙΤΣΛΗ" initials="ΣΜ" userId="f2e00172491373cb"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A4E9DA-C22C-E236-6B4E-32EB8FA85E14}" v="3" dt="2025-12-04T18:19:48.5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465" autoAdjust="0"/>
    <p:restoredTop sz="94660"/>
  </p:normalViewPr>
  <p:slideViewPr>
    <p:cSldViewPr snapToGrid="0">
      <p:cViewPr varScale="1">
        <p:scale>
          <a:sx n="82" d="100"/>
          <a:sy n="82" d="100"/>
        </p:scale>
        <p:origin x="69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8/10/relationships/authors" Target="authors.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38"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uest User" userId="S::urn:spo:tenantanon#0dfd05b3-7eb1-402f-bc38-bdd566d78a11::" providerId="AD" clId="Web-{80A4E9DA-C22C-E236-6B4E-32EB8FA85E14}"/>
    <pc:docChg chg="modSld">
      <pc:chgData name="Guest User" userId="S::urn:spo:tenantanon#0dfd05b3-7eb1-402f-bc38-bdd566d78a11::" providerId="AD" clId="Web-{80A4E9DA-C22C-E236-6B4E-32EB8FA85E14}" dt="2025-12-04T18:19:48.573" v="2" actId="20577"/>
      <pc:docMkLst>
        <pc:docMk/>
      </pc:docMkLst>
      <pc:sldChg chg="modSp">
        <pc:chgData name="Guest User" userId="S::urn:spo:tenantanon#0dfd05b3-7eb1-402f-bc38-bdd566d78a11::" providerId="AD" clId="Web-{80A4E9DA-C22C-E236-6B4E-32EB8FA85E14}" dt="2025-12-04T18:19:48.573" v="2" actId="20577"/>
        <pc:sldMkLst>
          <pc:docMk/>
          <pc:sldMk cId="863813580" sldId="261"/>
        </pc:sldMkLst>
        <pc:spChg chg="mod">
          <ac:chgData name="Guest User" userId="S::urn:spo:tenantanon#0dfd05b3-7eb1-402f-bc38-bdd566d78a11::" providerId="AD" clId="Web-{80A4E9DA-C22C-E236-6B4E-32EB8FA85E14}" dt="2025-12-04T18:19:48.573" v="2" actId="20577"/>
          <ac:spMkLst>
            <pc:docMk/>
            <pc:sldMk cId="863813580" sldId="261"/>
            <ac:spMk id="3" creationId="{DC302F83-68FF-7791-37E4-4AE279DFB660}"/>
          </ac:spMkLst>
        </pc:spChg>
      </pc:sldChg>
    </pc:docChg>
  </pc:docChgLst>
</pc:chgInfo>
</file>

<file path=ppt/comments/modernComment_118_C7147A5D.xml><?xml version="1.0" encoding="utf-8"?>
<p188:cmLst xmlns:a="http://schemas.openxmlformats.org/drawingml/2006/main" xmlns:r="http://schemas.openxmlformats.org/officeDocument/2006/relationships" xmlns:p188="http://schemas.microsoft.com/office/powerpoint/2018/8/main">
  <p188:cm id="{22846B9B-7B7D-48A4-834F-861BD1C861A7}" authorId="{6D1B5802-BEF8-23FE-72F0-23C6D7D0BFB0}" created="2025-12-04T10:20:27.525">
    <ac:txMkLst xmlns:ac="http://schemas.microsoft.com/office/drawing/2013/main/command">
      <pc:docMk xmlns:pc="http://schemas.microsoft.com/office/powerpoint/2013/main/command"/>
      <pc:sldMk xmlns:pc="http://schemas.microsoft.com/office/powerpoint/2013/main/command" cId="3340008029" sldId="280"/>
      <ac:spMk id="6" creationId="{8BAB5A8E-A0C7-43FF-4A96-91634916FABD}"/>
      <ac:txMk cp="698" len="18">
        <ac:context len="1422" hash="1879683175"/>
      </ac:txMk>
    </ac:txMkLst>
    <p188:pos x="2899064" y="2369128"/>
    <p188:txBody>
      <a:bodyPr/>
      <a:lstStyle/>
      <a:p>
        <a:r>
          <a:rPr lang="el-GR"/>
          <a:t>Προσοχή έχει αλλάξει το πειθαρχικό δίκαιο!</a:t>
        </a:r>
      </a:p>
    </p188:txBody>
  </p188:cm>
</p188: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6A65B8E5-44D7-4D51-9426-A5BA108B5761}" type="datetimeFigureOut">
              <a:rPr lang="en-US" smtClean="0"/>
              <a:t>12/4/2025</a:t>
            </a:fld>
            <a:endParaRPr lang="en-US"/>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B869E027-7D8B-4782-A42A-BF3A943A8F5D}" type="slidenum">
              <a:rPr lang="en-US" smtClean="0"/>
              <a:t>‹#›</a:t>
            </a:fld>
            <a:endParaRPr lang="en-US"/>
          </a:p>
        </p:txBody>
      </p:sp>
      <p:grpSp>
        <p:nvGrpSpPr>
          <p:cNvPr id="7" name="Group 6"/>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txBody>
            <a:bodyPr/>
            <a:lstStyle/>
            <a:p>
              <a:endParaRPr lang="el-GR"/>
            </a:p>
          </p:txBody>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txBody>
            <a:bodyPr/>
            <a:lstStyle/>
            <a:p>
              <a:endParaRPr lang="el-GR"/>
            </a:p>
          </p:txBody>
        </p:sp>
      </p:grpSp>
    </p:spTree>
    <p:extLst>
      <p:ext uri="{BB962C8B-B14F-4D97-AF65-F5344CB8AC3E}">
        <p14:creationId xmlns:p14="http://schemas.microsoft.com/office/powerpoint/2010/main" val="391429513"/>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A65B8E5-44D7-4D51-9426-A5BA108B5761}"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9E027-7D8B-4782-A42A-BF3A943A8F5D}" type="slidenum">
              <a:rPr lang="en-US" smtClean="0"/>
              <a:t>‹#›</a:t>
            </a:fld>
            <a:endParaRPr lang="en-US"/>
          </a:p>
        </p:txBody>
      </p:sp>
    </p:spTree>
    <p:extLst>
      <p:ext uri="{BB962C8B-B14F-4D97-AF65-F5344CB8AC3E}">
        <p14:creationId xmlns:p14="http://schemas.microsoft.com/office/powerpoint/2010/main" val="3426298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A65B8E5-44D7-4D51-9426-A5BA108B5761}"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9E027-7D8B-4782-A42A-BF3A943A8F5D}" type="slidenum">
              <a:rPr lang="en-US" smtClean="0"/>
              <a:t>‹#›</a:t>
            </a:fld>
            <a:endParaRPr lang="en-US"/>
          </a:p>
        </p:txBody>
      </p:sp>
    </p:spTree>
    <p:extLst>
      <p:ext uri="{BB962C8B-B14F-4D97-AF65-F5344CB8AC3E}">
        <p14:creationId xmlns:p14="http://schemas.microsoft.com/office/powerpoint/2010/main" val="9319597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6A65B8E5-44D7-4D51-9426-A5BA108B5761}" type="datetimeFigureOut">
              <a:rPr lang="en-US" smtClean="0"/>
              <a:t>12/4/2025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69E027-7D8B-4782-A42A-BF3A943A8F5D}" type="slidenum">
              <a:rPr lang="en-US" smtClean="0"/>
              <a:t>‹#›</a:t>
            </a:fld>
            <a:endParaRPr lang="en-US"/>
          </a:p>
        </p:txBody>
      </p:sp>
    </p:spTree>
    <p:extLst>
      <p:ext uri="{BB962C8B-B14F-4D97-AF65-F5344CB8AC3E}">
        <p14:creationId xmlns:p14="http://schemas.microsoft.com/office/powerpoint/2010/main" val="2436039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6A65B8E5-44D7-4D51-9426-A5BA108B5761}" type="datetimeFigureOut">
              <a:rPr lang="en-US" smtClean="0"/>
              <a:t>12/4/2025</a:t>
            </a:fld>
            <a:endParaRPr lang="en-US"/>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B869E027-7D8B-4782-A42A-BF3A943A8F5D}" type="slidenum">
              <a:rPr lang="en-US" smtClean="0"/>
              <a:t>‹#›</a:t>
            </a:fld>
            <a:endParaRPr lang="en-US"/>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206606225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6A65B8E5-44D7-4D51-9426-A5BA108B5761}" type="datetimeFigureOut">
              <a:rPr lang="en-US" smtClean="0"/>
              <a:t>12/4/2025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69E027-7D8B-4782-A42A-BF3A943A8F5D}" type="slidenum">
              <a:rPr lang="en-US" smtClean="0"/>
              <a:t>‹#›</a:t>
            </a:fld>
            <a:endParaRPr lang="en-US"/>
          </a:p>
        </p:txBody>
      </p:sp>
    </p:spTree>
    <p:extLst>
      <p:ext uri="{BB962C8B-B14F-4D97-AF65-F5344CB8AC3E}">
        <p14:creationId xmlns:p14="http://schemas.microsoft.com/office/powerpoint/2010/main" val="1161270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6A65B8E5-44D7-4D51-9426-A5BA108B5761}" type="datetimeFigureOut">
              <a:rPr lang="en-US" smtClean="0"/>
              <a:t>12/4/2025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69E027-7D8B-4782-A42A-BF3A943A8F5D}" type="slidenum">
              <a:rPr lang="en-US" smtClean="0"/>
              <a:t>‹#›</a:t>
            </a:fld>
            <a:endParaRPr lang="en-US"/>
          </a:p>
        </p:txBody>
      </p:sp>
    </p:spTree>
    <p:extLst>
      <p:ext uri="{BB962C8B-B14F-4D97-AF65-F5344CB8AC3E}">
        <p14:creationId xmlns:p14="http://schemas.microsoft.com/office/powerpoint/2010/main" val="26484964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6A65B8E5-44D7-4D51-9426-A5BA108B5761}" type="datetimeFigureOut">
              <a:rPr lang="en-US" smtClean="0"/>
              <a:t>12/4/2025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69E027-7D8B-4782-A42A-BF3A943A8F5D}" type="slidenum">
              <a:rPr lang="en-US" smtClean="0"/>
              <a:t>‹#›</a:t>
            </a:fld>
            <a:endParaRPr lang="en-US"/>
          </a:p>
        </p:txBody>
      </p:sp>
    </p:spTree>
    <p:extLst>
      <p:ext uri="{BB962C8B-B14F-4D97-AF65-F5344CB8AC3E}">
        <p14:creationId xmlns:p14="http://schemas.microsoft.com/office/powerpoint/2010/main" val="1044323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65B8E5-44D7-4D51-9426-A5BA108B5761}" type="datetimeFigureOut">
              <a:rPr lang="en-US" smtClean="0"/>
              <a:t>12/4/2025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69E027-7D8B-4782-A42A-BF3A943A8F5D}" type="slidenum">
              <a:rPr lang="en-US" smtClean="0"/>
              <a:t>‹#›</a:t>
            </a:fld>
            <a:endParaRPr lang="en-US"/>
          </a:p>
        </p:txBody>
      </p:sp>
    </p:spTree>
    <p:extLst>
      <p:ext uri="{BB962C8B-B14F-4D97-AF65-F5344CB8AC3E}">
        <p14:creationId xmlns:p14="http://schemas.microsoft.com/office/powerpoint/2010/main" val="22994251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A65B8E5-44D7-4D51-9426-A5BA108B5761}" type="datetimeFigureOut">
              <a:rPr lang="en-US" smtClean="0"/>
              <a:t>12/4/2025</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869E027-7D8B-4782-A42A-BF3A943A8F5D}"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911423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6A65B8E5-44D7-4D51-9426-A5BA108B5761}" type="datetimeFigureOut">
              <a:rPr lang="en-US" smtClean="0"/>
              <a:t>12/4/2025</a:t>
            </a:fld>
            <a:endParaRPr lang="en-US"/>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B869E027-7D8B-4782-A42A-BF3A943A8F5D}" type="slidenum">
              <a:rPr lang="en-US" smtClean="0"/>
              <a:t>‹#›</a:t>
            </a:fld>
            <a:endParaRPr lang="en-US"/>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7104913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6A65B8E5-44D7-4D51-9426-A5BA108B5761}" type="datetimeFigureOut">
              <a:rPr lang="en-US" smtClean="0"/>
              <a:t>12/4/2025</a:t>
            </a:fld>
            <a:endParaRPr lang="en-US"/>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B869E027-7D8B-4782-A42A-BF3A943A8F5D}" type="slidenum">
              <a:rPr lang="en-US" smtClean="0"/>
              <a:t>‹#›</a:t>
            </a:fld>
            <a:endParaRPr lang="en-US"/>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162363109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espa-anthropinodynamiko.gr/wp-content/uploads/2025/05/&#913;&#960;&#959;&#966;&#965;&#947;&#942;-&#931;&#973;&#947;&#954;&#961;&#959;&#965;&#963;&#951;&#962;-&#931;&#965;&#956;&#966;&#949;&#961;&#972;&#957;&#964;&#969;&#957;_&#913;&#957;&#945;&#954;&#959;&#943;&#957;&#969;&#963;&#951;-EE-2021-C-121-01.pdf" TargetMode="External"/><Relationship Id="rId2" Type="http://schemas.openxmlformats.org/officeDocument/2006/relationships/hyperlink" Target="https://espa-anthropinodynamiko.gr/wp-content/uploads/2025/05/241024_&#917;&#915;&#922;&#933;&#922;&#923;&#921;&#927;&#931;-&#931;&#933;&#915;&#922;&#929;&#927;&#933;&#931;&#919;&#931;-&#931;&#933;&#924;&#934;&#917;&#929;&#927;&#925;&#932;&#937;&#925;_&#917;&#933;&#920;&#933;&#928;&#931;.pdf" TargetMode="External"/><Relationship Id="rId1" Type="http://schemas.openxmlformats.org/officeDocument/2006/relationships/slideLayout" Target="../slideLayouts/slideLayout2.xml"/><Relationship Id="rId4" Type="http://schemas.openxmlformats.org/officeDocument/2006/relationships/hyperlink" Target="https://espa-anthropinodynamiko.gr/wp-content/uploads/2025/05/2025_02_27_&#933;&#928;&#917;&#920;&#927;&#927;-35720_250224_&#916;&#921;&#917;&#933;&#922;&#929;&#921;&#925;&#921;&#931;&#932;&#921;&#922;&#919;-&#917;&#915;&#922;&#933;&#922;&#923;&#921;&#927;&#931;-&#947;&#953;&#945;-&#964;&#951;&#957;-&#933;&#928;&#917;&#920;&#927;&#927;-157460_final.pdf"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microsoft.com/office/2018/10/relationships/comments" Target="../comments/modernComment_118_C7147A5D.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A0E4136-34F5-F8E0-97A7-01CA8AC14B17}"/>
              </a:ext>
            </a:extLst>
          </p:cNvPr>
          <p:cNvSpPr>
            <a:spLocks noGrp="1"/>
          </p:cNvSpPr>
          <p:nvPr>
            <p:ph type="ctrTitle"/>
          </p:nvPr>
        </p:nvSpPr>
        <p:spPr/>
        <p:style>
          <a:lnRef idx="1">
            <a:schemeClr val="accent5"/>
          </a:lnRef>
          <a:fillRef idx="2">
            <a:schemeClr val="accent5"/>
          </a:fillRef>
          <a:effectRef idx="1">
            <a:schemeClr val="accent5"/>
          </a:effectRef>
          <a:fontRef idx="minor">
            <a:schemeClr val="dk1"/>
          </a:fontRef>
        </p:style>
        <p:txBody>
          <a:bodyPr/>
          <a:lstStyle/>
          <a:p>
            <a:r>
              <a:rPr lang="el-GR" sz="2000" b="1" kern="100" dirty="0">
                <a:effectLst/>
                <a:latin typeface="Franklin Gothic Book" panose="020B0503020102020204" pitchFamily="34" charset="0"/>
                <a:ea typeface="SimSun" panose="02010600030101010101" pitchFamily="2" charset="-122"/>
                <a:cs typeface="Times New Roman" panose="02020603050405020304" pitchFamily="18" charset="0"/>
              </a:rPr>
              <a:t>ΠΟΛΙΤΙΚΗ ΣΥΓΚΡΟΥΣΗΣ ΣΥΜΦΕΡΟΝΤΩΝ ΚΑΙ ΔΙΑΔΙΚΑΣΙΑ ΑΠΟΦΥΓΗΣ ΣΥΓΚΡΟΥΣΗΣ ΣΥΜΦΕΡΟΝΤΩΝ</a:t>
            </a:r>
            <a:r>
              <a:rPr lang="en-US" sz="2000" b="1" kern="100" dirty="0">
                <a:effectLst/>
                <a:latin typeface="Franklin Gothic Book" panose="020B0503020102020204" pitchFamily="34" charset="0"/>
                <a:ea typeface="SimSun" panose="02010600030101010101" pitchFamily="2" charset="-122"/>
                <a:cs typeface="Times New Roman" panose="02020603050405020304" pitchFamily="18" charset="0"/>
              </a:rPr>
              <a:t> </a:t>
            </a:r>
            <a:r>
              <a:rPr lang="el-GR" sz="2000" b="1" kern="100" dirty="0">
                <a:effectLst/>
                <a:latin typeface="Franklin Gothic Book" panose="020B0503020102020204" pitchFamily="34" charset="0"/>
                <a:ea typeface="SimSun" panose="02010600030101010101" pitchFamily="2" charset="-122"/>
                <a:cs typeface="Times New Roman" panose="02020603050405020304" pitchFamily="18" charset="0"/>
              </a:rPr>
              <a:t>ΣΥΜΦΩΝΑ ΜΕ ΤΟΝ ΟΔΗΓΟ ΧΡΗΜΑΤΟΔΟΤΗΣΗΣ ΤΟΥ ΕΛΚΕ/ΔΙΠΑΕ</a:t>
            </a:r>
            <a:br>
              <a:rPr lang="en-US" sz="1800" b="1" kern="100" dirty="0">
                <a:effectLst/>
                <a:latin typeface="Franklin Gothic Book" panose="020B0503020102020204" pitchFamily="34" charset="0"/>
                <a:ea typeface="SimSun" panose="02010600030101010101" pitchFamily="2" charset="-122"/>
                <a:cs typeface="Times New Roman" panose="02020603050405020304" pitchFamily="18" charset="0"/>
              </a:rPr>
            </a:br>
            <a:endParaRPr lang="en-US" b="1" dirty="0">
              <a:latin typeface="Franklin Gothic Book" panose="020B0503020102020204" pitchFamily="34" charset="0"/>
              <a:cs typeface="Times New Roman" panose="02020603050405020304" pitchFamily="18" charset="0"/>
            </a:endParaRPr>
          </a:p>
        </p:txBody>
      </p:sp>
      <p:sp>
        <p:nvSpPr>
          <p:cNvPr id="3" name="Υπότιτλος 2">
            <a:extLst>
              <a:ext uri="{FF2B5EF4-FFF2-40B4-BE49-F238E27FC236}">
                <a16:creationId xmlns:a16="http://schemas.microsoft.com/office/drawing/2014/main" id="{0F2C3D27-6C9E-060E-0921-10A050A685FE}"/>
              </a:ext>
            </a:extLst>
          </p:cNvPr>
          <p:cNvSpPr>
            <a:spLocks noGrp="1"/>
          </p:cNvSpPr>
          <p:nvPr>
            <p:ph type="subTitle" idx="1"/>
          </p:nvPr>
        </p:nvSpPr>
        <p:spPr/>
        <p:txBody>
          <a:bodyPr>
            <a:normAutofit fontScale="70000" lnSpcReduction="20000"/>
          </a:bodyPr>
          <a:lstStyle/>
          <a:p>
            <a:r>
              <a:rPr lang="el-GR" sz="2000" dirty="0">
                <a:solidFill>
                  <a:schemeClr val="tx1"/>
                </a:solidFill>
                <a:latin typeface="Franklin Gothic Book" panose="020B0503020102020204" pitchFamily="34" charset="0"/>
                <a:cs typeface="Times New Roman" panose="02020603050405020304" pitchFamily="18" charset="0"/>
              </a:rPr>
              <a:t>Δεκέμβριος 2025</a:t>
            </a:r>
          </a:p>
          <a:p>
            <a:endParaRPr lang="el-GR" sz="2000" dirty="0">
              <a:solidFill>
                <a:schemeClr val="tx1"/>
              </a:solidFill>
              <a:latin typeface="Franklin Gothic Book" panose="020B0503020102020204" pitchFamily="34" charset="0"/>
              <a:cs typeface="Times New Roman" panose="02020603050405020304" pitchFamily="18" charset="0"/>
            </a:endParaRPr>
          </a:p>
          <a:p>
            <a:endParaRPr lang="el-GR" sz="2000" dirty="0">
              <a:solidFill>
                <a:schemeClr val="tx1"/>
              </a:solidFill>
              <a:latin typeface="Franklin Gothic Book" panose="020B0503020102020204" pitchFamily="34" charset="0"/>
              <a:cs typeface="Times New Roman" panose="02020603050405020304" pitchFamily="18" charset="0"/>
            </a:endParaRPr>
          </a:p>
          <a:p>
            <a:endParaRPr lang="el-GR" sz="2000" dirty="0">
              <a:solidFill>
                <a:schemeClr val="tx1"/>
              </a:solidFill>
              <a:latin typeface="Franklin Gothic Book" panose="020B0503020102020204" pitchFamily="34" charset="0"/>
              <a:cs typeface="Times New Roman" panose="02020603050405020304" pitchFamily="18" charset="0"/>
            </a:endParaRPr>
          </a:p>
          <a:p>
            <a:pPr algn="r"/>
            <a:r>
              <a:rPr lang="el-GR" sz="2000" dirty="0">
                <a:solidFill>
                  <a:schemeClr val="tx1"/>
                </a:solidFill>
                <a:latin typeface="Franklin Gothic Book" panose="020B0503020102020204" pitchFamily="34" charset="0"/>
                <a:cs typeface="Times New Roman" panose="02020603050405020304" pitchFamily="18" charset="0"/>
              </a:rPr>
              <a:t>Κατερίνα </a:t>
            </a:r>
            <a:r>
              <a:rPr lang="el-GR" sz="2000" dirty="0" err="1">
                <a:solidFill>
                  <a:schemeClr val="tx1"/>
                </a:solidFill>
                <a:latin typeface="Franklin Gothic Book" panose="020B0503020102020204" pitchFamily="34" charset="0"/>
                <a:cs typeface="Times New Roman" panose="02020603050405020304" pitchFamily="18" charset="0"/>
              </a:rPr>
              <a:t>Γκράτζιου</a:t>
            </a:r>
            <a:r>
              <a:rPr lang="el-GR" sz="2000" dirty="0">
                <a:solidFill>
                  <a:schemeClr val="tx1"/>
                </a:solidFill>
                <a:latin typeface="Franklin Gothic Book" panose="020B0503020102020204" pitchFamily="34" charset="0"/>
                <a:cs typeface="Times New Roman" panose="02020603050405020304" pitchFamily="18" charset="0"/>
              </a:rPr>
              <a:t>, Νομική Σύμβουλος ΕΛΚΕ/ΔΙΠΑΕ</a:t>
            </a:r>
            <a:endParaRPr lang="en-US" sz="2000" dirty="0">
              <a:solidFill>
                <a:schemeClr val="tx1"/>
              </a:solidFill>
              <a:latin typeface="Franklin Gothic Book" panose="020B0503020102020204" pitchFamily="34" charset="0"/>
              <a:cs typeface="Times New Roman" panose="02020603050405020304" pitchFamily="18" charset="0"/>
            </a:endParaRPr>
          </a:p>
        </p:txBody>
      </p:sp>
    </p:spTree>
    <p:extLst>
      <p:ext uri="{BB962C8B-B14F-4D97-AF65-F5344CB8AC3E}">
        <p14:creationId xmlns:p14="http://schemas.microsoft.com/office/powerpoint/2010/main" val="2901538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B88DC3-451D-21F8-1E23-5072CBF8A266}"/>
              </a:ext>
            </a:extLst>
          </p:cNvPr>
          <p:cNvSpPr>
            <a:spLocks noGrp="1"/>
          </p:cNvSpPr>
          <p:nvPr>
            <p:ph type="title"/>
          </p:nvPr>
        </p:nvSpPr>
        <p:spPr/>
        <p:txBody>
          <a:bodyPr>
            <a:normAutofit/>
          </a:bodyPr>
          <a:lstStyle/>
          <a:p>
            <a:pPr algn="just"/>
            <a:r>
              <a:rPr lang="el-GR" sz="3200" kern="100" dirty="0">
                <a:effectLst/>
                <a:latin typeface="Franklin Gothic Book" panose="020B0503020102020204" pitchFamily="34" charset="0"/>
                <a:ea typeface="SimSun" panose="02010600030101010101" pitchFamily="2" charset="-122"/>
              </a:rPr>
              <a:t>ΝΟΜΟΘΕΣΙΑ ΣΤΟ ΠΛΑΙΣΙΟ ΕΦΑΡΜΟΓΗΣ ΤΟΥ ΠΡΟΫΠΟΛΟΓΙΣΜΟΥ ΤΗΣ ΕΝΩΣΗΣ</a:t>
            </a:r>
            <a:endParaRPr lang="en-US" sz="3200" dirty="0"/>
          </a:p>
        </p:txBody>
      </p:sp>
      <p:sp>
        <p:nvSpPr>
          <p:cNvPr id="3" name="Θέση περιεχομένου 2">
            <a:extLst>
              <a:ext uri="{FF2B5EF4-FFF2-40B4-BE49-F238E27FC236}">
                <a16:creationId xmlns:a16="http://schemas.microsoft.com/office/drawing/2014/main" id="{A31BFF96-F5E7-2B6C-A722-EDD5C52A3A8C}"/>
              </a:ext>
            </a:extLst>
          </p:cNvPr>
          <p:cNvSpPr>
            <a:spLocks noGrp="1"/>
          </p:cNvSpPr>
          <p:nvPr>
            <p:ph idx="1"/>
          </p:nvPr>
        </p:nvSpPr>
        <p:spPr>
          <a:xfrm>
            <a:off x="1371600" y="2286000"/>
            <a:ext cx="9601200" cy="4572000"/>
          </a:xfrm>
        </p:spPr>
        <p:txBody>
          <a:bodyPr>
            <a:normAutofit fontScale="92500" lnSpcReduction="20000"/>
          </a:bodyPr>
          <a:lstStyle/>
          <a:p>
            <a:pPr marL="0" marR="0" algn="just">
              <a:lnSpc>
                <a:spcPct val="150000"/>
              </a:lnSpc>
              <a:spcBef>
                <a:spcPts val="0"/>
              </a:spcBef>
              <a:spcAft>
                <a:spcPts val="800"/>
              </a:spcAft>
            </a:pPr>
            <a:r>
              <a:rPr lang="el-GR" sz="1800" kern="100" dirty="0">
                <a:effectLst/>
                <a:latin typeface="Franklin Gothic Book" panose="020B0503020102020204" pitchFamily="34" charset="0"/>
                <a:ea typeface="SimSun" panose="02010600030101010101" pitchFamily="2" charset="-122"/>
              </a:rPr>
              <a:t>Το  άρθρο 61 του Δημοσιονομικού Κανονισμού προβλέπει ως προς την έννοια της σύγκρουσης συμφερόντων ότι: Σύγκρουση συμφερόντων υφίσταται όταν η αμερόληπτη και αντικειμενική άσκηση των καθηκόντων προσώπου που συμμετέχει στην εκτέλεση του προϋπολογισμού υπονομεύεται από οικογενειακούς ή συναισθηματικούς λόγους ή από πολιτικούς ή εθνικούς δεσμούς, από οικονομικό συμφέρον ή από οποιοδήποτε άλλο άμεσο ή έμμεσο προσωπικό συμφέρον.</a:t>
            </a:r>
            <a:endParaRPr lang="en-US" sz="1800" kern="100" dirty="0">
              <a:effectLst/>
              <a:latin typeface="Franklin Gothic Book" panose="020B0503020102020204" pitchFamily="34" charset="0"/>
              <a:ea typeface="SimSun" panose="02010600030101010101" pitchFamily="2" charset="-122"/>
            </a:endParaRPr>
          </a:p>
          <a:p>
            <a:pPr marL="0" marR="0" algn="just">
              <a:lnSpc>
                <a:spcPct val="150000"/>
              </a:lnSpc>
              <a:spcBef>
                <a:spcPts val="0"/>
              </a:spcBef>
              <a:spcAft>
                <a:spcPts val="800"/>
              </a:spcAft>
            </a:pPr>
            <a:r>
              <a:rPr lang="el-GR" sz="1800" kern="100" dirty="0">
                <a:effectLst/>
                <a:latin typeface="Franklin Gothic Book" panose="020B0503020102020204" pitchFamily="34" charset="0"/>
                <a:ea typeface="SimSun" panose="02010600030101010101" pitchFamily="2" charset="-122"/>
              </a:rPr>
              <a:t>Η διάταξη αυτή αφορά σε κάθε πρόσωπο το οποίο εμπλέκεται στη δημοσιονομική εφαρμογή υπό καθεστώς άμεσης, έμμεσης ή επιμερισμένης διαχείρισης, συμπεριλαμβανομένων των σχετικών προπαρασκευαστικών πράξεων, καθώς και στα πρόσωπα που προβαίνουν σε λογιστικό ή άλλο έλεγχο. Τα πρόσωπα αυτά απαγορεύεται να προβαίνουν σε οποιαδήποτε ενέργεια από την οποία θα μπορούσε να προκύψει σύγκρουση των συμφερόντων τους με τα συμφέροντα της Ένωσης. Λαμβάνουν επίσης τα κατάλληλα μέτρα για την αποφυγή φαινομένων σύγκρουσης συμφερόντων στα καθήκοντα για τα οποία είναι αρμόδιοι και για την αντιμετώπιση καταστάσεων που μπορεί αντικειμενικά να εκληφθούν ως σύγκρουση συμφερόντων. </a:t>
            </a:r>
            <a:endParaRPr lang="en-US" sz="1800" kern="100" dirty="0">
              <a:effectLst/>
              <a:latin typeface="Franklin Gothic Book" panose="020B0503020102020204" pitchFamily="34" charset="0"/>
              <a:ea typeface="SimSun" panose="02010600030101010101" pitchFamily="2" charset="-122"/>
            </a:endParaRPr>
          </a:p>
        </p:txBody>
      </p:sp>
    </p:spTree>
    <p:extLst>
      <p:ext uri="{BB962C8B-B14F-4D97-AF65-F5344CB8AC3E}">
        <p14:creationId xmlns:p14="http://schemas.microsoft.com/office/powerpoint/2010/main" val="50571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9115904-D5E5-43DC-BFC9-DB6D02625B37}"/>
              </a:ext>
            </a:extLst>
          </p:cNvPr>
          <p:cNvSpPr>
            <a:spLocks noGrp="1"/>
          </p:cNvSpPr>
          <p:nvPr>
            <p:ph type="title"/>
          </p:nvPr>
        </p:nvSpPr>
        <p:spPr/>
        <p:txBody>
          <a:bodyPr>
            <a:normAutofit/>
          </a:bodyPr>
          <a:lstStyle/>
          <a:p>
            <a:pPr algn="just"/>
            <a:r>
              <a:rPr lang="el-GR" sz="3200" kern="100" dirty="0">
                <a:effectLst/>
                <a:latin typeface="Franklin Gothic Book" panose="020B0503020102020204" pitchFamily="34" charset="0"/>
                <a:ea typeface="SimSun" panose="02010600030101010101" pitchFamily="2" charset="-122"/>
              </a:rPr>
              <a:t>ΝΟΜΟΘΕΣΙΑ ΣΤΟ ΠΛΑΙΣΙΟ ΕΦΑΡΜΟΓΗΣ ΤΟΥ ΠΡΟΫΠΟΛΟΓΙΣΜΟΥ ΤΗΣ ΕΝΩΣΗΣ</a:t>
            </a:r>
            <a:endParaRPr lang="en-US" sz="3200" dirty="0"/>
          </a:p>
        </p:txBody>
      </p:sp>
      <p:sp>
        <p:nvSpPr>
          <p:cNvPr id="3" name="Θέση περιεχομένου 2">
            <a:extLst>
              <a:ext uri="{FF2B5EF4-FFF2-40B4-BE49-F238E27FC236}">
                <a16:creationId xmlns:a16="http://schemas.microsoft.com/office/drawing/2014/main" id="{0AD4A81C-8176-2F99-4F58-97A0915B3CB5}"/>
              </a:ext>
            </a:extLst>
          </p:cNvPr>
          <p:cNvSpPr>
            <a:spLocks noGrp="1"/>
          </p:cNvSpPr>
          <p:nvPr>
            <p:ph idx="1"/>
          </p:nvPr>
        </p:nvSpPr>
        <p:spPr>
          <a:xfrm>
            <a:off x="1371600" y="2286000"/>
            <a:ext cx="9601200" cy="4390008"/>
          </a:xfrm>
        </p:spPr>
        <p:txBody>
          <a:bodyPr>
            <a:normAutofit/>
          </a:bodyPr>
          <a:lstStyle/>
          <a:p>
            <a:pPr marL="0" marR="0" algn="just">
              <a:lnSpc>
                <a:spcPct val="150000"/>
              </a:lnSpc>
              <a:spcBef>
                <a:spcPts val="0"/>
              </a:spcBef>
              <a:spcAft>
                <a:spcPts val="800"/>
              </a:spcAft>
            </a:pPr>
            <a:r>
              <a:rPr lang="el-GR" sz="1800" kern="100" dirty="0">
                <a:effectLst/>
                <a:latin typeface="Calibri" panose="020F0502020204030204" pitchFamily="34" charset="0"/>
                <a:ea typeface="SimSun" panose="02010600030101010101" pitchFamily="2" charset="-122"/>
              </a:rPr>
              <a:t>Το ανωτέρω άρθρο 61 του Δημοσιονομικού Κανονισμού εφαρμόζεται σε συνδυασμό με την υπ’ </a:t>
            </a:r>
            <a:r>
              <a:rPr lang="el-GR" sz="1800" kern="100" dirty="0" err="1">
                <a:effectLst/>
                <a:latin typeface="Calibri" panose="020F0502020204030204" pitchFamily="34" charset="0"/>
                <a:ea typeface="SimSun" panose="02010600030101010101" pitchFamily="2" charset="-122"/>
              </a:rPr>
              <a:t>αριθμ</a:t>
            </a:r>
            <a:r>
              <a:rPr lang="el-GR" sz="1800" kern="100" dirty="0">
                <a:effectLst/>
                <a:latin typeface="Calibri" panose="020F0502020204030204" pitchFamily="34" charset="0"/>
                <a:ea typeface="SimSun" panose="02010600030101010101" pitchFamily="2" charset="-122"/>
              </a:rPr>
              <a:t> 2021/</a:t>
            </a:r>
            <a:r>
              <a:rPr lang="en-US" sz="1800" kern="100" dirty="0">
                <a:effectLst/>
                <a:latin typeface="Calibri" panose="020F0502020204030204" pitchFamily="34" charset="0"/>
                <a:ea typeface="SimSun" panose="02010600030101010101" pitchFamily="2" charset="-122"/>
              </a:rPr>
              <a:t>C</a:t>
            </a:r>
            <a:r>
              <a:rPr lang="el-GR" sz="1800" kern="100" dirty="0">
                <a:effectLst/>
                <a:latin typeface="Calibri" panose="020F0502020204030204" pitchFamily="34" charset="0"/>
                <a:ea typeface="SimSun" panose="02010600030101010101" pitchFamily="2" charset="-122"/>
              </a:rPr>
              <a:t>/121/01 Ανακοίνωση της Ευρωπαϊκής Επιτροπής “Κατευθυντήριες Γραμμές για την αποφυγή και την Διαχείριση σύγκρουσης συμφερόντων στο πλαίσιο του Δημοσιονομικού Κανονισμού’</a:t>
            </a:r>
            <a:endParaRPr lang="en-US" sz="1800" kern="100" dirty="0">
              <a:effectLst/>
              <a:latin typeface="Calibri" panose="020F0502020204030204" pitchFamily="34" charset="0"/>
              <a:ea typeface="SimSun" panose="02010600030101010101" pitchFamily="2" charset="-122"/>
            </a:endParaRPr>
          </a:p>
          <a:p>
            <a:pPr marL="0" marR="0" algn="just">
              <a:lnSpc>
                <a:spcPct val="150000"/>
              </a:lnSpc>
              <a:spcBef>
                <a:spcPts val="0"/>
              </a:spcBef>
              <a:spcAft>
                <a:spcPts val="800"/>
              </a:spcAft>
            </a:pPr>
            <a:r>
              <a:rPr lang="el-GR" sz="1800" kern="100" dirty="0">
                <a:effectLst/>
                <a:latin typeface="Calibri" panose="020F0502020204030204" pitchFamily="34" charset="0"/>
                <a:ea typeface="SimSun" panose="02010600030101010101" pitchFamily="2" charset="-122"/>
              </a:rPr>
              <a:t>Επομένως, όταν υφίσταται κατάσταση που μπορεί αντικειμενικά να εκληφθεί ως σύγκρουση συμφερόντων (δυνητική σύγκρουση συμφερόντω</a:t>
            </a:r>
            <a:r>
              <a:rPr lang="el-GR" sz="1800" kern="100" dirty="0">
                <a:latin typeface="Calibri" panose="020F0502020204030204" pitchFamily="34" charset="0"/>
                <a:ea typeface="SimSun" panose="02010600030101010101" pitchFamily="2" charset="-122"/>
              </a:rPr>
              <a:t>ν)</a:t>
            </a:r>
            <a:r>
              <a:rPr lang="el-GR" sz="1800" kern="100" dirty="0">
                <a:effectLst/>
                <a:latin typeface="Calibri" panose="020F0502020204030204" pitchFamily="34" charset="0"/>
                <a:ea typeface="SimSun" panose="02010600030101010101" pitchFamily="2" charset="-122"/>
              </a:rPr>
              <a:t>, πρέπει να εξετάζεται και να επιλύεται κατά τρόπον ώστε να μην μπορεί πλέον να εκληφθεί αντικειμενικά ως τέτοια, ότι δηλαδή δεν συντρέχει πραγματική σύγκρουση συμφερόντων. Σε </a:t>
            </a:r>
            <a:r>
              <a:rPr lang="el-GR" sz="1800" kern="100" dirty="0">
                <a:latin typeface="Calibri" panose="020F0502020204030204" pitchFamily="34" charset="0"/>
                <a:ea typeface="SimSun" panose="02010600030101010101" pitchFamily="2" charset="-122"/>
              </a:rPr>
              <a:t>περίπτωση συνδρομής πραγματικής σύγκρουσης συμφερόντων, κ</a:t>
            </a:r>
            <a:r>
              <a:rPr lang="el-GR" sz="1800" kern="100" dirty="0">
                <a:effectLst/>
                <a:latin typeface="Calibri" panose="020F0502020204030204" pitchFamily="34" charset="0"/>
                <a:ea typeface="SimSun" panose="02010600030101010101" pitchFamily="2" charset="-122"/>
              </a:rPr>
              <a:t>άθε εμπλεκόμ</a:t>
            </a:r>
            <a:r>
              <a:rPr lang="el-GR" sz="1800" kern="100" dirty="0">
                <a:latin typeface="Calibri" panose="020F0502020204030204" pitchFamily="34" charset="0"/>
                <a:ea typeface="SimSun" panose="02010600030101010101" pitchFamily="2" charset="-122"/>
              </a:rPr>
              <a:t>ενο</a:t>
            </a:r>
            <a:r>
              <a:rPr lang="el-GR" sz="1800" kern="100" dirty="0">
                <a:effectLst/>
                <a:latin typeface="Calibri" panose="020F0502020204030204" pitchFamily="34" charset="0"/>
                <a:ea typeface="SimSun" panose="02010600030101010101" pitchFamily="2" charset="-122"/>
              </a:rPr>
              <a:t> πρόσωπο οφείλει να απέχει από κάθε ενέργεια για την αποφυγή σύγκρουσης συμφερόντων.</a:t>
            </a:r>
            <a:endParaRPr lang="en-US" sz="1800" kern="100" dirty="0">
              <a:effectLst/>
              <a:latin typeface="Calibri" panose="020F0502020204030204" pitchFamily="34" charset="0"/>
              <a:ea typeface="SimSun" panose="02010600030101010101" pitchFamily="2" charset="-122"/>
            </a:endParaRPr>
          </a:p>
        </p:txBody>
      </p:sp>
    </p:spTree>
    <p:extLst>
      <p:ext uri="{BB962C8B-B14F-4D97-AF65-F5344CB8AC3E}">
        <p14:creationId xmlns:p14="http://schemas.microsoft.com/office/powerpoint/2010/main" val="60980009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2E1682-1CE8-A048-4E88-EF9CC0F02FE8}"/>
              </a:ext>
            </a:extLst>
          </p:cNvPr>
          <p:cNvSpPr>
            <a:spLocks noGrp="1"/>
          </p:cNvSpPr>
          <p:nvPr>
            <p:ph type="title"/>
          </p:nvPr>
        </p:nvSpPr>
        <p:spPr/>
        <p:txBody>
          <a:bodyPr>
            <a:noAutofit/>
          </a:bodyPr>
          <a:lstStyle/>
          <a:p>
            <a:r>
              <a:rPr lang="el-GR" sz="3200" kern="100" dirty="0">
                <a:effectLst/>
                <a:latin typeface="Franklin Gothic Book" panose="020B0503020102020204" pitchFamily="34" charset="0"/>
                <a:ea typeface="SimSun" panose="02010600030101010101" pitchFamily="2" charset="-122"/>
              </a:rPr>
              <a:t>ΔΙΑΔΙΚΑΣΊΑ ΣΥΓΚΡΟΥΣΗΣ ΣΥΜΦΕΡΟΝΤΩΝ</a:t>
            </a:r>
            <a:br>
              <a:rPr lang="el-GR" sz="2800" kern="100" dirty="0">
                <a:effectLst/>
                <a:latin typeface="Franklin Gothic Book" panose="020B0503020102020204" pitchFamily="34" charset="0"/>
                <a:ea typeface="SimSun" panose="02010600030101010101" pitchFamily="2" charset="-122"/>
              </a:rPr>
            </a:br>
            <a:r>
              <a:rPr lang="el-GR" sz="2000" kern="100" dirty="0">
                <a:effectLst/>
                <a:latin typeface="Franklin Gothic Book" panose="020B0503020102020204" pitchFamily="34" charset="0"/>
                <a:ea typeface="SimSun" panose="02010600030101010101" pitchFamily="2" charset="-122"/>
              </a:rPr>
              <a:t>ΛΗΨΗ ΜΕΤΡΩΝ ΓΙΑ ΤΗΝ ΑΠΟΤΡΟΠΗ Η ΤΗΝ ΑΠΟΤΕΛΕΣΜΑΤΙΚΗ ΔΙΑΧΕΙΡΙΣΗ ΔΥΝΗΤΙΚΗΣ ΣΥΓΚΡΟΥΣΗΣ ΣΥΜΦΕΡΟΝΤΩΝ ΚΑΤΑ ΤΙΣ ΔΙΑΔΙΚΑΣΙΕΣ ΕΠΙΛΟΓΗΣ ΑΝΑΔΟΧΟΥ ΚΑΙ ΕΠΙΛΟΓΗΣ ΦΥΣΙΚΩΝ ΠΡΟΣΩΠΩΝ</a:t>
            </a:r>
            <a:endParaRPr lang="en-US" sz="2000" dirty="0">
              <a:latin typeface="Franklin Gothic Book" panose="020B0503020102020204" pitchFamily="34" charset="0"/>
            </a:endParaRPr>
          </a:p>
        </p:txBody>
      </p:sp>
      <p:sp>
        <p:nvSpPr>
          <p:cNvPr id="3" name="Θέση περιεχομένου 2">
            <a:extLst>
              <a:ext uri="{FF2B5EF4-FFF2-40B4-BE49-F238E27FC236}">
                <a16:creationId xmlns:a16="http://schemas.microsoft.com/office/drawing/2014/main" id="{C4052090-3E20-0C9E-3184-91B68D9B1E91}"/>
              </a:ext>
            </a:extLst>
          </p:cNvPr>
          <p:cNvSpPr>
            <a:spLocks noGrp="1"/>
          </p:cNvSpPr>
          <p:nvPr>
            <p:ph idx="1"/>
          </p:nvPr>
        </p:nvSpPr>
        <p:spPr>
          <a:xfrm>
            <a:off x="1371600" y="2285999"/>
            <a:ext cx="9601200" cy="4416641"/>
          </a:xfrm>
        </p:spPr>
        <p:txBody>
          <a:bodyPr>
            <a:normAutofit fontScale="92500" lnSpcReduction="20000"/>
          </a:bodyPr>
          <a:lstStyle/>
          <a:p>
            <a:pPr marL="0" marR="0" indent="0" algn="just">
              <a:lnSpc>
                <a:spcPct val="150000"/>
              </a:lnSpc>
              <a:spcBef>
                <a:spcPts val="0"/>
              </a:spcBef>
              <a:spcAft>
                <a:spcPts val="800"/>
              </a:spcAft>
              <a:buNone/>
            </a:pPr>
            <a:r>
              <a:rPr lang="el-GR" sz="1800" kern="100" dirty="0">
                <a:solidFill>
                  <a:schemeClr val="tx1"/>
                </a:solidFill>
                <a:effectLst/>
                <a:latin typeface="Franklin Gothic Book" panose="020B0503020102020204" pitchFamily="34" charset="0"/>
                <a:ea typeface="SimSun" panose="02010600030101010101" pitchFamily="2" charset="-122"/>
              </a:rPr>
              <a:t>Λαμβάνοντας υπόψη τις εγκυκλίους της ΕΥΘΥΠΣ του Υπουργείου Εθνικής Οικονομίας και Οικονομικών:</a:t>
            </a:r>
            <a:endParaRPr lang="en-US" sz="1800" kern="100" dirty="0">
              <a:solidFill>
                <a:schemeClr val="tx1"/>
              </a:solidFill>
              <a:effectLst/>
              <a:latin typeface="Franklin Gothic Book" panose="020B0503020102020204" pitchFamily="34" charset="0"/>
              <a:ea typeface="SimSun" panose="02010600030101010101" pitchFamily="2" charset="-122"/>
            </a:endParaRPr>
          </a:p>
          <a:p>
            <a:pPr marL="342900" marR="0" lvl="0" indent="-342900" algn="just">
              <a:lnSpc>
                <a:spcPct val="150000"/>
              </a:lnSpc>
              <a:spcBef>
                <a:spcPts val="0"/>
              </a:spcBef>
              <a:spcAft>
                <a:spcPts val="800"/>
              </a:spcAft>
              <a:buFont typeface="Wingdings" panose="05000000000000000000" pitchFamily="2" charset="2"/>
              <a:buChar char=""/>
            </a:pP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2">
                  <a:extLst>
                    <a:ext uri="{A12FA001-AC4F-418D-AE19-62706E023703}">
                      <ahyp:hlinkClr xmlns:ahyp="http://schemas.microsoft.com/office/drawing/2018/hyperlinkcolor" val="tx"/>
                    </a:ext>
                  </a:extLst>
                </a:hlinkClick>
              </a:rPr>
              <a:t>Εγκύκλιος ΕΥΘΥΠΣ με αριθ. </a:t>
            </a:r>
            <a:r>
              <a:rPr lang="el-GR" sz="1800" strike="noStrike" kern="100" dirty="0" err="1">
                <a:solidFill>
                  <a:schemeClr val="tx1"/>
                </a:solidFill>
                <a:effectLst/>
                <a:latin typeface="Franklin Gothic Book" panose="020B0503020102020204" pitchFamily="34" charset="0"/>
                <a:ea typeface="SimSun" panose="02010600030101010101" pitchFamily="2" charset="-122"/>
                <a:hlinkClick r:id="rId2">
                  <a:extLst>
                    <a:ext uri="{A12FA001-AC4F-418D-AE19-62706E023703}">
                      <ahyp:hlinkClr xmlns:ahyp="http://schemas.microsoft.com/office/drawing/2018/hyperlinkcolor" val="tx"/>
                    </a:ext>
                  </a:extLst>
                </a:hlinkClick>
              </a:rPr>
              <a:t>πρωτ</a:t>
            </a: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2">
                  <a:extLst>
                    <a:ext uri="{A12FA001-AC4F-418D-AE19-62706E023703}">
                      <ahyp:hlinkClr xmlns:ahyp="http://schemas.microsoft.com/office/drawing/2018/hyperlinkcolor" val="tx"/>
                    </a:ext>
                  </a:extLst>
                </a:hlinkClick>
              </a:rPr>
              <a:t>. 157460/25-10-2024 με θέμα: «Οδηγίες/διευκρινίσεις για α) τις δηλώσεις μη σύγκρουσης συμφερόντων στο πλαίσιο της Προγραμματικής Περιόδου 2021-2027 </a:t>
            </a:r>
            <a:r>
              <a:rPr lang="el-GR" sz="1800" strike="noStrike" kern="100" dirty="0" err="1">
                <a:solidFill>
                  <a:schemeClr val="tx1"/>
                </a:solidFill>
                <a:effectLst/>
                <a:latin typeface="Franklin Gothic Book" panose="020B0503020102020204" pitchFamily="34" charset="0"/>
                <a:ea typeface="SimSun" panose="02010600030101010101" pitchFamily="2" charset="-122"/>
                <a:hlinkClick r:id="rId2">
                  <a:extLst>
                    <a:ext uri="{A12FA001-AC4F-418D-AE19-62706E023703}">
                      <ahyp:hlinkClr xmlns:ahyp="http://schemas.microsoft.com/office/drawing/2018/hyperlinkcolor" val="tx"/>
                    </a:ext>
                  </a:extLst>
                </a:hlinkClick>
              </a:rPr>
              <a:t>κατ</a:t>
            </a: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2">
                  <a:extLst>
                    <a:ext uri="{A12FA001-AC4F-418D-AE19-62706E023703}">
                      <ahyp:hlinkClr xmlns:ahyp="http://schemas.microsoft.com/office/drawing/2018/hyperlinkcolor" val="tx"/>
                    </a:ext>
                  </a:extLst>
                </a:hlinkClick>
              </a:rPr>
              <a:t>΄ άρθρο 51 του ν.4914/2022… και β) τις δηλώσεις απουσίας σύγκρουσης συμφερόντων στο πλαίσιο του </a:t>
            </a:r>
            <a:r>
              <a:rPr lang="el-GR" sz="1800" strike="noStrike" kern="100" dirty="0" err="1">
                <a:solidFill>
                  <a:schemeClr val="tx1"/>
                </a:solidFill>
                <a:effectLst/>
                <a:latin typeface="Franklin Gothic Book" panose="020B0503020102020204" pitchFamily="34" charset="0"/>
                <a:ea typeface="SimSun" panose="02010600030101010101" pitchFamily="2" charset="-122"/>
                <a:hlinkClick r:id="rId2">
                  <a:extLst>
                    <a:ext uri="{A12FA001-AC4F-418D-AE19-62706E023703}">
                      <ahyp:hlinkClr xmlns:ahyp="http://schemas.microsoft.com/office/drawing/2018/hyperlinkcolor" val="tx"/>
                    </a:ext>
                  </a:extLst>
                </a:hlinkClick>
              </a:rPr>
              <a:t>αρ</a:t>
            </a: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2">
                  <a:extLst>
                    <a:ext uri="{A12FA001-AC4F-418D-AE19-62706E023703}">
                      <ahyp:hlinkClr xmlns:ahyp="http://schemas.microsoft.com/office/drawing/2018/hyperlinkcolor" val="tx"/>
                    </a:ext>
                  </a:extLst>
                </a:hlinkClick>
              </a:rPr>
              <a:t>. 61 του Κανονισμού (ΕΕ, </a:t>
            </a:r>
            <a:r>
              <a:rPr lang="el-GR" sz="1800" strike="noStrike" kern="100" dirty="0" err="1">
                <a:solidFill>
                  <a:schemeClr val="tx1"/>
                </a:solidFill>
                <a:effectLst/>
                <a:latin typeface="Franklin Gothic Book" panose="020B0503020102020204" pitchFamily="34" charset="0"/>
                <a:ea typeface="SimSun" panose="02010600030101010101" pitchFamily="2" charset="-122"/>
                <a:hlinkClick r:id="rId2">
                  <a:extLst>
                    <a:ext uri="{A12FA001-AC4F-418D-AE19-62706E023703}">
                      <ahyp:hlinkClr xmlns:ahyp="http://schemas.microsoft.com/office/drawing/2018/hyperlinkcolor" val="tx"/>
                    </a:ext>
                  </a:extLst>
                </a:hlinkClick>
              </a:rPr>
              <a:t>Ευρατόμ</a:t>
            </a: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2">
                  <a:extLst>
                    <a:ext uri="{A12FA001-AC4F-418D-AE19-62706E023703}">
                      <ahyp:hlinkClr xmlns:ahyp="http://schemas.microsoft.com/office/drawing/2018/hyperlinkcolor" val="tx"/>
                    </a:ext>
                  </a:extLst>
                </a:hlinkClick>
              </a:rPr>
              <a:t>), 2024/2509 του Ευρωπαϊκού Κοινοβουλίου και του Συμβουλίου της 23ης Σεπτεμβρίου 2024</a:t>
            </a: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3">
                  <a:extLst>
                    <a:ext uri="{A12FA001-AC4F-418D-AE19-62706E023703}">
                      <ahyp:hlinkClr xmlns:ahyp="http://schemas.microsoft.com/office/drawing/2018/hyperlinkcolor" val="tx"/>
                    </a:ext>
                  </a:extLst>
                </a:hlinkClick>
              </a:rPr>
              <a:t>»</a:t>
            </a:r>
            <a:endParaRPr lang="en-US" sz="1800" kern="100" dirty="0">
              <a:solidFill>
                <a:schemeClr val="tx1"/>
              </a:solidFill>
              <a:effectLst/>
              <a:latin typeface="Franklin Gothic Book" panose="020B0503020102020204" pitchFamily="34" charset="0"/>
              <a:ea typeface="SimSun" panose="02010600030101010101" pitchFamily="2" charset="-122"/>
            </a:endParaRPr>
          </a:p>
          <a:p>
            <a:pPr marL="342900" marR="0" lvl="0" indent="-342900" algn="just">
              <a:lnSpc>
                <a:spcPct val="150000"/>
              </a:lnSpc>
              <a:spcBef>
                <a:spcPts val="0"/>
              </a:spcBef>
              <a:spcAft>
                <a:spcPts val="800"/>
              </a:spcAft>
              <a:buFont typeface="Wingdings" panose="05000000000000000000" pitchFamily="2" charset="2"/>
              <a:buChar char=""/>
            </a:pP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4">
                  <a:extLst>
                    <a:ext uri="{A12FA001-AC4F-418D-AE19-62706E023703}">
                      <ahyp:hlinkClr xmlns:ahyp="http://schemas.microsoft.com/office/drawing/2018/hyperlinkcolor" val="tx"/>
                    </a:ext>
                  </a:extLst>
                </a:hlinkClick>
              </a:rPr>
              <a:t>Έγγραφο ΕΥΘΥΠΣ με αριθ. </a:t>
            </a:r>
            <a:r>
              <a:rPr lang="el-GR" sz="1800" strike="noStrike" kern="100" dirty="0" err="1">
                <a:solidFill>
                  <a:schemeClr val="tx1"/>
                </a:solidFill>
                <a:effectLst/>
                <a:latin typeface="Franklin Gothic Book" panose="020B0503020102020204" pitchFamily="34" charset="0"/>
                <a:ea typeface="SimSun" panose="02010600030101010101" pitchFamily="2" charset="-122"/>
                <a:hlinkClick r:id="rId4">
                  <a:extLst>
                    <a:ext uri="{A12FA001-AC4F-418D-AE19-62706E023703}">
                      <ahyp:hlinkClr xmlns:ahyp="http://schemas.microsoft.com/office/drawing/2018/hyperlinkcolor" val="tx"/>
                    </a:ext>
                  </a:extLst>
                </a:hlinkClick>
              </a:rPr>
              <a:t>πρωτ</a:t>
            </a: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4">
                  <a:extLst>
                    <a:ext uri="{A12FA001-AC4F-418D-AE19-62706E023703}">
                      <ahyp:hlinkClr xmlns:ahyp="http://schemas.microsoft.com/office/drawing/2018/hyperlinkcolor" val="tx"/>
                    </a:ext>
                  </a:extLst>
                </a:hlinkClick>
              </a:rPr>
              <a:t>. 35720/27-02-2025: «Παροχή επιπλέον διευκρινίσεων σε συνέχεια της με </a:t>
            </a:r>
            <a:r>
              <a:rPr lang="el-GR" sz="1800" strike="noStrike" kern="100" dirty="0" err="1">
                <a:solidFill>
                  <a:schemeClr val="tx1"/>
                </a:solidFill>
                <a:effectLst/>
                <a:latin typeface="Franklin Gothic Book" panose="020B0503020102020204" pitchFamily="34" charset="0"/>
                <a:ea typeface="SimSun" panose="02010600030101010101" pitchFamily="2" charset="-122"/>
                <a:hlinkClick r:id="rId4">
                  <a:extLst>
                    <a:ext uri="{A12FA001-AC4F-418D-AE19-62706E023703}">
                      <ahyp:hlinkClr xmlns:ahyp="http://schemas.microsoft.com/office/drawing/2018/hyperlinkcolor" val="tx"/>
                    </a:ext>
                  </a:extLst>
                </a:hlinkClick>
              </a:rPr>
              <a:t>αρ</a:t>
            </a: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4">
                  <a:extLst>
                    <a:ext uri="{A12FA001-AC4F-418D-AE19-62706E023703}">
                      <ahyp:hlinkClr xmlns:ahyp="http://schemas.microsoft.com/office/drawing/2018/hyperlinkcolor" val="tx"/>
                    </a:ext>
                  </a:extLst>
                </a:hlinkClick>
              </a:rPr>
              <a:t>. </a:t>
            </a:r>
            <a:r>
              <a:rPr lang="el-GR" sz="1800" strike="noStrike" kern="100" dirty="0" err="1">
                <a:solidFill>
                  <a:schemeClr val="tx1"/>
                </a:solidFill>
                <a:effectLst/>
                <a:latin typeface="Franklin Gothic Book" panose="020B0503020102020204" pitchFamily="34" charset="0"/>
                <a:ea typeface="SimSun" panose="02010600030101010101" pitchFamily="2" charset="-122"/>
                <a:hlinkClick r:id="rId4">
                  <a:extLst>
                    <a:ext uri="{A12FA001-AC4F-418D-AE19-62706E023703}">
                      <ahyp:hlinkClr xmlns:ahyp="http://schemas.microsoft.com/office/drawing/2018/hyperlinkcolor" val="tx"/>
                    </a:ext>
                  </a:extLst>
                </a:hlinkClick>
              </a:rPr>
              <a:t>πρωτ</a:t>
            </a: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4">
                  <a:extLst>
                    <a:ext uri="{A12FA001-AC4F-418D-AE19-62706E023703}">
                      <ahyp:hlinkClr xmlns:ahyp="http://schemas.microsoft.com/office/drawing/2018/hyperlinkcolor" val="tx"/>
                    </a:ext>
                  </a:extLst>
                </a:hlinkClick>
              </a:rPr>
              <a:t>. οικ. 157460/ΕΦ/2024/ ΥΠΕΘΟΟ/24-10-2024 εγκυκλίου μας και προσαρμογή εντύπων</a:t>
            </a: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3">
                  <a:extLst>
                    <a:ext uri="{A12FA001-AC4F-418D-AE19-62706E023703}">
                      <ahyp:hlinkClr xmlns:ahyp="http://schemas.microsoft.com/office/drawing/2018/hyperlinkcolor" val="tx"/>
                    </a:ext>
                  </a:extLst>
                </a:hlinkClick>
              </a:rPr>
              <a:t>»</a:t>
            </a:r>
            <a:r>
              <a:rPr lang="el-GR" sz="1800" kern="100" dirty="0">
                <a:solidFill>
                  <a:schemeClr val="tx1"/>
                </a:solidFill>
                <a:effectLst/>
                <a:latin typeface="Franklin Gothic Book" panose="020B0503020102020204" pitchFamily="34" charset="0"/>
                <a:ea typeface="SimSun" panose="02010600030101010101" pitchFamily="2" charset="-122"/>
              </a:rPr>
              <a:t> </a:t>
            </a:r>
            <a:r>
              <a:rPr lang="el-GR" sz="1800" strike="noStrike" kern="100" dirty="0">
                <a:solidFill>
                  <a:schemeClr val="tx1"/>
                </a:solidFill>
                <a:effectLst/>
                <a:latin typeface="Franklin Gothic Book" panose="020B0503020102020204" pitchFamily="34" charset="0"/>
                <a:ea typeface="SimSun" panose="02010600030101010101" pitchFamily="2" charset="-122"/>
                <a:hlinkClick r:id="rId4">
                  <a:extLst>
                    <a:ext uri="{A12FA001-AC4F-418D-AE19-62706E023703}">
                      <ahyp:hlinkClr xmlns:ahyp="http://schemas.microsoft.com/office/drawing/2018/hyperlinkcolor" val="tx"/>
                    </a:ext>
                  </a:extLst>
                </a:hlinkClick>
              </a:rPr>
              <a:t>(Υπόδειγμα 1 και Υπόδειγμα 2)</a:t>
            </a:r>
            <a:endParaRPr lang="en-US" sz="1800" kern="100" dirty="0">
              <a:solidFill>
                <a:schemeClr val="tx1"/>
              </a:solidFill>
              <a:effectLst/>
              <a:latin typeface="Franklin Gothic Book" panose="020B0503020102020204" pitchFamily="34" charset="0"/>
              <a:ea typeface="SimSun" panose="02010600030101010101" pitchFamily="2" charset="-122"/>
            </a:endParaRPr>
          </a:p>
          <a:p>
            <a:pPr marL="342900" marR="0" lvl="0" indent="-342900" algn="just">
              <a:lnSpc>
                <a:spcPct val="150000"/>
              </a:lnSpc>
              <a:spcBef>
                <a:spcPts val="0"/>
              </a:spcBef>
              <a:spcAft>
                <a:spcPts val="800"/>
              </a:spcAft>
              <a:buFont typeface="Wingdings" panose="05000000000000000000" pitchFamily="2" charset="2"/>
              <a:buChar char=""/>
            </a:pPr>
            <a:r>
              <a:rPr lang="el-GR" sz="1800" kern="100" dirty="0">
                <a:effectLst/>
                <a:latin typeface="Franklin Gothic Book" panose="020B0503020102020204" pitchFamily="34" charset="0"/>
                <a:ea typeface="SimSun" panose="02010600030101010101" pitchFamily="2" charset="-122"/>
              </a:rPr>
              <a:t>Το υποδειχθέν Υπόδειγμα 2 Υπεύθυνης Δήλωσης</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Περιγράφεται ακολούθως η τηρητέα Διαδικασία Αποφυγής Σύγκρουσης Συμφερόντων:</a:t>
            </a:r>
            <a:endParaRPr lang="en-US" sz="1800" kern="100" dirty="0">
              <a:effectLst/>
              <a:latin typeface="Franklin Gothic Book" panose="020B0503020102020204" pitchFamily="34" charset="0"/>
              <a:ea typeface="SimSun" panose="02010600030101010101" pitchFamily="2" charset="-122"/>
            </a:endParaRPr>
          </a:p>
        </p:txBody>
      </p:sp>
    </p:spTree>
    <p:extLst>
      <p:ext uri="{BB962C8B-B14F-4D97-AF65-F5344CB8AC3E}">
        <p14:creationId xmlns:p14="http://schemas.microsoft.com/office/powerpoint/2010/main" val="19823562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7141FAC-F9D4-AA79-53F0-BF106E5515D4}"/>
              </a:ext>
            </a:extLst>
          </p:cNvPr>
          <p:cNvSpPr>
            <a:spLocks noGrp="1"/>
          </p:cNvSpPr>
          <p:nvPr>
            <p:ph type="title"/>
          </p:nvPr>
        </p:nvSpPr>
        <p:spPr/>
        <p:txBody>
          <a:bodyPr>
            <a:noAutofit/>
          </a:bodyPr>
          <a:lstStyle/>
          <a:p>
            <a:pPr algn="just"/>
            <a:r>
              <a:rPr lang="el-GR" sz="3200" dirty="0">
                <a:effectLst/>
                <a:latin typeface="Franklin Gothic Book" panose="020B0503020102020204" pitchFamily="34" charset="0"/>
                <a:ea typeface="SimSun" panose="02010600030101010101" pitchFamily="2" charset="-122"/>
              </a:rPr>
              <a:t>ΥΠΟΚΕΙΜΕΝΙΚΟ ΠΕΔΙΟ ΕΦΑΡΜΟΓΗΣ</a:t>
            </a:r>
            <a:endParaRPr lang="en-US" sz="3200" dirty="0">
              <a:latin typeface="Franklin Gothic Book" panose="020B0503020102020204" pitchFamily="34" charset="0"/>
            </a:endParaRPr>
          </a:p>
        </p:txBody>
      </p:sp>
      <p:sp>
        <p:nvSpPr>
          <p:cNvPr id="3" name="Θέση περιεχομένου 2">
            <a:extLst>
              <a:ext uri="{FF2B5EF4-FFF2-40B4-BE49-F238E27FC236}">
                <a16:creationId xmlns:a16="http://schemas.microsoft.com/office/drawing/2014/main" id="{11809738-276E-7398-4353-EB43CEE26AD8}"/>
              </a:ext>
            </a:extLst>
          </p:cNvPr>
          <p:cNvSpPr>
            <a:spLocks noGrp="1"/>
          </p:cNvSpPr>
          <p:nvPr>
            <p:ph idx="1"/>
          </p:nvPr>
        </p:nvSpPr>
        <p:spPr>
          <a:xfrm>
            <a:off x="1371600" y="1579419"/>
            <a:ext cx="9601200" cy="5278582"/>
          </a:xfrm>
        </p:spPr>
        <p:txBody>
          <a:bodyPr>
            <a:normAutofit fontScale="77500" lnSpcReduction="20000"/>
          </a:bodyPr>
          <a:lstStyle/>
          <a:p>
            <a:pPr marL="0" marR="0" indent="0" algn="just">
              <a:lnSpc>
                <a:spcPct val="150000"/>
              </a:lnSpc>
              <a:spcBef>
                <a:spcPts val="0"/>
              </a:spcBef>
              <a:spcAft>
                <a:spcPts val="800"/>
              </a:spcAft>
              <a:buNone/>
            </a:pPr>
            <a:r>
              <a:rPr lang="el-GR" sz="1800" b="1" kern="100" dirty="0">
                <a:effectLst/>
                <a:latin typeface="Franklin Gothic Book" panose="020B0503020102020204" pitchFamily="34" charset="0"/>
                <a:ea typeface="SimSun" panose="02010600030101010101" pitchFamily="2" charset="-122"/>
              </a:rPr>
              <a:t>Υπόχρεα πρόσωπα:</a:t>
            </a: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Ο έλεγχος της δυνητικής ή πραγματικής σύγκρουσης συμφερόντων αφορά ιδίως στα ακόλουθα φυσικά πρόσωπα:</a:t>
            </a:r>
            <a:endParaRPr lang="en-US" sz="1800" kern="100" dirty="0">
              <a:effectLst/>
              <a:latin typeface="Franklin Gothic Book" panose="020B0503020102020204" pitchFamily="34" charset="0"/>
              <a:ea typeface="SimSun" panose="02010600030101010101" pitchFamily="2" charset="-122"/>
            </a:endParaRPr>
          </a:p>
          <a:p>
            <a:pPr marL="342900" marR="0" lvl="0" indent="-342900" algn="just" fontAlgn="auto">
              <a:lnSpc>
                <a:spcPct val="150000"/>
              </a:lnSpc>
              <a:spcBef>
                <a:spcPts val="0"/>
              </a:spcBef>
              <a:spcAft>
                <a:spcPts val="800"/>
              </a:spcAft>
              <a:buFont typeface="Wingdings" panose="05000000000000000000" pitchFamily="2" charset="2"/>
              <a:buChar char=""/>
            </a:pP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Μέλη Επιτροπής Ερευνών</a:t>
            </a:r>
            <a:endParaRPr lang="en-US" sz="1800" kern="100" dirty="0">
              <a:effectLst/>
              <a:latin typeface="Franklin Gothic Book" panose="020B0503020102020204" pitchFamily="34" charset="0"/>
              <a:ea typeface="SimSun" panose="02010600030101010101" pitchFamily="2" charset="-122"/>
              <a:cs typeface="Wingdings" panose="05000000000000000000" pitchFamily="2" charset="2"/>
            </a:endParaRPr>
          </a:p>
          <a:p>
            <a:pPr marL="342900" marR="0" lvl="0" indent="-342900" algn="just" fontAlgn="auto">
              <a:lnSpc>
                <a:spcPct val="150000"/>
              </a:lnSpc>
              <a:spcBef>
                <a:spcPts val="0"/>
              </a:spcBef>
              <a:spcAft>
                <a:spcPts val="0"/>
              </a:spcAft>
              <a:buFont typeface="Wingdings" panose="05000000000000000000" pitchFamily="2" charset="2"/>
              <a:buChar char=""/>
            </a:pP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Επιστημονικοί Υπεύθυνοι. </a:t>
            </a:r>
            <a:r>
              <a:rPr lang="el-GR" sz="1800" b="1" kern="100" dirty="0">
                <a:effectLst/>
                <a:latin typeface="Franklin Gothic Book" panose="020B0503020102020204" pitchFamily="34" charset="0"/>
                <a:ea typeface="SimSun" panose="02010600030101010101" pitchFamily="2" charset="-122"/>
                <a:cs typeface="Wingdings" panose="05000000000000000000" pitchFamily="2" charset="2"/>
              </a:rPr>
              <a:t>Προσοχή ως προς Αναπληρωτές Ε/Υ</a:t>
            </a: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 </a:t>
            </a:r>
            <a:r>
              <a:rPr lang="el-GR" sz="1800" b="1" kern="100" dirty="0">
                <a:effectLst/>
                <a:latin typeface="Franklin Gothic Book" panose="020B0503020102020204" pitchFamily="34" charset="0"/>
                <a:ea typeface="SimSun" panose="02010600030101010101" pitchFamily="2" charset="-122"/>
                <a:cs typeface="Wingdings" panose="05000000000000000000" pitchFamily="2" charset="2"/>
              </a:rPr>
              <a:t>Πρέπει στο πρόσωπο του Αναπληρωτή Ε/Υ να εξετάζεται αν υφίσταται λόγος σύγκρουσης συμφερόντων για την εν γένει εμπλοκή/συμμετοχή του στο έργο (βλ</a:t>
            </a:r>
            <a:r>
              <a:rPr lang="el-GR" sz="1800" b="1" kern="100" dirty="0">
                <a:latin typeface="Franklin Gothic Book" panose="020B0503020102020204" pitchFamily="34" charset="0"/>
                <a:ea typeface="SimSun" panose="02010600030101010101" pitchFamily="2" charset="-122"/>
                <a:cs typeface="Wingdings" panose="05000000000000000000" pitchFamily="2" charset="2"/>
              </a:rPr>
              <a:t>. άρθρο 8 παρ. 3 Οδηγού Χρηματοδότησης)</a:t>
            </a:r>
            <a:endParaRPr lang="en-US" sz="1800" b="1" kern="100" dirty="0">
              <a:effectLst/>
              <a:latin typeface="Franklin Gothic Book" panose="020B0503020102020204" pitchFamily="34" charset="0"/>
              <a:ea typeface="SimSun" panose="02010600030101010101" pitchFamily="2" charset="-122"/>
              <a:cs typeface="Wingdings" panose="05000000000000000000" pitchFamily="2" charset="2"/>
            </a:endParaRPr>
          </a:p>
          <a:p>
            <a:pPr marL="342900" marR="0" lvl="0" indent="-342900" algn="just" fontAlgn="auto">
              <a:lnSpc>
                <a:spcPct val="150000"/>
              </a:lnSpc>
              <a:spcBef>
                <a:spcPts val="0"/>
              </a:spcBef>
              <a:spcAft>
                <a:spcPts val="0"/>
              </a:spcAft>
              <a:buFont typeface="Wingdings" panose="05000000000000000000" pitchFamily="2" charset="2"/>
              <a:buChar char=""/>
            </a:pP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ΠΜΟΔΥ</a:t>
            </a:r>
            <a:endParaRPr lang="en-US" sz="1800" kern="100" dirty="0">
              <a:effectLst/>
              <a:latin typeface="Franklin Gothic Book" panose="020B0503020102020204" pitchFamily="34" charset="0"/>
              <a:ea typeface="SimSun" panose="02010600030101010101" pitchFamily="2" charset="-122"/>
              <a:cs typeface="Wingdings" panose="05000000000000000000" pitchFamily="2" charset="2"/>
            </a:endParaRPr>
          </a:p>
          <a:p>
            <a:pPr marL="342900" marR="0" lvl="0" indent="-342900" algn="just" fontAlgn="auto">
              <a:lnSpc>
                <a:spcPct val="150000"/>
              </a:lnSpc>
              <a:spcBef>
                <a:spcPts val="0"/>
              </a:spcBef>
              <a:spcAft>
                <a:spcPts val="0"/>
              </a:spcAft>
              <a:buFont typeface="Wingdings" panose="05000000000000000000" pitchFamily="2" charset="2"/>
              <a:buChar char=""/>
            </a:pP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Στελέχη ΜΟΔΥ (ιδίως στα Τμήματα Προμηθειών, Εκκαθάρισης, </a:t>
            </a:r>
            <a:r>
              <a:rPr lang="en-US" sz="1800" kern="100" dirty="0">
                <a:effectLst/>
                <a:latin typeface="Franklin Gothic Book" panose="020B0503020102020204" pitchFamily="34" charset="0"/>
                <a:ea typeface="SimSun" panose="02010600030101010101" pitchFamily="2" charset="-122"/>
                <a:cs typeface="Wingdings" panose="05000000000000000000" pitchFamily="2" charset="2"/>
              </a:rPr>
              <a:t>HR</a:t>
            </a: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a:t>
            </a:r>
            <a:endParaRPr lang="en-US" sz="1800" kern="100" dirty="0">
              <a:effectLst/>
              <a:latin typeface="Franklin Gothic Book" panose="020B0503020102020204" pitchFamily="34" charset="0"/>
              <a:ea typeface="SimSun" panose="02010600030101010101" pitchFamily="2" charset="-122"/>
              <a:cs typeface="Wingdings" panose="05000000000000000000" pitchFamily="2" charset="2"/>
            </a:endParaRPr>
          </a:p>
          <a:p>
            <a:pPr marL="342900" marR="0" lvl="0" indent="-342900" algn="just" fontAlgn="auto">
              <a:lnSpc>
                <a:spcPct val="150000"/>
              </a:lnSpc>
              <a:spcBef>
                <a:spcPts val="0"/>
              </a:spcBef>
              <a:spcAft>
                <a:spcPts val="0"/>
              </a:spcAft>
              <a:buFont typeface="Wingdings" panose="05000000000000000000" pitchFamily="2" charset="2"/>
              <a:buChar char=""/>
            </a:pP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Μέλη Επιτροπών Διαγωνισμού (επιτροπή αξιολόγησης, επιτροπής παραλαβής, επιτροπή ενστάσεων)</a:t>
            </a:r>
            <a:endParaRPr lang="en-US" sz="1800" kern="100" dirty="0">
              <a:effectLst/>
              <a:latin typeface="Franklin Gothic Book" panose="020B0503020102020204" pitchFamily="34" charset="0"/>
              <a:ea typeface="SimSun" panose="02010600030101010101" pitchFamily="2" charset="-122"/>
              <a:cs typeface="Wingdings" panose="05000000000000000000" pitchFamily="2" charset="2"/>
            </a:endParaRPr>
          </a:p>
          <a:p>
            <a:pPr marL="342900" marR="0" lvl="0" indent="-342900" algn="just" fontAlgn="auto">
              <a:lnSpc>
                <a:spcPct val="150000"/>
              </a:lnSpc>
              <a:spcBef>
                <a:spcPts val="0"/>
              </a:spcBef>
              <a:spcAft>
                <a:spcPts val="0"/>
              </a:spcAft>
              <a:buFont typeface="Wingdings" panose="05000000000000000000" pitchFamily="2" charset="2"/>
              <a:buChar char=""/>
            </a:pP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Κάθε πρόσωπο που μετέχει στη διαδικασία σχεδιασμού και κατάρτισης προκήρυξης για ανάθεση δημόσιας σύμβασης και ως προς τις απευθείας αναθέσεις (με εξαίρεση τις συμβάσεις ήσσονος αξίας του άρθρου 117Α του ν. 4412/2016).</a:t>
            </a:r>
            <a:endParaRPr lang="en-US" sz="1800" kern="100" dirty="0">
              <a:effectLst/>
              <a:latin typeface="Franklin Gothic Book" panose="020B0503020102020204" pitchFamily="34" charset="0"/>
              <a:ea typeface="SimSun" panose="02010600030101010101" pitchFamily="2" charset="-122"/>
              <a:cs typeface="Wingdings" panose="05000000000000000000" pitchFamily="2" charset="2"/>
            </a:endParaRPr>
          </a:p>
          <a:p>
            <a:pPr marL="342900" marR="0" lvl="0" indent="-342900" algn="just" fontAlgn="auto">
              <a:lnSpc>
                <a:spcPct val="150000"/>
              </a:lnSpc>
              <a:spcBef>
                <a:spcPts val="0"/>
              </a:spcBef>
              <a:spcAft>
                <a:spcPts val="0"/>
              </a:spcAft>
              <a:buFont typeface="Wingdings" panose="05000000000000000000" pitchFamily="2" charset="2"/>
              <a:buChar char=""/>
            </a:pP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Κάθε πρόσωπο που μετέχει στη διαδικασία σχεδιασμού, προγραμματισμού προσλήψεων προσωπικού, που πρόκειται να απασχοληθεί στο πλαίσιο έργων / προγραμμάτων του ΕΛΚΕ ΔΙΠΑΕ και στις επιτροπές αξιολόγησης και επιλογής προσωπικού.</a:t>
            </a:r>
            <a:endParaRPr lang="en-US" sz="1800" kern="100" dirty="0">
              <a:effectLst/>
              <a:latin typeface="Franklin Gothic Book" panose="020B0503020102020204" pitchFamily="34" charset="0"/>
              <a:ea typeface="SimSun" panose="02010600030101010101" pitchFamily="2" charset="-122"/>
              <a:cs typeface="Wingdings" panose="05000000000000000000" pitchFamily="2" charset="2"/>
            </a:endParaRPr>
          </a:p>
          <a:p>
            <a:pPr marL="342900" marR="0" lvl="0" indent="-342900" algn="just" fontAlgn="auto">
              <a:lnSpc>
                <a:spcPct val="150000"/>
              </a:lnSpc>
              <a:spcBef>
                <a:spcPts val="0"/>
              </a:spcBef>
              <a:spcAft>
                <a:spcPts val="0"/>
              </a:spcAft>
              <a:buFont typeface="Wingdings" panose="05000000000000000000" pitchFamily="2" charset="2"/>
              <a:buChar char=""/>
            </a:pP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 Μέλη επιτροπών </a:t>
            </a:r>
            <a:r>
              <a:rPr lang="el-GR" sz="1800" kern="100" dirty="0">
                <a:latin typeface="Franklin Gothic Book" panose="020B0503020102020204" pitchFamily="34" charset="0"/>
                <a:ea typeface="SimSun" panose="02010600030101010101" pitchFamily="2" charset="-122"/>
                <a:cs typeface="Wingdings" panose="05000000000000000000" pitchFamily="2" charset="2"/>
              </a:rPr>
              <a:t>αξιολόγησης, </a:t>
            </a: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που συμμετέχουν στη διαδικασία επιλογής φυσικών προσώπων υποψήφιων για απασχόληση ή συμμετοχή σε ερευνητικά και εκπαιδευτικά προγράμματα και έργα.</a:t>
            </a:r>
            <a:endParaRPr lang="en-US" sz="1800" kern="100" dirty="0">
              <a:effectLst/>
              <a:latin typeface="Franklin Gothic Book" panose="020B0503020102020204" pitchFamily="34" charset="0"/>
              <a:ea typeface="SimSun" panose="02010600030101010101" pitchFamily="2" charset="-122"/>
              <a:cs typeface="Wingdings" panose="05000000000000000000" pitchFamily="2" charset="2"/>
            </a:endParaRPr>
          </a:p>
          <a:p>
            <a:pPr marL="342900" marR="0" lvl="0" indent="-342900" algn="just" fontAlgn="auto">
              <a:lnSpc>
                <a:spcPct val="150000"/>
              </a:lnSpc>
              <a:spcBef>
                <a:spcPts val="0"/>
              </a:spcBef>
              <a:spcAft>
                <a:spcPts val="800"/>
              </a:spcAft>
              <a:buFont typeface="Wingdings" panose="05000000000000000000" pitchFamily="2" charset="2"/>
              <a:buChar char=""/>
            </a:pPr>
            <a:r>
              <a:rPr lang="el-GR" sz="1800" kern="100" dirty="0">
                <a:effectLst/>
                <a:latin typeface="Franklin Gothic Book" panose="020B0503020102020204" pitchFamily="34" charset="0"/>
                <a:ea typeface="SimSun" panose="02010600030101010101" pitchFamily="2" charset="-122"/>
                <a:cs typeface="Wingdings" panose="05000000000000000000" pitchFamily="2" charset="2"/>
              </a:rPr>
              <a:t>Εξωτερικός εμπειρογνώμονας ή σύμβουλος εμπλεκόμενος στη διαδικασία σύναψης ορισμένης σύμβασης.</a:t>
            </a:r>
            <a:endParaRPr lang="en-US" sz="1800" kern="100" dirty="0">
              <a:effectLst/>
              <a:latin typeface="Franklin Gothic Book" panose="020B0503020102020204" pitchFamily="34" charset="0"/>
              <a:ea typeface="SimSun" panose="02010600030101010101" pitchFamily="2" charset="-122"/>
              <a:cs typeface="Wingdings" panose="05000000000000000000" pitchFamily="2" charset="2"/>
            </a:endParaRPr>
          </a:p>
        </p:txBody>
      </p:sp>
    </p:spTree>
    <p:extLst>
      <p:ext uri="{BB962C8B-B14F-4D97-AF65-F5344CB8AC3E}">
        <p14:creationId xmlns:p14="http://schemas.microsoft.com/office/powerpoint/2010/main" val="9126212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273732FA-7DDC-7044-8C5D-CFA0C32D0300}"/>
              </a:ext>
            </a:extLst>
          </p:cNvPr>
          <p:cNvSpPr>
            <a:spLocks noGrp="1"/>
          </p:cNvSpPr>
          <p:nvPr>
            <p:ph idx="1"/>
          </p:nvPr>
        </p:nvSpPr>
        <p:spPr>
          <a:xfrm>
            <a:off x="1371600" y="2286000"/>
            <a:ext cx="9601200" cy="4416642"/>
          </a:xfrm>
        </p:spPr>
        <p:txBody>
          <a:bodyPr>
            <a:normAutofit fontScale="77500" lnSpcReduction="20000"/>
          </a:bodyPr>
          <a:lstStyle/>
          <a:p>
            <a:pPr marL="0" marR="0" indent="0" algn="just">
              <a:lnSpc>
                <a:spcPct val="150000"/>
              </a:lnSpc>
              <a:spcBef>
                <a:spcPts val="0"/>
              </a:spcBef>
              <a:spcAft>
                <a:spcPts val="800"/>
              </a:spcAft>
              <a:buNone/>
            </a:pPr>
            <a:r>
              <a:rPr lang="el-GR" sz="1800" b="1" kern="100" dirty="0">
                <a:effectLst/>
                <a:latin typeface="Franklin Gothic Book" panose="020B0503020102020204" pitchFamily="34" charset="0"/>
                <a:ea typeface="SimSun" panose="02010600030101010101" pitchFamily="2" charset="-122"/>
              </a:rPr>
              <a:t>Κίνδυνος:</a:t>
            </a: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Οι συγκρούσεις συμφερόντων μπορεί να επηρεάσουν αρνητικά τη δράση και να οδηγήσουν σε απόρριψη δαπανών, μείωση της επιχορήγησης και δημοσιονομικές διορθώσεις, ιδίως εάν η σύγκρουση συμφερόντων επηρεάζει την υλοποίηση της δράσης όσον αφορά στις ακόλουθες παραμέτρους:</a:t>
            </a:r>
            <a:endParaRPr lang="en-US" sz="1800" kern="100" dirty="0">
              <a:effectLst/>
              <a:latin typeface="Franklin Gothic Book" panose="020B0503020102020204" pitchFamily="34" charset="0"/>
              <a:ea typeface="SimSun" panose="02010600030101010101" pitchFamily="2" charset="-122"/>
            </a:endParaRPr>
          </a:p>
          <a:p>
            <a:pPr marL="0" marR="0" lvl="0" indent="0" algn="just" fontAlgn="auto">
              <a:lnSpc>
                <a:spcPct val="150000"/>
              </a:lnSpc>
              <a:spcBef>
                <a:spcPts val="0"/>
              </a:spcBef>
              <a:spcAft>
                <a:spcPts val="800"/>
              </a:spcAft>
              <a:buNone/>
            </a:pPr>
            <a:r>
              <a:rPr lang="el-GR" sz="1800" i="1" kern="100" dirty="0">
                <a:effectLst/>
                <a:latin typeface="Franklin Gothic Book" panose="020B0503020102020204" pitchFamily="34" charset="0"/>
                <a:ea typeface="SimSun" panose="02010600030101010101" pitchFamily="2" charset="-122"/>
                <a:cs typeface="Arial" panose="020B0604020202020204" pitchFamily="34" charset="0"/>
              </a:rPr>
              <a:t>(α) ποιότητα</a:t>
            </a:r>
            <a:r>
              <a:rPr lang="el-GR" sz="1800" kern="100" dirty="0">
                <a:effectLst/>
                <a:latin typeface="Franklin Gothic Book" panose="020B0503020102020204" pitchFamily="34" charset="0"/>
                <a:ea typeface="SimSun" panose="02010600030101010101" pitchFamily="2" charset="-122"/>
                <a:cs typeface="Arial" panose="020B0604020202020204" pitchFamily="34" charset="0"/>
              </a:rPr>
              <a:t>, π.χ. εάν μια σύγκρουση συμφερόντων οδηγήσει στην επιλογή προσώπων/υπεργολάβων που δεν είναι οι πλέον κατάλληλοι για την εργασία,</a:t>
            </a:r>
            <a:endParaRPr lang="en-US" sz="1800" kern="100" dirty="0">
              <a:effectLst/>
              <a:latin typeface="Franklin Gothic Book" panose="020B0503020102020204" pitchFamily="34" charset="0"/>
              <a:ea typeface="SimSun" panose="02010600030101010101" pitchFamily="2" charset="-122"/>
              <a:cs typeface="Arial" panose="020B0604020202020204" pitchFamily="34" charset="0"/>
            </a:endParaRPr>
          </a:p>
          <a:p>
            <a:pPr marL="0" marR="0" lvl="0" indent="0" algn="just" fontAlgn="auto">
              <a:lnSpc>
                <a:spcPct val="150000"/>
              </a:lnSpc>
              <a:spcBef>
                <a:spcPts val="0"/>
              </a:spcBef>
              <a:spcAft>
                <a:spcPts val="800"/>
              </a:spcAft>
              <a:buNone/>
            </a:pPr>
            <a:r>
              <a:rPr lang="el-GR" sz="1800" i="1" kern="100" dirty="0">
                <a:effectLst/>
                <a:latin typeface="Franklin Gothic Book" panose="020B0503020102020204" pitchFamily="34" charset="0"/>
                <a:ea typeface="SimSun" panose="02010600030101010101" pitchFamily="2" charset="-122"/>
                <a:cs typeface="Arial" panose="020B0604020202020204" pitchFamily="34" charset="0"/>
              </a:rPr>
              <a:t>(β) κόστος</a:t>
            </a:r>
            <a:r>
              <a:rPr lang="el-GR" sz="1800" kern="100" dirty="0">
                <a:effectLst/>
                <a:latin typeface="Franklin Gothic Book" panose="020B0503020102020204" pitchFamily="34" charset="0"/>
                <a:ea typeface="SimSun" panose="02010600030101010101" pitchFamily="2" charset="-122"/>
                <a:cs typeface="Arial" panose="020B0604020202020204" pitchFamily="34" charset="0"/>
              </a:rPr>
              <a:t>, π.χ. εάν μια σύγκρουση συμφερόντων οδηγήσει στην ανάθεση συμβάσεων ή αγορών που δεν προσφέρουν την καλύτερη σχέση ποιότητας-τιμής ή τη χαμηλότερη τιμή.</a:t>
            </a:r>
            <a:endParaRPr lang="en-US" sz="1800" kern="100" dirty="0">
              <a:effectLst/>
              <a:latin typeface="Franklin Gothic Book" panose="020B0503020102020204" pitchFamily="34" charset="0"/>
              <a:ea typeface="SimSun" panose="02010600030101010101" pitchFamily="2" charset="-122"/>
              <a:cs typeface="Arial" panose="020B0604020202020204" pitchFamily="34" charset="0"/>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Επιπλέον, τα Υπόχρεα Πρόσωπα που δραστηριοποιούνται στο πλαίσιο ορισμένου έργου ή προγράμματος πρέπει να:</a:t>
            </a:r>
            <a:endParaRPr lang="en-US" sz="1800" kern="100" dirty="0">
              <a:effectLst/>
              <a:latin typeface="Franklin Gothic Book" panose="020B0503020102020204" pitchFamily="34" charset="0"/>
              <a:ea typeface="SimSun" panose="02010600030101010101" pitchFamily="2" charset="-122"/>
            </a:endParaRPr>
          </a:p>
          <a:p>
            <a:pPr marL="0" marR="0" lvl="0" indent="0" algn="just" fontAlgn="auto">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cs typeface="Arial" panose="020B0604020202020204" pitchFamily="34" charset="0"/>
              </a:rPr>
              <a:t>1) </a:t>
            </a:r>
            <a:r>
              <a:rPr lang="el-GR" sz="1800" b="1" kern="100" dirty="0">
                <a:effectLst/>
                <a:latin typeface="Franklin Gothic Book" panose="020B0503020102020204" pitchFamily="34" charset="0"/>
                <a:ea typeface="SimSun" panose="02010600030101010101" pitchFamily="2" charset="-122"/>
                <a:cs typeface="Arial" panose="020B0604020202020204" pitchFamily="34" charset="0"/>
              </a:rPr>
              <a:t>αποφεύγουν οποιαδήποτε ενέργεια </a:t>
            </a:r>
            <a:r>
              <a:rPr lang="el-GR" sz="1800" kern="100" dirty="0">
                <a:effectLst/>
                <a:latin typeface="Franklin Gothic Book" panose="020B0503020102020204" pitchFamily="34" charset="0"/>
                <a:ea typeface="SimSun" panose="02010600030101010101" pitchFamily="2" charset="-122"/>
                <a:cs typeface="Arial" panose="020B0604020202020204" pitchFamily="34" charset="0"/>
              </a:rPr>
              <a:t>που θα μπορούσε να τα φέρει σε κατάσταση σύγκρουσης συμφερόντων,</a:t>
            </a:r>
            <a:endParaRPr lang="en-US" sz="1800" kern="100" dirty="0">
              <a:effectLst/>
              <a:latin typeface="Franklin Gothic Book" panose="020B0503020102020204" pitchFamily="34" charset="0"/>
              <a:ea typeface="SimSun" panose="02010600030101010101" pitchFamily="2" charset="-122"/>
              <a:cs typeface="Arial" panose="020B0604020202020204" pitchFamily="34" charset="0"/>
            </a:endParaRPr>
          </a:p>
          <a:p>
            <a:pPr marL="0" marR="0" lvl="0" indent="0" algn="just" fontAlgn="auto">
              <a:lnSpc>
                <a:spcPct val="150000"/>
              </a:lnSpc>
              <a:spcBef>
                <a:spcPts val="0"/>
              </a:spcBef>
              <a:spcAft>
                <a:spcPts val="0"/>
              </a:spcAft>
              <a:buNone/>
            </a:pPr>
            <a:r>
              <a:rPr lang="el-GR" sz="1800" kern="100" dirty="0">
                <a:effectLst/>
                <a:latin typeface="Franklin Gothic Book" panose="020B0503020102020204" pitchFamily="34" charset="0"/>
                <a:ea typeface="SimSun" panose="02010600030101010101" pitchFamily="2" charset="-122"/>
                <a:cs typeface="Arial" panose="020B0604020202020204" pitchFamily="34" charset="0"/>
              </a:rPr>
              <a:t>2) </a:t>
            </a:r>
            <a:r>
              <a:rPr lang="el-GR" sz="1800" b="1" kern="100" dirty="0">
                <a:effectLst/>
                <a:latin typeface="Franklin Gothic Book" panose="020B0503020102020204" pitchFamily="34" charset="0"/>
                <a:ea typeface="SimSun" panose="02010600030101010101" pitchFamily="2" charset="-122"/>
                <a:cs typeface="Arial" panose="020B0604020202020204" pitchFamily="34" charset="0"/>
              </a:rPr>
              <a:t>λαμβάνουν κατάλληλα μέτρα για την πρόληψη συγκρούσεων συμφερόντων </a:t>
            </a:r>
            <a:r>
              <a:rPr lang="el-GR" sz="1800" kern="100" dirty="0">
                <a:effectLst/>
                <a:latin typeface="Franklin Gothic Book" panose="020B0503020102020204" pitchFamily="34" charset="0"/>
                <a:ea typeface="SimSun" panose="02010600030101010101" pitchFamily="2" charset="-122"/>
                <a:cs typeface="Arial" panose="020B0604020202020204" pitchFamily="34" charset="0"/>
              </a:rPr>
              <a:t>στις εργασίες που εμπίπτουν στην ευθύνη τους,</a:t>
            </a:r>
            <a:endParaRPr lang="en-US" sz="1800" kern="100" dirty="0">
              <a:effectLst/>
              <a:latin typeface="Franklin Gothic Book" panose="020B0503020102020204" pitchFamily="34" charset="0"/>
              <a:ea typeface="SimSun" panose="02010600030101010101" pitchFamily="2" charset="-122"/>
              <a:cs typeface="Arial" panose="020B0604020202020204" pitchFamily="34" charset="0"/>
            </a:endParaRPr>
          </a:p>
          <a:p>
            <a:pPr marL="0" marR="0" lvl="0" indent="0" algn="just" fontAlgn="auto">
              <a:lnSpc>
                <a:spcPct val="150000"/>
              </a:lnSpc>
              <a:spcBef>
                <a:spcPts val="0"/>
              </a:spcBef>
              <a:spcAft>
                <a:spcPts val="0"/>
              </a:spcAft>
              <a:buNone/>
            </a:pPr>
            <a:r>
              <a:rPr lang="el-GR" sz="1800" kern="100" dirty="0">
                <a:effectLst/>
                <a:latin typeface="Franklin Gothic Book" panose="020B0503020102020204" pitchFamily="34" charset="0"/>
                <a:ea typeface="SimSun" panose="02010600030101010101" pitchFamily="2" charset="-122"/>
                <a:cs typeface="Arial" panose="020B0604020202020204" pitchFamily="34" charset="0"/>
              </a:rPr>
              <a:t>3) αντιμετωπίζουν καταστάσεις που θα μπορούσαν αντικειμενικά να θεωρηθούν ως σύγκρουση συμφερόντων,</a:t>
            </a:r>
            <a:endParaRPr lang="en-US" sz="1800" kern="100" dirty="0">
              <a:effectLst/>
              <a:latin typeface="Franklin Gothic Book" panose="020B0503020102020204" pitchFamily="34" charset="0"/>
              <a:ea typeface="SimSun" panose="02010600030101010101" pitchFamily="2" charset="-122"/>
              <a:cs typeface="Arial" panose="020B0604020202020204" pitchFamily="34" charset="0"/>
            </a:endParaRPr>
          </a:p>
          <a:p>
            <a:pPr marL="0" marR="0" lvl="0" indent="0" algn="just" fontAlgn="auto">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cs typeface="Arial" panose="020B0604020202020204" pitchFamily="34" charset="0"/>
              </a:rPr>
              <a:t>4) </a:t>
            </a:r>
            <a:r>
              <a:rPr lang="el-GR" sz="1800" b="1" kern="100" dirty="0">
                <a:effectLst/>
                <a:latin typeface="Franklin Gothic Book" panose="020B0503020102020204" pitchFamily="34" charset="0"/>
                <a:ea typeface="SimSun" panose="02010600030101010101" pitchFamily="2" charset="-122"/>
                <a:cs typeface="Arial" panose="020B0604020202020204" pitchFamily="34" charset="0"/>
              </a:rPr>
              <a:t>αναφέρουν οποιαδήποτε σύγκρουση συμφερόντων</a:t>
            </a:r>
            <a:r>
              <a:rPr lang="el-GR" sz="1800" kern="100" dirty="0">
                <a:effectLst/>
                <a:latin typeface="Franklin Gothic Book" panose="020B0503020102020204" pitchFamily="34" charset="0"/>
                <a:ea typeface="SimSun" panose="02010600030101010101" pitchFamily="2" charset="-122"/>
                <a:cs typeface="Arial" panose="020B0604020202020204" pitchFamily="34" charset="0"/>
              </a:rPr>
              <a:t>, ή καταστάσεις που θα μπορούσαν να εκληφθούν ως τέτοιες.</a:t>
            </a:r>
            <a:endParaRPr lang="en-US" sz="1800" kern="100" dirty="0">
              <a:effectLst/>
              <a:latin typeface="Franklin Gothic Book" panose="020B0503020102020204" pitchFamily="34" charset="0"/>
              <a:ea typeface="SimSun" panose="02010600030101010101" pitchFamily="2" charset="-122"/>
              <a:cs typeface="Arial" panose="020B0604020202020204" pitchFamily="34" charset="0"/>
            </a:endParaRPr>
          </a:p>
          <a:p>
            <a:pPr marL="0" indent="0">
              <a:buNone/>
            </a:pPr>
            <a:endParaRPr lang="en-US" dirty="0"/>
          </a:p>
        </p:txBody>
      </p:sp>
      <p:sp>
        <p:nvSpPr>
          <p:cNvPr id="4" name="Τίτλος 1">
            <a:extLst>
              <a:ext uri="{FF2B5EF4-FFF2-40B4-BE49-F238E27FC236}">
                <a16:creationId xmlns:a16="http://schemas.microsoft.com/office/drawing/2014/main" id="{525305EF-2735-8BD8-B9A2-2822FCD27FB9}"/>
              </a:ext>
            </a:extLst>
          </p:cNvPr>
          <p:cNvSpPr>
            <a:spLocks noGrp="1"/>
          </p:cNvSpPr>
          <p:nvPr>
            <p:ph type="title"/>
          </p:nvPr>
        </p:nvSpPr>
        <p:spPr>
          <a:xfrm>
            <a:off x="1371600" y="685800"/>
            <a:ext cx="9601200" cy="1485900"/>
          </a:xfrm>
        </p:spPr>
        <p:txBody>
          <a:bodyPr>
            <a:noAutofit/>
          </a:bodyPr>
          <a:lstStyle/>
          <a:p>
            <a:pPr algn="just"/>
            <a:r>
              <a:rPr lang="el-GR" sz="3200" dirty="0">
                <a:effectLst/>
                <a:latin typeface="Franklin Gothic Book" panose="020B0503020102020204" pitchFamily="34" charset="0"/>
                <a:ea typeface="SimSun" panose="02010600030101010101" pitchFamily="2" charset="-122"/>
              </a:rPr>
              <a:t>ΥΠΟΚΕΙΜΕΝΙΚΟ ΠΕΔΙΟ ΕΦΑΡΜΟΓΗΣ</a:t>
            </a:r>
            <a:endParaRPr lang="en-US" sz="3200" dirty="0">
              <a:latin typeface="Franklin Gothic Book" panose="020B0503020102020204" pitchFamily="34" charset="0"/>
            </a:endParaRPr>
          </a:p>
        </p:txBody>
      </p:sp>
    </p:spTree>
    <p:extLst>
      <p:ext uri="{BB962C8B-B14F-4D97-AF65-F5344CB8AC3E}">
        <p14:creationId xmlns:p14="http://schemas.microsoft.com/office/powerpoint/2010/main" val="16907956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236F5E-6F00-D33A-DA19-49F8245620F0}"/>
              </a:ext>
            </a:extLst>
          </p:cNvPr>
          <p:cNvSpPr>
            <a:spLocks noGrp="1"/>
          </p:cNvSpPr>
          <p:nvPr>
            <p:ph type="title"/>
          </p:nvPr>
        </p:nvSpPr>
        <p:spPr/>
        <p:txBody>
          <a:bodyPr>
            <a:normAutofit/>
          </a:bodyPr>
          <a:lstStyle/>
          <a:p>
            <a:r>
              <a:rPr lang="el-GR" sz="3200" kern="100" dirty="0">
                <a:effectLst/>
                <a:latin typeface="Franklin Gothic Book" panose="020B0503020102020204" pitchFamily="34" charset="0"/>
                <a:ea typeface="SimSun" panose="02010600030101010101" pitchFamily="2" charset="-122"/>
              </a:rPr>
              <a:t>ΥΠΟΒΟΛΗ ΕΓΓΡΑΦΗΣ ΔΗΛΩΣΗΣ ΜΗ ΣΥΓΚΡΟΥΣΗΣ ΣΥΜΦΕΡΟΝΤΩΝ </a:t>
            </a:r>
            <a:br>
              <a:rPr lang="en-US" sz="3200" kern="100" dirty="0">
                <a:effectLst/>
                <a:latin typeface="Franklin Gothic Book" panose="020B0503020102020204" pitchFamily="34" charset="0"/>
                <a:ea typeface="SimSun" panose="02010600030101010101" pitchFamily="2" charset="-122"/>
              </a:rPr>
            </a:br>
            <a:endParaRPr lang="en-US" sz="3200" dirty="0">
              <a:latin typeface="Franklin Gothic Book" panose="020B0503020102020204" pitchFamily="34" charset="0"/>
            </a:endParaRPr>
          </a:p>
        </p:txBody>
      </p:sp>
      <p:sp>
        <p:nvSpPr>
          <p:cNvPr id="3" name="Θέση περιεχομένου 2">
            <a:extLst>
              <a:ext uri="{FF2B5EF4-FFF2-40B4-BE49-F238E27FC236}">
                <a16:creationId xmlns:a16="http://schemas.microsoft.com/office/drawing/2014/main" id="{EE44F591-4F97-5856-1120-A4F37E64CD4F}"/>
              </a:ext>
            </a:extLst>
          </p:cNvPr>
          <p:cNvSpPr>
            <a:spLocks noGrp="1"/>
          </p:cNvSpPr>
          <p:nvPr>
            <p:ph idx="1"/>
          </p:nvPr>
        </p:nvSpPr>
        <p:spPr>
          <a:xfrm>
            <a:off x="1371600" y="2285999"/>
            <a:ext cx="9601200" cy="4461029"/>
          </a:xfrm>
        </p:spPr>
        <p:txBody>
          <a:bodyPr>
            <a:normAutofit fontScale="85000" lnSpcReduction="20000"/>
          </a:bodyPr>
          <a:lstStyle/>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Τα Υπόχρεα Πρόσωπα πρέπει να υποβάλουν το </a:t>
            </a:r>
            <a:r>
              <a:rPr lang="el-GR" sz="1800" b="1" u="sng" kern="100" dirty="0">
                <a:effectLst/>
                <a:latin typeface="Franklin Gothic Book" panose="020B0503020102020204" pitchFamily="34" charset="0"/>
                <a:ea typeface="SimSun" panose="02010600030101010101" pitchFamily="2" charset="-122"/>
              </a:rPr>
              <a:t>Υπόδειγμα 2</a:t>
            </a:r>
            <a:r>
              <a:rPr lang="el-GR" sz="1800" u="sng" kern="100" dirty="0">
                <a:effectLst/>
                <a:latin typeface="Franklin Gothic Book" panose="020B0503020102020204" pitchFamily="34" charset="0"/>
                <a:ea typeface="SimSun" panose="02010600030101010101" pitchFamily="2" charset="-122"/>
              </a:rPr>
              <a:t> της </a:t>
            </a:r>
            <a:r>
              <a:rPr lang="el-GR" sz="1800" b="1" i="1" u="sng" kern="100" dirty="0">
                <a:effectLst/>
                <a:latin typeface="Franklin Gothic Book" panose="020B0503020102020204" pitchFamily="34" charset="0"/>
                <a:ea typeface="SimSun" panose="02010600030101010101" pitchFamily="2" charset="-122"/>
              </a:rPr>
              <a:t>Έγγραφης Δήλωσης Μη Σύγκρουσης Συμφερόντων </a:t>
            </a:r>
            <a:r>
              <a:rPr lang="el-GR" sz="1800" kern="100" dirty="0">
                <a:effectLst/>
                <a:latin typeface="Franklin Gothic Book" panose="020B0503020102020204" pitchFamily="34" charset="0"/>
                <a:ea typeface="SimSun" panose="02010600030101010101" pitchFamily="2" charset="-122"/>
              </a:rPr>
              <a:t>στη ΜΟΔΥ του ΕΛΚΕ, α) κατά την ανάληψη των αρμοδιοτήτων τους και β) σε οποιοδήποτε άλλο χρόνο προκύψει ενδεχόμενο σύγκρουσης συμφερόντων, ακόμη και κατά τη διάρκεια υλοποίησης του ελέγχου. </a:t>
            </a:r>
            <a:endParaRPr lang="en-US" sz="1800" kern="100" dirty="0">
              <a:effectLst/>
              <a:latin typeface="Franklin Gothic Book" panose="020B0503020102020204" pitchFamily="34" charset="0"/>
              <a:ea typeface="SimSun" panose="02010600030101010101" pitchFamily="2" charset="-122"/>
            </a:endParaRPr>
          </a:p>
          <a:p>
            <a:pPr marL="0" marR="0" indent="0">
              <a:spcBef>
                <a:spcPts val="0"/>
              </a:spcBef>
              <a:spcAft>
                <a:spcPts val="0"/>
              </a:spcAft>
              <a:buNone/>
            </a:pPr>
            <a:endParaRPr lang="en-US" sz="1800" kern="100" dirty="0">
              <a:effectLst/>
              <a:latin typeface="Franklin Gothic Book" panose="020B0503020102020204" pitchFamily="34" charset="0"/>
              <a:ea typeface="SimSun" panose="02010600030101010101" pitchFamily="2" charset="-122"/>
            </a:endParaRPr>
          </a:p>
          <a:p>
            <a:pPr marL="0" marR="0" algn="just">
              <a:lnSpc>
                <a:spcPct val="150000"/>
              </a:lnSpc>
              <a:spcBef>
                <a:spcPts val="0"/>
              </a:spcBef>
              <a:spcAft>
                <a:spcPts val="800"/>
              </a:spcAft>
            </a:pPr>
            <a:r>
              <a:rPr lang="el-GR" sz="1800" u="dbl" kern="100" dirty="0">
                <a:effectLst/>
                <a:latin typeface="Franklin Gothic Book" panose="020B0503020102020204" pitchFamily="34" charset="0"/>
                <a:ea typeface="SimSun" panose="02010600030101010101" pitchFamily="2" charset="-122"/>
              </a:rPr>
              <a:t>Συμπλήρωση κατηγορίας </a:t>
            </a:r>
            <a:r>
              <a:rPr lang="el-GR" sz="1800" u="dbl" kern="100" dirty="0" err="1">
                <a:effectLst/>
                <a:latin typeface="Franklin Gothic Book" panose="020B0503020102020204" pitchFamily="34" charset="0"/>
                <a:ea typeface="SimSun" panose="02010600030101010101" pitchFamily="2" charset="-122"/>
              </a:rPr>
              <a:t>υποχρέων</a:t>
            </a:r>
            <a:r>
              <a:rPr lang="el-GR" sz="1800" u="dbl" kern="100" dirty="0">
                <a:effectLst/>
                <a:latin typeface="Franklin Gothic Book" panose="020B0503020102020204" pitchFamily="34" charset="0"/>
                <a:ea typeface="SimSun" panose="02010600030101010101" pitchFamily="2" charset="-122"/>
              </a:rPr>
              <a:t> στους οποίους εφαρμόζεται το υπόδειγμα 2</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Στο υπόδειγμα 2 </a:t>
            </a:r>
            <a:r>
              <a:rPr lang="el-GR" sz="1800" kern="100" dirty="0" err="1">
                <a:effectLst/>
                <a:latin typeface="Franklin Gothic Book" panose="020B0503020102020204" pitchFamily="34" charset="0"/>
                <a:ea typeface="SimSun" panose="02010600030101010101" pitchFamily="2" charset="-122"/>
              </a:rPr>
              <a:t>εμφαίνονται</a:t>
            </a:r>
            <a:r>
              <a:rPr lang="el-GR" sz="1800" kern="100" dirty="0">
                <a:effectLst/>
                <a:latin typeface="Franklin Gothic Book" panose="020B0503020102020204" pitchFamily="34" charset="0"/>
                <a:ea typeface="SimSun" panose="02010600030101010101" pitchFamily="2" charset="-122"/>
              </a:rPr>
              <a:t> στην πρώτη σελίδα οι </a:t>
            </a:r>
            <a:r>
              <a:rPr lang="el-GR" sz="1800" u="sng" kern="100" dirty="0">
                <a:effectLst/>
                <a:latin typeface="Franklin Gothic Book" panose="020B0503020102020204" pitchFamily="34" charset="0"/>
                <a:ea typeface="SimSun" panose="02010600030101010101" pitchFamily="2" charset="-122"/>
              </a:rPr>
              <a:t>ιδιότητες </a:t>
            </a:r>
            <a:r>
              <a:rPr lang="el-GR" sz="1800" u="sng" kern="100" dirty="0" err="1">
                <a:effectLst/>
                <a:latin typeface="Franklin Gothic Book" panose="020B0503020102020204" pitchFamily="34" charset="0"/>
                <a:ea typeface="SimSun" panose="02010600030101010101" pitchFamily="2" charset="-122"/>
              </a:rPr>
              <a:t>υποχρέου</a:t>
            </a:r>
            <a:r>
              <a:rPr lang="el-GR" sz="1800" kern="100" dirty="0">
                <a:effectLst/>
                <a:latin typeface="Franklin Gothic Book" panose="020B0503020102020204" pitchFamily="34" charset="0"/>
                <a:ea typeface="SimSun" panose="02010600030101010101" pitchFamily="2" charset="-122"/>
              </a:rPr>
              <a:t> αναλυτικά, ενώ στον σχετικό πίνακα που ακολουθεί (σελ. 2 Υποδείγματος) συμπληρώνονται </a:t>
            </a:r>
            <a:r>
              <a:rPr lang="el-GR" sz="1800" u="sng" kern="100" dirty="0">
                <a:effectLst/>
                <a:latin typeface="Franklin Gothic Book" panose="020B0503020102020204" pitchFamily="34" charset="0"/>
                <a:ea typeface="SimSun" panose="02010600030101010101" pitchFamily="2" charset="-122"/>
              </a:rPr>
              <a:t>τα στοιχεία της σύμβασης</a:t>
            </a:r>
            <a:r>
              <a:rPr lang="el-GR" sz="1800" kern="100" dirty="0">
                <a:effectLst/>
                <a:latin typeface="Franklin Gothic Book" panose="020B0503020102020204" pitchFamily="34" charset="0"/>
                <a:ea typeface="SimSun" panose="02010600030101010101" pitchFamily="2" charset="-122"/>
              </a:rPr>
              <a:t>. Τα στοιχεία αυτά συμπληρώνονται </a:t>
            </a:r>
            <a:r>
              <a:rPr lang="el-GR" sz="1800" u="sng" kern="100" dirty="0">
                <a:effectLst/>
                <a:latin typeface="Franklin Gothic Book" panose="020B0503020102020204" pitchFamily="34" charset="0"/>
                <a:ea typeface="SimSun" panose="02010600030101010101" pitchFamily="2" charset="-122"/>
              </a:rPr>
              <a:t>κάθε φορά </a:t>
            </a:r>
            <a:r>
              <a:rPr lang="el-GR" sz="1800" kern="100" dirty="0">
                <a:effectLst/>
                <a:latin typeface="Franklin Gothic Book" panose="020B0503020102020204" pitchFamily="34" charset="0"/>
                <a:ea typeface="SimSun" panose="02010600030101010101" pitchFamily="2" charset="-122"/>
              </a:rPr>
              <a:t>που συνάπτεται μία δημόσια σύμβαση και τηρείται στο φάκελό της.</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Ο πίνακας που αφορά στα στοιχεία του έργου αφορά μόνο σε όσους μετέχουν σε ερευνητικά / εκπαιδευτικά έργα κλπ. και συγκεκριμένα σε “Μέλη επιτροπών που συμμετέχουν στη διαδικασία επιλογής φυσικών προσώπων υποψήφιων για απασχόληση ή συμμετοχή σε ερευνητικά και εκπαιδευτικά προγράμματα και έργα”, επομένως συμπληρώνεται μόνο σε αυτήν την περίπτωση. Συστήνεται ιδιαιτέρως η συμπλήρωση του πίνακα να γίνεται πριν την πραγματοποίηση της ενέργειας στην οποία αφορά η υπό κρίση ιδιότητα και πάντως αμελλητί.</a:t>
            </a:r>
            <a:endParaRPr lang="en-US" sz="1800" kern="100" dirty="0">
              <a:effectLst/>
              <a:latin typeface="Franklin Gothic Book" panose="020B0503020102020204" pitchFamily="34" charset="0"/>
              <a:ea typeface="SimSun" panose="02010600030101010101" pitchFamily="2" charset="-122"/>
            </a:endParaRPr>
          </a:p>
          <a:p>
            <a:pPr marL="0" indent="0">
              <a:buNone/>
            </a:pPr>
            <a:endParaRPr lang="en-US" dirty="0"/>
          </a:p>
        </p:txBody>
      </p:sp>
    </p:spTree>
    <p:extLst>
      <p:ext uri="{BB962C8B-B14F-4D97-AF65-F5344CB8AC3E}">
        <p14:creationId xmlns:p14="http://schemas.microsoft.com/office/powerpoint/2010/main" val="13025076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D87E031-E1D6-28F4-A21C-F1E57BDEF319}"/>
              </a:ext>
            </a:extLst>
          </p:cNvPr>
          <p:cNvSpPr>
            <a:spLocks noGrp="1"/>
          </p:cNvSpPr>
          <p:nvPr>
            <p:ph idx="1"/>
          </p:nvPr>
        </p:nvSpPr>
        <p:spPr>
          <a:xfrm>
            <a:off x="1371600" y="2286000"/>
            <a:ext cx="9601200" cy="4572000"/>
          </a:xfrm>
        </p:spPr>
        <p:txBody>
          <a:bodyPr>
            <a:normAutofit lnSpcReduction="10000"/>
          </a:bodyPr>
          <a:lstStyle/>
          <a:p>
            <a:pPr marL="0" marR="0" algn="just">
              <a:lnSpc>
                <a:spcPct val="150000"/>
              </a:lnSpc>
              <a:spcBef>
                <a:spcPts val="0"/>
              </a:spcBef>
              <a:spcAft>
                <a:spcPts val="800"/>
              </a:spcAft>
            </a:pPr>
            <a:r>
              <a:rPr lang="el-GR" sz="1800" u="dbl" kern="100" dirty="0">
                <a:effectLst/>
                <a:latin typeface="Franklin Gothic Book" panose="020B0503020102020204" pitchFamily="34" charset="0"/>
                <a:ea typeface="SimSun" panose="02010600030101010101" pitchFamily="2" charset="-122"/>
              </a:rPr>
              <a:t>Υποβολή ξεχωριστού εντύπου σε περίπτωση που ορισμένο πρόσωπο κατά το ίδιο χρονικό διάστημα, είναι υπόχρεο υποβολής Υποδείγματος 2 για περισσότερες της μίας σύμβασης</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Θα πρέπει να τηρείται ένα έντυπο χωριστά στο φάκελο για κάθε δημόσια σύμβαση ή πράξη, διότι μπορεί το ίδιο πρόσωπο να έχει διαφορετική ιδιότητα υπόχρεου κάθε φορά.</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b="1" kern="0" dirty="0">
                <a:effectLst/>
                <a:latin typeface="Franklin Gothic Book" panose="020B0503020102020204" pitchFamily="34" charset="0"/>
                <a:ea typeface="SimSun" panose="02010600030101010101" pitchFamily="2" charset="-122"/>
              </a:rPr>
              <a:t> </a:t>
            </a:r>
            <a:endParaRPr lang="en-US" sz="1800" kern="100" dirty="0">
              <a:effectLst/>
              <a:latin typeface="Franklin Gothic Book" panose="020B0503020102020204" pitchFamily="34" charset="0"/>
              <a:ea typeface="SimSun" panose="02010600030101010101" pitchFamily="2" charset="-122"/>
            </a:endParaRPr>
          </a:p>
          <a:p>
            <a:pPr marL="0" marR="0" algn="just">
              <a:lnSpc>
                <a:spcPct val="150000"/>
              </a:lnSpc>
              <a:spcBef>
                <a:spcPts val="0"/>
              </a:spcBef>
              <a:spcAft>
                <a:spcPts val="800"/>
              </a:spcAft>
            </a:pPr>
            <a:r>
              <a:rPr lang="el-GR" sz="1800" u="dbl" kern="100" dirty="0">
                <a:effectLst/>
                <a:latin typeface="Franklin Gothic Book" panose="020B0503020102020204" pitchFamily="34" charset="0"/>
                <a:ea typeface="SimSun" panose="02010600030101010101" pitchFamily="2" charset="-122"/>
              </a:rPr>
              <a:t>Προληπτική συμπλήρωση και υποβολή των εντύπων δήλωσης σύγκρουσης συμφερόντων </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Η διατύπωση και διαμόρφωση των υποδειγμάτων των δηλώσεων συμβαδίζει με το πλαίσιο του νέου Δημοσιονομικού Κανονισμού της Ε.Ε. που αφορά και στην πρόληψη των καταστάσεων σύγκρουσης συμφερόντων, ως εκ τούτου </a:t>
            </a:r>
            <a:r>
              <a:rPr lang="el-GR" sz="1800" u="sng" kern="0" dirty="0">
                <a:effectLst/>
                <a:latin typeface="Franklin Gothic Book" panose="020B0503020102020204" pitchFamily="34" charset="0"/>
                <a:ea typeface="SimSun" panose="02010600030101010101" pitchFamily="2" charset="-122"/>
              </a:rPr>
              <a:t>δεν είναι δυνατή η τροποποίησή τους</a:t>
            </a:r>
            <a:r>
              <a:rPr lang="el-GR" sz="1800" kern="0" dirty="0">
                <a:effectLst/>
                <a:latin typeface="Franklin Gothic Book" panose="020B0503020102020204" pitchFamily="34" charset="0"/>
                <a:ea typeface="SimSun" panose="02010600030101010101" pitchFamily="2" charset="-122"/>
              </a:rPr>
              <a:t>, η δε συμπλήρωσή τους πρέπει να </a:t>
            </a:r>
            <a:r>
              <a:rPr lang="el-GR" sz="1800" u="sng" kern="0" dirty="0">
                <a:effectLst/>
                <a:latin typeface="Franklin Gothic Book" panose="020B0503020102020204" pitchFamily="34" charset="0"/>
                <a:ea typeface="SimSun" panose="02010600030101010101" pitchFamily="2" charset="-122"/>
              </a:rPr>
              <a:t>γίνεται προληπτικά </a:t>
            </a:r>
            <a:r>
              <a:rPr lang="el-GR" sz="1800" kern="0" dirty="0">
                <a:effectLst/>
                <a:latin typeface="Franklin Gothic Book" panose="020B0503020102020204" pitchFamily="34" charset="0"/>
                <a:ea typeface="SimSun" panose="02010600030101010101" pitchFamily="2" charset="-122"/>
              </a:rPr>
              <a:t>σε κάθε περίπτωση και όχι μόνο σε περίπτωση συνδρομής πραγματικής σύγκρουσης συμφερόντων.</a:t>
            </a:r>
            <a:endParaRPr lang="en-US" sz="1800" kern="100" dirty="0">
              <a:effectLst/>
              <a:latin typeface="Franklin Gothic Book" panose="020B0503020102020204" pitchFamily="34" charset="0"/>
              <a:ea typeface="SimSun" panose="02010600030101010101" pitchFamily="2" charset="-122"/>
            </a:endParaRPr>
          </a:p>
          <a:p>
            <a:endParaRPr lang="en-US" dirty="0"/>
          </a:p>
        </p:txBody>
      </p:sp>
      <p:sp>
        <p:nvSpPr>
          <p:cNvPr id="4" name="Τίτλος 1">
            <a:extLst>
              <a:ext uri="{FF2B5EF4-FFF2-40B4-BE49-F238E27FC236}">
                <a16:creationId xmlns:a16="http://schemas.microsoft.com/office/drawing/2014/main" id="{9F809543-6A69-AAA7-E854-77D0447710D3}"/>
              </a:ext>
            </a:extLst>
          </p:cNvPr>
          <p:cNvSpPr>
            <a:spLocks noGrp="1"/>
          </p:cNvSpPr>
          <p:nvPr>
            <p:ph type="title"/>
          </p:nvPr>
        </p:nvSpPr>
        <p:spPr>
          <a:xfrm>
            <a:off x="1371600" y="685800"/>
            <a:ext cx="9601200" cy="1485900"/>
          </a:xfrm>
        </p:spPr>
        <p:txBody>
          <a:bodyPr>
            <a:normAutofit/>
          </a:bodyPr>
          <a:lstStyle/>
          <a:p>
            <a:r>
              <a:rPr lang="el-GR" sz="3200" kern="100" dirty="0">
                <a:effectLst/>
                <a:latin typeface="Franklin Gothic Book" panose="020B0503020102020204" pitchFamily="34" charset="0"/>
                <a:ea typeface="SimSun" panose="02010600030101010101" pitchFamily="2" charset="-122"/>
              </a:rPr>
              <a:t>ΥΠΟΒΟΛΗ ΕΓΓΡΑΦΗΣ ΔΗΛΩΣΗΣ ΜΗ ΣΥΓΚΡΟΥΣΗΣ ΣΥΜΦΕΡΟΝΤΩΝ </a:t>
            </a:r>
            <a:br>
              <a:rPr lang="en-US" sz="3200" kern="100" dirty="0">
                <a:effectLst/>
                <a:latin typeface="Franklin Gothic Book" panose="020B0503020102020204" pitchFamily="34" charset="0"/>
                <a:ea typeface="SimSun" panose="02010600030101010101" pitchFamily="2" charset="-122"/>
              </a:rPr>
            </a:br>
            <a:endParaRPr lang="en-US" sz="3200" dirty="0">
              <a:latin typeface="Franklin Gothic Book" panose="020B0503020102020204" pitchFamily="34" charset="0"/>
            </a:endParaRPr>
          </a:p>
        </p:txBody>
      </p:sp>
    </p:spTree>
    <p:extLst>
      <p:ext uri="{BB962C8B-B14F-4D97-AF65-F5344CB8AC3E}">
        <p14:creationId xmlns:p14="http://schemas.microsoft.com/office/powerpoint/2010/main" val="33270523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C9A1577-6E76-7667-DA48-2B8E0B93C6AE}"/>
              </a:ext>
            </a:extLst>
          </p:cNvPr>
          <p:cNvSpPr>
            <a:spLocks noGrp="1"/>
          </p:cNvSpPr>
          <p:nvPr>
            <p:ph type="title"/>
          </p:nvPr>
        </p:nvSpPr>
        <p:spPr/>
        <p:txBody>
          <a:bodyPr>
            <a:normAutofit/>
          </a:bodyPr>
          <a:lstStyle/>
          <a:p>
            <a:r>
              <a:rPr lang="el-GR" sz="3200" kern="100" dirty="0">
                <a:effectLst/>
                <a:latin typeface="Franklin Gothic Book" panose="020B0503020102020204" pitchFamily="34" charset="0"/>
                <a:ea typeface="SimSun" panose="02010600030101010101" pitchFamily="2" charset="-122"/>
              </a:rPr>
              <a:t>ΤΗΡΗΤΕΑ ΔΙΑΔΙΚΑΣΙΑ</a:t>
            </a:r>
            <a:endParaRPr lang="en-US" sz="3200" dirty="0">
              <a:latin typeface="Franklin Gothic Book" panose="020B0503020102020204" pitchFamily="34" charset="0"/>
            </a:endParaRPr>
          </a:p>
        </p:txBody>
      </p:sp>
      <p:sp>
        <p:nvSpPr>
          <p:cNvPr id="3" name="Θέση περιεχομένου 2">
            <a:extLst>
              <a:ext uri="{FF2B5EF4-FFF2-40B4-BE49-F238E27FC236}">
                <a16:creationId xmlns:a16="http://schemas.microsoft.com/office/drawing/2014/main" id="{55AF727A-1C50-C742-9323-0E4FC43D910F}"/>
              </a:ext>
            </a:extLst>
          </p:cNvPr>
          <p:cNvSpPr>
            <a:spLocks noGrp="1"/>
          </p:cNvSpPr>
          <p:nvPr>
            <p:ph idx="1"/>
          </p:nvPr>
        </p:nvSpPr>
        <p:spPr>
          <a:xfrm>
            <a:off x="1371600" y="2286000"/>
            <a:ext cx="9601200" cy="4274598"/>
          </a:xfrm>
        </p:spPr>
        <p:txBody>
          <a:bodyPr>
            <a:normAutofit/>
          </a:bodyPr>
          <a:lstStyle/>
          <a:p>
            <a:pPr marL="0" marR="0" indent="0" algn="just">
              <a:lnSpc>
                <a:spcPct val="150000"/>
              </a:lnSpc>
              <a:spcBef>
                <a:spcPts val="0"/>
              </a:spcBef>
              <a:spcAft>
                <a:spcPts val="800"/>
              </a:spcAft>
              <a:buNone/>
            </a:pPr>
            <a:r>
              <a:rPr lang="el-GR" sz="1800" b="1" kern="100" dirty="0">
                <a:effectLst/>
                <a:latin typeface="Franklin Gothic Book" panose="020B0503020102020204" pitchFamily="34" charset="0"/>
                <a:ea typeface="SimSun" panose="02010600030101010101" pitchFamily="2" charset="-122"/>
              </a:rPr>
              <a:t>Όσον αφορά στο προσωπικό του ΔΙΠΑΕ, τους Ε/Υ και Αναπληρωτές Ε/Υ τους απασχολούμενους σε έργα του ΕΛΚΕ ΔΙΠΑΕ</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Τα πρόσωπα που εμπίπτουν στο «Υποκειμενικό Πεδίο Εφαρμογής» οφείλουν να συμπληρώνουν το Υπόδειγμα 2 της Έγγραφης Δήλωσης Μη Σύγκρουσης Συμφερόντων κατά τα ανωτέρω αναφερόμενα (υποβολή ξεχωριστού εντύπου σε περίπτωση που ορισμένο πρόσωπο κατά το ίδιο χρονικό διάστημα, είναι υπόχρεο υποβολής Υποδείγματος 2 για περισσότερες της μίας σύμβασης). </a:t>
            </a:r>
          </a:p>
          <a:p>
            <a:pPr marL="0" marR="0" algn="just">
              <a:lnSpc>
                <a:spcPct val="150000"/>
              </a:lnSpc>
              <a:spcBef>
                <a:spcPts val="0"/>
              </a:spcBef>
              <a:spcAft>
                <a:spcPts val="800"/>
              </a:spcAft>
            </a:pPr>
            <a:r>
              <a:rPr lang="el-GR" sz="1800" i="1" u="dbl" kern="100" dirty="0">
                <a:effectLst/>
                <a:latin typeface="Franklin Gothic Book" panose="020B0503020102020204" pitchFamily="34" charset="0"/>
                <a:ea typeface="SimSun" panose="02010600030101010101" pitchFamily="2" charset="-122"/>
              </a:rPr>
              <a:t>Προσωπικό του ΔΙΠΑΕ</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α) Αν συντρέχει περίπτωση δυνητικής σύγκρουσης συμφερόντων, το πρόσωπο πρέπει να αναφέρει το ζήτημα στον ιεραρχικά </a:t>
            </a:r>
            <a:r>
              <a:rPr lang="el-GR" sz="1800" kern="100" dirty="0" err="1">
                <a:effectLst/>
                <a:latin typeface="Franklin Gothic Book" panose="020B0503020102020204" pitchFamily="34" charset="0"/>
                <a:ea typeface="SimSun" panose="02010600030101010101" pitchFamily="2" charset="-122"/>
              </a:rPr>
              <a:t>ανώτερό</a:t>
            </a:r>
            <a:r>
              <a:rPr lang="el-GR" sz="1800" kern="100" dirty="0">
                <a:effectLst/>
                <a:latin typeface="Franklin Gothic Book" panose="020B0503020102020204" pitchFamily="34" charset="0"/>
                <a:ea typeface="SimSun" panose="02010600030101010101" pitchFamily="2" charset="-122"/>
              </a:rPr>
              <a:t> του (ή στον αρμόδιο κύριο </a:t>
            </a:r>
            <a:r>
              <a:rPr lang="el-GR" sz="1800" kern="100" dirty="0" err="1">
                <a:effectLst/>
                <a:latin typeface="Franklin Gothic Book" panose="020B0503020102020204" pitchFamily="34" charset="0"/>
                <a:ea typeface="SimSun" panose="02010600030101010101" pitchFamily="2" charset="-122"/>
              </a:rPr>
              <a:t>διατάκτη</a:t>
            </a:r>
            <a:r>
              <a:rPr lang="el-GR" sz="1800" kern="100" dirty="0">
                <a:effectLst/>
                <a:latin typeface="Franklin Gothic Book" panose="020B0503020102020204" pitchFamily="34" charset="0"/>
                <a:ea typeface="SimSun" panose="02010600030101010101" pitchFamily="2" charset="-122"/>
              </a:rPr>
              <a:t>).</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endParaRPr lang="en-US" sz="1800" kern="100" dirty="0">
              <a:effectLst/>
              <a:latin typeface="Calibri" panose="020F0502020204030204" pitchFamily="34" charset="0"/>
              <a:ea typeface="SimSun" panose="02010600030101010101" pitchFamily="2" charset="-122"/>
            </a:endParaRPr>
          </a:p>
        </p:txBody>
      </p:sp>
    </p:spTree>
    <p:extLst>
      <p:ext uri="{BB962C8B-B14F-4D97-AF65-F5344CB8AC3E}">
        <p14:creationId xmlns:p14="http://schemas.microsoft.com/office/powerpoint/2010/main" val="157572220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1DF539FA-90E5-22AA-95B6-F590D4697435}"/>
              </a:ext>
            </a:extLst>
          </p:cNvPr>
          <p:cNvSpPr>
            <a:spLocks noGrp="1"/>
          </p:cNvSpPr>
          <p:nvPr>
            <p:ph idx="1"/>
          </p:nvPr>
        </p:nvSpPr>
        <p:spPr>
          <a:xfrm>
            <a:off x="1371600" y="2286000"/>
            <a:ext cx="9601200" cy="4336742"/>
          </a:xfrm>
        </p:spPr>
        <p:txBody>
          <a:bodyPr>
            <a:normAutofit fontScale="92500" lnSpcReduction="20000"/>
          </a:bodyPr>
          <a:lstStyle/>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β) Ο αρμόδιος ιεραρχικά ανώτερος (ή ο αρμόδιος κύριος </a:t>
            </a:r>
            <a:r>
              <a:rPr lang="el-GR" sz="1800" kern="100" dirty="0" err="1">
                <a:effectLst/>
                <a:latin typeface="Franklin Gothic Book" panose="020B0503020102020204" pitchFamily="34" charset="0"/>
                <a:ea typeface="SimSun" panose="02010600030101010101" pitchFamily="2" charset="-122"/>
              </a:rPr>
              <a:t>διατάκτης</a:t>
            </a:r>
            <a:r>
              <a:rPr lang="el-GR" sz="1800" kern="100" dirty="0">
                <a:effectLst/>
                <a:latin typeface="Franklin Gothic Book" panose="020B0503020102020204" pitchFamily="34" charset="0"/>
                <a:ea typeface="SimSun" panose="02010600030101010101" pitchFamily="2" charset="-122"/>
              </a:rPr>
              <a:t>) πρέπει να επιβεβαιώνει γραπτώς αν υπάρχει σύγκρουση συμφερόντων (και το εμπλεκόμενο πρόσωπο υποχρεούται να απέχει από τη δημιουργία τετελεσμένων γεγονότων ενόσω  εκκρεμεί η απόφαση του προϊσταμένου του). Ο ιεραρχικά ανώτερος πρέπει να εξετάζει προσεκτικά κατά πόσο ένας τρίτος θα ήταν πιθανό να πιστέψει ότι η ακεραιότητα του οργανισμού διατρέχει κίνδυνο λόγω ανεπίλυτης σύγκρουσης συμφερόντων. Ο ιεραρχικά ανώτερος θα πρέπει να αξιολογήσει την ανάγκη αντικατάστασης του προσώπου που έχει δηλώσει πιθανή σύγκρουση συμφερόντων. Πριν από αυτό, και με την επιφύλαξη της ισχύουσας νομοθεσίας, η αρχή ή ο ιεραρχικά ανώτερος θα πρέπει να συζητήσει με το εμπλεκόμενο πρόσωπο σχετικά με την κατάσταση προκειμένου να αξιολογήσει καλύτερα τον κίνδυνο μεροληπτικής εκτέλεσης των καθηκόντων του.</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γ) Όταν διαπιστώνεται ότι έχει προκύψει σύγκρουση συμφερόντων, ο ΕΛΚΕ ΔΙΠΑΕ πρέπει να διασφαλίζει ότι το εμπλεκόμενο μέλος του προσωπικού παύει κάθε σχετική δραστηριότητα που σχετίζεται με την εκτέλεση του προϋπολογισμού, συμπεριλαμβανομένων τυχόν προπαρασκευαστικών πράξεων.</a:t>
            </a:r>
            <a:endParaRPr lang="en-US" sz="1800" kern="100" dirty="0">
              <a:effectLst/>
              <a:latin typeface="Franklin Gothic Book" panose="020B0503020102020204" pitchFamily="34" charset="0"/>
              <a:ea typeface="SimSun" panose="02010600030101010101" pitchFamily="2" charset="-122"/>
            </a:endParaRPr>
          </a:p>
          <a:p>
            <a:pPr marL="0" indent="0">
              <a:buNone/>
            </a:pPr>
            <a:endParaRPr lang="en-US" dirty="0"/>
          </a:p>
        </p:txBody>
      </p:sp>
      <p:sp>
        <p:nvSpPr>
          <p:cNvPr id="4" name="Τίτλος 1">
            <a:extLst>
              <a:ext uri="{FF2B5EF4-FFF2-40B4-BE49-F238E27FC236}">
                <a16:creationId xmlns:a16="http://schemas.microsoft.com/office/drawing/2014/main" id="{AFEBD733-B74E-8CC7-C765-D72F934DCA77}"/>
              </a:ext>
            </a:extLst>
          </p:cNvPr>
          <p:cNvSpPr>
            <a:spLocks noGrp="1"/>
          </p:cNvSpPr>
          <p:nvPr>
            <p:ph type="title"/>
          </p:nvPr>
        </p:nvSpPr>
        <p:spPr>
          <a:xfrm>
            <a:off x="1371600" y="685800"/>
            <a:ext cx="9601200" cy="1485900"/>
          </a:xfrm>
        </p:spPr>
        <p:txBody>
          <a:bodyPr>
            <a:normAutofit/>
          </a:bodyPr>
          <a:lstStyle/>
          <a:p>
            <a:r>
              <a:rPr lang="el-GR" sz="3200" kern="100" dirty="0">
                <a:effectLst/>
                <a:latin typeface="Franklin Gothic Book" panose="020B0503020102020204" pitchFamily="34" charset="0"/>
                <a:ea typeface="SimSun" panose="02010600030101010101" pitchFamily="2" charset="-122"/>
              </a:rPr>
              <a:t>ΤΗΡΗΤΕΑ ΔΙΑΔΙΚΑΣΙΑ</a:t>
            </a:r>
            <a:endParaRPr lang="en-US" sz="3200" dirty="0">
              <a:latin typeface="Franklin Gothic Book" panose="020B0503020102020204" pitchFamily="34" charset="0"/>
            </a:endParaRPr>
          </a:p>
        </p:txBody>
      </p:sp>
    </p:spTree>
    <p:extLst>
      <p:ext uri="{BB962C8B-B14F-4D97-AF65-F5344CB8AC3E}">
        <p14:creationId xmlns:p14="http://schemas.microsoft.com/office/powerpoint/2010/main" val="170983302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6C3146E-47F7-A2E4-9BC1-903DBA2C0CAA}"/>
              </a:ext>
            </a:extLst>
          </p:cNvPr>
          <p:cNvSpPr>
            <a:spLocks noGrp="1"/>
          </p:cNvSpPr>
          <p:nvPr>
            <p:ph idx="1"/>
          </p:nvPr>
        </p:nvSpPr>
        <p:spPr>
          <a:xfrm>
            <a:off x="1371600" y="2286000"/>
            <a:ext cx="9601200" cy="4572000"/>
          </a:xfrm>
        </p:spPr>
        <p:txBody>
          <a:bodyPr>
            <a:noAutofit/>
          </a:bodyPr>
          <a:lstStyle/>
          <a:p>
            <a:pPr marL="0" marR="0" algn="just">
              <a:lnSpc>
                <a:spcPct val="150000"/>
              </a:lnSpc>
              <a:spcBef>
                <a:spcPts val="0"/>
              </a:spcBef>
              <a:spcAft>
                <a:spcPts val="800"/>
              </a:spcAft>
            </a:pPr>
            <a:r>
              <a:rPr lang="el-GR" sz="1400" i="1" u="dbl" kern="100" dirty="0">
                <a:effectLst/>
                <a:latin typeface="Franklin Gothic Book" panose="020B0503020102020204" pitchFamily="34" charset="0"/>
                <a:ea typeface="SimSun" panose="02010600030101010101" pitchFamily="2" charset="-122"/>
              </a:rPr>
              <a:t>Επιστημονικοί Υπεύθυνοι (Ε/Υ) και Αναπληρωτές Ε/Υ</a:t>
            </a:r>
            <a:endParaRPr lang="en-US" sz="14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400" kern="100" dirty="0">
                <a:effectLst/>
                <a:latin typeface="Franklin Gothic Book" panose="020B0503020102020204" pitchFamily="34" charset="0"/>
                <a:ea typeface="SimSun" panose="02010600030101010101" pitchFamily="2" charset="-122"/>
              </a:rPr>
              <a:t>Οι Ε/Υ οφείλουν να συμπληρώνουν το Υπόδειγμα 2 της Έγγραφης Δήλωσης Μη Σύγκρουσης Συμφερόντων και σε περίπτωση συνδρομής δυνητικής ή πραγματικής σύγκρουσης συμφερόντων στο πρόσωπό τους μετά την υπογραφή της Υ/Δ σε κάθε φάση εκτέλεσης του έργου θα πρέπει να ενημερώνουν αμελλητί την Επιτροπή Ερευνών και τη ΜΟΔΥ.</a:t>
            </a:r>
            <a:endParaRPr lang="en-US" sz="1400" kern="100" dirty="0">
              <a:effectLst/>
              <a:latin typeface="Franklin Gothic Book" panose="020B0503020102020204" pitchFamily="34" charset="0"/>
              <a:ea typeface="SimSun" panose="02010600030101010101" pitchFamily="2" charset="-122"/>
            </a:endParaRPr>
          </a:p>
          <a:p>
            <a:pPr marL="0" marR="0" algn="just">
              <a:lnSpc>
                <a:spcPct val="150000"/>
              </a:lnSpc>
              <a:spcBef>
                <a:spcPts val="0"/>
              </a:spcBef>
              <a:spcAft>
                <a:spcPts val="800"/>
              </a:spcAft>
            </a:pPr>
            <a:r>
              <a:rPr lang="el-GR" sz="1400" i="1" u="dbl" kern="100" dirty="0">
                <a:effectLst/>
                <a:latin typeface="Franklin Gothic Book" panose="020B0503020102020204" pitchFamily="34" charset="0"/>
                <a:ea typeface="SimSun" panose="02010600030101010101" pitchFamily="2" charset="-122"/>
              </a:rPr>
              <a:t>Μέλη επιτροπών διαγωνισμού δημόσιας σύμβασης και επιτροπών αξιολόγησης υποψηφίων στο πλαίσιο προσκλήσεων εκδήλωσης ενδιαφέροντος</a:t>
            </a:r>
            <a:endParaRPr lang="en-US" sz="14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400" kern="100" dirty="0">
                <a:effectLst/>
                <a:latin typeface="Franklin Gothic Book" panose="020B0503020102020204" pitchFamily="34" charset="0"/>
                <a:ea typeface="SimSun" panose="02010600030101010101" pitchFamily="2" charset="-122"/>
              </a:rPr>
              <a:t>Τα μέλη των επιτροπών δημόσιας σύμβασης διαγωνισμού και επιτροπών αξιολόγησης υποψηφίων οφείλουν να συμπληρώνουν το Υπόδειγμα 2 της Έγγραφης Δήλωσης Μη Σύγκρουσης Συμφερόντων και να ενημερώνουν αμελλητί τον Ε/Υ και τη ΜΟΔΥ για κάθε περίπτωση δυνητικής ή πραγματικής σύγκρουσης συμφερόντων.</a:t>
            </a:r>
            <a:endParaRPr lang="en-US" sz="1400" kern="100" dirty="0">
              <a:effectLst/>
              <a:latin typeface="Franklin Gothic Book" panose="020B0503020102020204" pitchFamily="34" charset="0"/>
              <a:ea typeface="SimSun" panose="02010600030101010101" pitchFamily="2" charset="-122"/>
            </a:endParaRPr>
          </a:p>
          <a:p>
            <a:pPr marL="0" marR="0" algn="just">
              <a:lnSpc>
                <a:spcPct val="150000"/>
              </a:lnSpc>
              <a:spcBef>
                <a:spcPts val="0"/>
              </a:spcBef>
              <a:spcAft>
                <a:spcPts val="800"/>
              </a:spcAft>
            </a:pPr>
            <a:r>
              <a:rPr lang="el-GR" sz="1400" i="1" u="dbl" kern="100" dirty="0">
                <a:effectLst/>
                <a:latin typeface="Franklin Gothic Book" panose="020B0503020102020204" pitchFamily="34" charset="0"/>
                <a:ea typeface="SimSun" panose="02010600030101010101" pitchFamily="2" charset="-122"/>
              </a:rPr>
              <a:t>Μέλη ομάδων έργου</a:t>
            </a:r>
            <a:endParaRPr lang="en-US" sz="14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400" kern="100" dirty="0">
                <a:effectLst/>
                <a:latin typeface="Franklin Gothic Book" panose="020B0503020102020204" pitchFamily="34" charset="0"/>
                <a:ea typeface="SimSun" panose="02010600030101010101" pitchFamily="2" charset="-122"/>
              </a:rPr>
              <a:t>Τα μέλη των ομάδων έργου και οι απασχολούμενοι στα έργα του ΕΛΚΕ ΔΙΠΑΕ με σύμβαση έργου, σύμβαση εργασίας ΙΔΟΧ ή οποιαδήποτε άλλη σύμβαση οφείλουν </a:t>
            </a:r>
            <a:r>
              <a:rPr lang="el-GR" sz="1400" u="sng" kern="100" dirty="0">
                <a:effectLst/>
                <a:latin typeface="Franklin Gothic Book" panose="020B0503020102020204" pitchFamily="34" charset="0"/>
                <a:ea typeface="SimSun" panose="02010600030101010101" pitchFamily="2" charset="-122"/>
              </a:rPr>
              <a:t>να συμπληρώνουν το Υπόδειγμα 2 της Έγγραφης Δήλωσης Μη Σύγκρουσης Συμφερόντων και να ενημερώνουν τον Ε/Υ και τη ΜΟΔΥ για κάθε περίπτωση δυνητικής ή πραγματικής σύγκρουσης συμφερόντων</a:t>
            </a:r>
            <a:r>
              <a:rPr lang="el-GR" sz="1400" kern="100" dirty="0">
                <a:effectLst/>
                <a:latin typeface="Franklin Gothic Book" panose="020B0503020102020204" pitchFamily="34" charset="0"/>
                <a:ea typeface="SimSun" panose="02010600030101010101" pitchFamily="2" charset="-122"/>
              </a:rPr>
              <a:t>.</a:t>
            </a:r>
            <a:endParaRPr lang="en-US" sz="1400" kern="100" dirty="0">
              <a:effectLst/>
              <a:latin typeface="Franklin Gothic Book" panose="020B0503020102020204" pitchFamily="34" charset="0"/>
              <a:ea typeface="SimSun" panose="02010600030101010101" pitchFamily="2" charset="-122"/>
            </a:endParaRPr>
          </a:p>
        </p:txBody>
      </p:sp>
      <p:sp>
        <p:nvSpPr>
          <p:cNvPr id="4" name="Τίτλος 1">
            <a:extLst>
              <a:ext uri="{FF2B5EF4-FFF2-40B4-BE49-F238E27FC236}">
                <a16:creationId xmlns:a16="http://schemas.microsoft.com/office/drawing/2014/main" id="{B4008F54-D4FD-0851-CAF9-35FADFD5DED4}"/>
              </a:ext>
            </a:extLst>
          </p:cNvPr>
          <p:cNvSpPr>
            <a:spLocks noGrp="1"/>
          </p:cNvSpPr>
          <p:nvPr>
            <p:ph type="title"/>
          </p:nvPr>
        </p:nvSpPr>
        <p:spPr>
          <a:xfrm>
            <a:off x="1371600" y="685800"/>
            <a:ext cx="9601200" cy="1485900"/>
          </a:xfrm>
        </p:spPr>
        <p:txBody>
          <a:bodyPr>
            <a:normAutofit/>
          </a:bodyPr>
          <a:lstStyle/>
          <a:p>
            <a:r>
              <a:rPr lang="el-GR" sz="3200" kern="100" dirty="0">
                <a:effectLst/>
                <a:latin typeface="Franklin Gothic Book" panose="020B0503020102020204" pitchFamily="34" charset="0"/>
                <a:ea typeface="SimSun" panose="02010600030101010101" pitchFamily="2" charset="-122"/>
              </a:rPr>
              <a:t>ΤΗΡΗΤΕΑ ΔΙΑΔΙΚΑΣΙΑ</a:t>
            </a:r>
            <a:endParaRPr lang="en-US" sz="3200" dirty="0">
              <a:latin typeface="Franklin Gothic Book" panose="020B0503020102020204" pitchFamily="34" charset="0"/>
            </a:endParaRPr>
          </a:p>
        </p:txBody>
      </p:sp>
    </p:spTree>
    <p:extLst>
      <p:ext uri="{BB962C8B-B14F-4D97-AF65-F5344CB8AC3E}">
        <p14:creationId xmlns:p14="http://schemas.microsoft.com/office/powerpoint/2010/main" val="26974282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7953524-B598-C2D8-F35E-DF48A5FC4A6E}"/>
              </a:ext>
            </a:extLst>
          </p:cNvPr>
          <p:cNvSpPr>
            <a:spLocks noGrp="1"/>
          </p:cNvSpPr>
          <p:nvPr>
            <p:ph type="title"/>
          </p:nvPr>
        </p:nvSpPr>
        <p:spPr/>
        <p:txBody>
          <a:bodyPr>
            <a:normAutofit/>
          </a:bodyPr>
          <a:lstStyle/>
          <a:p>
            <a:r>
              <a:rPr lang="el-GR" sz="3200" kern="100" dirty="0">
                <a:effectLst/>
                <a:latin typeface="Franklin Gothic Book" panose="020B0503020102020204" pitchFamily="34" charset="0"/>
                <a:ea typeface="SimSun" panose="02010600030101010101" pitchFamily="2" charset="-122"/>
              </a:rPr>
              <a:t>ΠΟΛΙΤΙΚΗ ΣΥΓΚΡΟΥΣΗΣ ΣΥΜΦΕΡΟΝΤΩΝ ΤΟΥ ΕΛΚΕ/ΔΙΠΑΕ</a:t>
            </a:r>
            <a:endParaRPr lang="en-US" sz="3200" dirty="0">
              <a:latin typeface="Franklin Gothic Book" panose="020B0503020102020204" pitchFamily="34" charset="0"/>
            </a:endParaRPr>
          </a:p>
        </p:txBody>
      </p:sp>
      <p:sp>
        <p:nvSpPr>
          <p:cNvPr id="3" name="Θέση περιεχομένου 2">
            <a:extLst>
              <a:ext uri="{FF2B5EF4-FFF2-40B4-BE49-F238E27FC236}">
                <a16:creationId xmlns:a16="http://schemas.microsoft.com/office/drawing/2014/main" id="{A1B5F0A5-DE17-5D8E-0FF0-E5A9DFB31521}"/>
              </a:ext>
            </a:extLst>
          </p:cNvPr>
          <p:cNvSpPr>
            <a:spLocks noGrp="1"/>
          </p:cNvSpPr>
          <p:nvPr>
            <p:ph idx="1"/>
          </p:nvPr>
        </p:nvSpPr>
        <p:spPr>
          <a:xfrm>
            <a:off x="1371600" y="2286000"/>
            <a:ext cx="9601200" cy="4212454"/>
          </a:xfrm>
        </p:spPr>
        <p:txBody>
          <a:bodyPr>
            <a:normAutofit lnSpcReduction="10000"/>
          </a:bodyPr>
          <a:lstStyle/>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Έχει εισαχθεί στον πρόσφατα </a:t>
            </a:r>
            <a:r>
              <a:rPr lang="el-GR" sz="1800" kern="100" dirty="0" err="1">
                <a:effectLst/>
                <a:latin typeface="Franklin Gothic Book" panose="020B0503020102020204" pitchFamily="34" charset="0"/>
                <a:ea typeface="SimSun" panose="02010600030101010101" pitchFamily="2" charset="-122"/>
              </a:rPr>
              <a:t>επικαιροποιημένο</a:t>
            </a:r>
            <a:r>
              <a:rPr lang="el-GR" sz="1800" kern="100" dirty="0">
                <a:effectLst/>
                <a:latin typeface="Franklin Gothic Book" panose="020B0503020102020204" pitchFamily="34" charset="0"/>
                <a:ea typeface="SimSun" panose="02010600030101010101" pitchFamily="2" charset="-122"/>
              </a:rPr>
              <a:t> Οδηγό Χρηματοδότησης του ΕΛΚΕ/ΔΙΠΑΕ το </a:t>
            </a:r>
            <a:r>
              <a:rPr lang="el-GR" sz="1800" u="sng" kern="100" dirty="0">
                <a:effectLst/>
                <a:latin typeface="Franklin Gothic Book" panose="020B0503020102020204" pitchFamily="34" charset="0"/>
                <a:ea typeface="SimSun" panose="02010600030101010101" pitchFamily="2" charset="-122"/>
              </a:rPr>
              <a:t>Παράρτημα 10 </a:t>
            </a:r>
            <a:r>
              <a:rPr lang="el-GR" sz="1800" kern="100" dirty="0">
                <a:effectLst/>
                <a:latin typeface="Franklin Gothic Book" panose="020B0503020102020204" pitchFamily="34" charset="0"/>
                <a:ea typeface="SimSun" panose="02010600030101010101" pitchFamily="2" charset="-122"/>
              </a:rPr>
              <a:t>που αφορά την πολιτική σύγκρουσης συμφερόντων. Η εφαρμογή των αρχών της αμεροληψίας, της ίσης μεταχείρισης και της διαφάνειας, καθώς και η τήρηση της αρχής του ανταγωνισμού αποτελούν νευραλγικά στοιχεία στο πλαίσιο του συστήματος αξιών , ηθικής και δεοντολογίας  του ΕΛΚΕ του ΔΙΠΑΕ . </a:t>
            </a: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Στο πλαίσιο της εφαρμογής όλων των διαδικασιών του ΕΛΚΕ ΔΙΠΑΕ,  τα Μέλη της Επιτροπής Ερευνών, οι Επιστημονικά Υπεύθυνοι, τα συλλογικά όργανα που συγκροτούνται κατόπιν αποφάσεων της Επιτροπής Ερευνών και το εν γένει  προσωπικό της ΜΟΔΥ του ΕΛΚΕ ΔΙΠΑΕ, οφείλουν  κατά την άσκηση των καθηκόντων τους, </a:t>
            </a:r>
            <a:r>
              <a:rPr lang="el-GR" sz="1800" b="1" kern="100" dirty="0">
                <a:effectLst/>
                <a:latin typeface="Franklin Gothic Book" panose="020B0503020102020204" pitchFamily="34" charset="0"/>
                <a:ea typeface="SimSun" panose="02010600030101010101" pitchFamily="2" charset="-122"/>
              </a:rPr>
              <a:t>να συμμορφώνονται με την κείμενη εθνική και </a:t>
            </a:r>
            <a:r>
              <a:rPr lang="el-GR" sz="1800" b="1" kern="100" dirty="0" err="1">
                <a:effectLst/>
                <a:latin typeface="Franklin Gothic Book" panose="020B0503020102020204" pitchFamily="34" charset="0"/>
                <a:ea typeface="SimSun" panose="02010600030101010101" pitchFamily="2" charset="-122"/>
              </a:rPr>
              <a:t>ενωσιακή</a:t>
            </a:r>
            <a:r>
              <a:rPr lang="el-GR" sz="1800" b="1" kern="100" dirty="0">
                <a:effectLst/>
                <a:latin typeface="Franklin Gothic Book" panose="020B0503020102020204" pitchFamily="34" charset="0"/>
                <a:ea typeface="SimSun" panose="02010600030101010101" pitchFamily="2" charset="-122"/>
              </a:rPr>
              <a:t> νομοθεσία,  που αφορά στην αποφυγή σύγκρουσης συμφερόντων</a:t>
            </a:r>
            <a:r>
              <a:rPr lang="el-GR" sz="1800" kern="100" dirty="0">
                <a:effectLst/>
                <a:latin typeface="Franklin Gothic Book" panose="020B0503020102020204" pitchFamily="34" charset="0"/>
                <a:ea typeface="SimSun" panose="02010600030101010101" pitchFamily="2" charset="-122"/>
              </a:rPr>
              <a:t>.</a:t>
            </a:r>
            <a:endParaRPr lang="en-US" sz="1800" kern="100" dirty="0">
              <a:effectLst/>
              <a:latin typeface="Franklin Gothic Book" panose="020B0503020102020204" pitchFamily="34" charset="0"/>
              <a:ea typeface="SimSun" panose="02010600030101010101" pitchFamily="2" charset="-122"/>
            </a:endParaRPr>
          </a:p>
          <a:p>
            <a:endParaRPr lang="en-US" dirty="0"/>
          </a:p>
        </p:txBody>
      </p:sp>
    </p:spTree>
    <p:extLst>
      <p:ext uri="{BB962C8B-B14F-4D97-AF65-F5344CB8AC3E}">
        <p14:creationId xmlns:p14="http://schemas.microsoft.com/office/powerpoint/2010/main" val="308559210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6BD527-D893-B2E5-8594-09EB3CB275F9}"/>
              </a:ext>
            </a:extLst>
          </p:cNvPr>
          <p:cNvSpPr>
            <a:spLocks noGrp="1"/>
          </p:cNvSpPr>
          <p:nvPr>
            <p:ph type="title"/>
          </p:nvPr>
        </p:nvSpPr>
        <p:spPr/>
        <p:txBody>
          <a:bodyPr>
            <a:noAutofit/>
          </a:bodyPr>
          <a:lstStyle/>
          <a:p>
            <a:r>
              <a:rPr lang="el-GR" sz="2800" kern="100" dirty="0">
                <a:effectLst/>
                <a:latin typeface="Franklin Gothic Book" panose="020B0503020102020204" pitchFamily="34" charset="0"/>
                <a:ea typeface="SimSun" panose="02010600030101010101" pitchFamily="2" charset="-122"/>
              </a:rPr>
              <a:t>ΔΙΕΥΚΡΙΝΙΣΗ ΩΣ ΠΡΟΣ ΤΟΥΣ «ΟΙΚΟΓΕΝΕΙΑΚΟΥΣ ΚΑΙ ΣΥΝΑΙΣΘΗΜΑΤΙΚΟΥΣ ΛΟΓΟΥΣ» ΠΟΥ ΜΠΟΡΕΙ ΝΑ ΟΔΗΓΗΣΟΥΝ ΣΕ ΣΥΓΚΡΟΥΣΗ ΣΥΜΦΕΡΟΝΤΩΝ</a:t>
            </a:r>
            <a:r>
              <a:rPr lang="el-GR" sz="2800" i="1" kern="0" dirty="0">
                <a:effectLst/>
                <a:latin typeface="Franklin Gothic Book" panose="020B0503020102020204" pitchFamily="34" charset="0"/>
                <a:ea typeface="SimSun" panose="02010600030101010101" pitchFamily="2" charset="-122"/>
              </a:rPr>
              <a:t> </a:t>
            </a:r>
            <a:br>
              <a:rPr lang="en-US" sz="2800" kern="100" dirty="0">
                <a:effectLst/>
                <a:latin typeface="Franklin Gothic Book" panose="020B0503020102020204" pitchFamily="34" charset="0"/>
                <a:ea typeface="SimSun" panose="02010600030101010101" pitchFamily="2" charset="-122"/>
              </a:rPr>
            </a:br>
            <a:endParaRPr lang="en-US" sz="2800" dirty="0">
              <a:latin typeface="Franklin Gothic Book" panose="020B0503020102020204" pitchFamily="34" charset="0"/>
            </a:endParaRPr>
          </a:p>
        </p:txBody>
      </p:sp>
      <p:sp>
        <p:nvSpPr>
          <p:cNvPr id="3" name="Θέση περιεχομένου 2">
            <a:extLst>
              <a:ext uri="{FF2B5EF4-FFF2-40B4-BE49-F238E27FC236}">
                <a16:creationId xmlns:a16="http://schemas.microsoft.com/office/drawing/2014/main" id="{635CF93C-8BDE-164A-8821-A5DEFB846864}"/>
              </a:ext>
            </a:extLst>
          </p:cNvPr>
          <p:cNvSpPr>
            <a:spLocks noGrp="1"/>
          </p:cNvSpPr>
          <p:nvPr>
            <p:ph idx="1"/>
          </p:nvPr>
        </p:nvSpPr>
        <p:spPr>
          <a:xfrm>
            <a:off x="1371600" y="2285999"/>
            <a:ext cx="9601200" cy="4416641"/>
          </a:xfrm>
        </p:spPr>
        <p:txBody>
          <a:bodyPr>
            <a:normAutofit lnSpcReduction="10000"/>
          </a:bodyPr>
          <a:lstStyle/>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Σύμφωνα με την ανακοίνωση της Επιτροπής «Κατευθυντήριες γραμμές για την αποφυγή και τη διαχείριση συγκρούσεων συμφερόντων στο πλαίσιο του Δημοσιονομικού Κανονισμού (2021/C 121/01), που αφορούν στον Δημοσιονομικό Κανονισμό 2018/1046, παρατίθενται τα εξής σχετικά με την έννοια των «οικογενειακών ή συναισθηματικών λόγων»:</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1</a:t>
            </a:r>
            <a:r>
              <a:rPr lang="el-GR" sz="1800" kern="0" baseline="30000" dirty="0">
                <a:effectLst/>
                <a:latin typeface="Franklin Gothic Book" panose="020B0503020102020204" pitchFamily="34" charset="0"/>
                <a:ea typeface="SimSun" panose="02010600030101010101" pitchFamily="2" charset="-122"/>
              </a:rPr>
              <a:t>ον</a:t>
            </a:r>
            <a:r>
              <a:rPr lang="el-GR" sz="1800" kern="0" dirty="0">
                <a:effectLst/>
                <a:latin typeface="Franklin Gothic Book" panose="020B0503020102020204" pitchFamily="34" charset="0"/>
                <a:ea typeface="SimSun" panose="02010600030101010101" pitchFamily="2" charset="-122"/>
              </a:rPr>
              <a:t>:</a:t>
            </a:r>
            <a:r>
              <a:rPr lang="el-GR" sz="1800" i="1" kern="0" dirty="0">
                <a:effectLst/>
                <a:latin typeface="Franklin Gothic Book" panose="020B0503020102020204" pitchFamily="34" charset="0"/>
                <a:ea typeface="SimSun" panose="02010600030101010101" pitchFamily="2" charset="-122"/>
              </a:rPr>
              <a:t> Το άρθρο 61 παρ. 3 του ΔΚ του 2018 αναφέρεται χωριστά σε «οικογενειακούς λόγους» και σε «συναισθηματικούς λόγους». Επομένως, δεν απαιτείται συναισθηματικός δεσμός μεταξύ των μελών της οικογένειας προκειμένου να υπονομευθεί η αμεροληψία ενός προσώπου για οικογενειακούς λόγους.</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i="1" kern="0" dirty="0">
                <a:effectLst/>
                <a:latin typeface="Franklin Gothic Book" panose="020B0503020102020204" pitchFamily="34" charset="0"/>
                <a:ea typeface="SimSun" panose="02010600030101010101" pitchFamily="2" charset="-122"/>
              </a:rPr>
              <a:t>2</a:t>
            </a:r>
            <a:r>
              <a:rPr lang="el-GR" sz="1800" i="1" kern="0" baseline="30000" dirty="0">
                <a:effectLst/>
                <a:latin typeface="Franklin Gothic Book" panose="020B0503020102020204" pitchFamily="34" charset="0"/>
                <a:ea typeface="SimSun" panose="02010600030101010101" pitchFamily="2" charset="-122"/>
              </a:rPr>
              <a:t>ον</a:t>
            </a:r>
            <a:r>
              <a:rPr lang="el-GR" sz="1800" i="1" kern="0" dirty="0">
                <a:effectLst/>
                <a:latin typeface="Franklin Gothic Book" panose="020B0503020102020204" pitchFamily="34" charset="0"/>
                <a:ea typeface="SimSun" panose="02010600030101010101" pitchFamily="2" charset="-122"/>
              </a:rPr>
              <a:t>: Το άρθρο 61 παρ. 3 του ΔΚ του 2018 δεν ορίζει τη σύγκρουση συμφερόντων ως αυτόματη συνέπεια οικογενειακής σχέσης, αλλά αναφέρει ότι πρέπει να υπονομεύεται η αμεροληψία του ενδιαφερόμενου προσώπου (σε εξαιρετικές περιπτώσεις, αυτό μπορεί να μην ισχύει).</a:t>
            </a:r>
            <a:endParaRPr lang="en-US" sz="1800" kern="100" dirty="0">
              <a:effectLst/>
              <a:latin typeface="Franklin Gothic Book" panose="020B0503020102020204" pitchFamily="34" charset="0"/>
              <a:ea typeface="SimSun" panose="02010600030101010101" pitchFamily="2" charset="-122"/>
            </a:endParaRPr>
          </a:p>
          <a:p>
            <a:endParaRPr lang="en-US" dirty="0"/>
          </a:p>
        </p:txBody>
      </p:sp>
    </p:spTree>
    <p:extLst>
      <p:ext uri="{BB962C8B-B14F-4D97-AF65-F5344CB8AC3E}">
        <p14:creationId xmlns:p14="http://schemas.microsoft.com/office/powerpoint/2010/main" val="39560062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72DB29-C9A0-0B1E-A7B8-00F401B18555}"/>
              </a:ext>
            </a:extLst>
          </p:cNvPr>
          <p:cNvSpPr>
            <a:spLocks noGrp="1"/>
          </p:cNvSpPr>
          <p:nvPr>
            <p:ph type="title"/>
          </p:nvPr>
        </p:nvSpPr>
        <p:spPr/>
        <p:txBody>
          <a:bodyPr>
            <a:normAutofit/>
          </a:bodyPr>
          <a:lstStyle/>
          <a:p>
            <a:r>
              <a:rPr lang="el-GR" sz="2800" kern="100" dirty="0">
                <a:effectLst/>
                <a:latin typeface="Franklin Gothic Book" panose="020B0503020102020204" pitchFamily="34" charset="0"/>
                <a:ea typeface="SimSun" panose="02010600030101010101" pitchFamily="2" charset="-122"/>
              </a:rPr>
              <a:t>ΔΙΕΥΚΡΙΝΙΣΗ ΩΣ ΠΡΟΣ ΤΟΥΣ «ΟΙΚΟΓΕΝΕΙΑΚΟΥΣ ΚΑΙ ΣΥΝΑΙΣΘΗΜΑΤΙΚΟΥΣ ΛΟΓΟΥΣ» ΠΟΥ ΔΥΝΑΤΑΙ ΝΑ ΟΔΗΓΗΣΟΥΝ ΣΕ ΣΥΓΚΡΟΥΣΗ ΣΥΜΦΕΡΟΝΤΩΝ</a:t>
            </a:r>
            <a:endParaRPr lang="en-US" sz="2800" dirty="0"/>
          </a:p>
        </p:txBody>
      </p:sp>
      <p:sp>
        <p:nvSpPr>
          <p:cNvPr id="3" name="Θέση περιεχομένου 2">
            <a:extLst>
              <a:ext uri="{FF2B5EF4-FFF2-40B4-BE49-F238E27FC236}">
                <a16:creationId xmlns:a16="http://schemas.microsoft.com/office/drawing/2014/main" id="{BA394277-9E7E-7CBA-848B-49A63F063C86}"/>
              </a:ext>
            </a:extLst>
          </p:cNvPr>
          <p:cNvSpPr>
            <a:spLocks noGrp="1"/>
          </p:cNvSpPr>
          <p:nvPr>
            <p:ph idx="1"/>
          </p:nvPr>
        </p:nvSpPr>
        <p:spPr>
          <a:xfrm>
            <a:off x="1371600" y="2361460"/>
            <a:ext cx="9601200" cy="4496540"/>
          </a:xfrm>
        </p:spPr>
        <p:txBody>
          <a:bodyPr>
            <a:normAutofit fontScale="92500" lnSpcReduction="20000"/>
          </a:bodyPr>
          <a:lstStyle/>
          <a:p>
            <a:pPr marL="0" indent="0" algn="just">
              <a:lnSpc>
                <a:spcPct val="160000"/>
              </a:lnSpc>
              <a:buNone/>
            </a:pPr>
            <a:r>
              <a:rPr lang="el-GR" sz="1800" i="1" kern="0" dirty="0">
                <a:effectLst/>
                <a:latin typeface="Franklin Gothic Book" panose="020B0503020102020204" pitchFamily="34" charset="0"/>
                <a:ea typeface="SimSun" panose="02010600030101010101" pitchFamily="2" charset="-122"/>
              </a:rPr>
              <a:t>3</a:t>
            </a:r>
            <a:r>
              <a:rPr lang="el-GR" sz="1800" i="1" kern="0" baseline="30000" dirty="0">
                <a:effectLst/>
                <a:latin typeface="Franklin Gothic Book" panose="020B0503020102020204" pitchFamily="34" charset="0"/>
                <a:ea typeface="SimSun" panose="02010600030101010101" pitchFamily="2" charset="-122"/>
              </a:rPr>
              <a:t>ον</a:t>
            </a:r>
            <a:r>
              <a:rPr lang="el-GR" sz="1800" i="1" kern="0" dirty="0">
                <a:effectLst/>
                <a:latin typeface="Franklin Gothic Book" panose="020B0503020102020204" pitchFamily="34" charset="0"/>
                <a:ea typeface="SimSun" panose="02010600030101010101" pitchFamily="2" charset="-122"/>
              </a:rPr>
              <a:t>: Από τον σκοπό του άρθρου 61 του ΔΚ του 2018 μπορεί να συναχθεί ότι η έννοια της οικογένειας θα πρέπει να καλύπτει τις σχέσεις μεταξύ του ενδιαφερόμενου προσώπου και εμπλεκόμενου μέρους, οι οποίες συνήθως εγείρουν εύλογες υπόνοιες για πιθανή αθέμιτη οικογενειακή επιρροή στην άσκηση επίσημων καθηκόντων. Είναι πολύ περιορισμένα τα περιθώρια για αποκλίσεις από τη μία χώρα στην άλλη όσον αφορά την εφαρμογή των προτύπων που απορρέουν από το άρθρο 61 του ΔΚ του 2018. Ομοίως, μια προσωπική φιλία (ή σχέσεις συγγένειας μεταξύ πνευματικών γονέων/πνευματικών τέκνων), η οποία μπορεί να συνεπάγεται στενότερη εγγύτητα απ’ ό,τι με την άμεση οικογένεια, θα μπορούσε να οδηγήσει σε κατάσταση κατά την οποία η ιδιαίτερη σχέση που διατηρεί το ενδιαφερόμενο πρόσωπο με τον συγκεκριμένο φίλο θα έθετε σε κίνδυνο την αμεροληψία και την αντικειμενικότητά του. Όποιος διαμένει μόνιμα στην οικία του ενδιαφερόμενου προσώπου βρίσκεται τουλάχιστον σε κατάσταση η οποία θα μπορούσε αντικειμενικά να εκληφθεί ως σύγκρουση συμφερόντων, εκτός εάν το συμπέρασμα αυτό αντικρουστεί από αντικειμενικά εύλογο αντεπιχείρημα</a:t>
            </a:r>
            <a:r>
              <a:rPr lang="el-GR" sz="1800" kern="0" dirty="0">
                <a:effectLst/>
                <a:latin typeface="Franklin Gothic Book" panose="020B0503020102020204" pitchFamily="34" charset="0"/>
                <a:ea typeface="SimSun" panose="02010600030101010101" pitchFamily="2" charset="-122"/>
              </a:rPr>
              <a:t>.</a:t>
            </a:r>
            <a:endParaRPr lang="en-US" sz="1800" kern="100" dirty="0">
              <a:effectLst/>
              <a:latin typeface="Franklin Gothic Book" panose="020B0503020102020204" pitchFamily="34" charset="0"/>
              <a:ea typeface="SimSun" panose="02010600030101010101" pitchFamily="2" charset="-122"/>
            </a:endParaRPr>
          </a:p>
          <a:p>
            <a:endParaRPr lang="en-US" dirty="0"/>
          </a:p>
        </p:txBody>
      </p:sp>
    </p:spTree>
    <p:extLst>
      <p:ext uri="{BB962C8B-B14F-4D97-AF65-F5344CB8AC3E}">
        <p14:creationId xmlns:p14="http://schemas.microsoft.com/office/powerpoint/2010/main" val="3601212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3A724F-5CE0-FCAF-10F2-D9ACB96629A7}"/>
              </a:ext>
            </a:extLst>
          </p:cNvPr>
          <p:cNvSpPr>
            <a:spLocks noGrp="1"/>
          </p:cNvSpPr>
          <p:nvPr>
            <p:ph type="title"/>
          </p:nvPr>
        </p:nvSpPr>
        <p:spPr/>
        <p:txBody>
          <a:bodyPr>
            <a:normAutofit/>
          </a:bodyPr>
          <a:lstStyle/>
          <a:p>
            <a:r>
              <a:rPr lang="el-GR" sz="3200" dirty="0">
                <a:effectLst/>
                <a:latin typeface="Franklin Gothic Book" panose="020B0503020102020204" pitchFamily="34" charset="0"/>
                <a:ea typeface="SimSun" panose="02010600030101010101" pitchFamily="2" charset="-122"/>
              </a:rPr>
              <a:t>ΔΙΕΥΚΡΙΝΙΣΕΙΣ ΩΣ ΠΡΟΣ ΤΟΥΣ ΟΙΚΟΓΕΝΕΙΑΚΟΥΣ ΔΕΣΜΟΥΣ ΚΑΙ ΤΟΥΣ ΒΑΘΜΟΥΣ ΣΥΓΓΕΝΕΙΑΣ</a:t>
            </a:r>
            <a:endParaRPr lang="en-US" sz="3200" dirty="0">
              <a:latin typeface="Franklin Gothic Book" panose="020B0503020102020204" pitchFamily="34" charset="0"/>
            </a:endParaRPr>
          </a:p>
        </p:txBody>
      </p:sp>
      <p:sp>
        <p:nvSpPr>
          <p:cNvPr id="3" name="Θέση περιεχομένου 2">
            <a:extLst>
              <a:ext uri="{FF2B5EF4-FFF2-40B4-BE49-F238E27FC236}">
                <a16:creationId xmlns:a16="http://schemas.microsoft.com/office/drawing/2014/main" id="{57EE322B-931D-29F6-ED7A-619C054DC6A7}"/>
              </a:ext>
            </a:extLst>
          </p:cNvPr>
          <p:cNvSpPr>
            <a:spLocks noGrp="1"/>
          </p:cNvSpPr>
          <p:nvPr>
            <p:ph idx="1"/>
          </p:nvPr>
        </p:nvSpPr>
        <p:spPr>
          <a:xfrm>
            <a:off x="1371600" y="2286000"/>
            <a:ext cx="9601200" cy="4487662"/>
          </a:xfrm>
        </p:spPr>
        <p:txBody>
          <a:bodyPr>
            <a:normAutofit fontScale="77500" lnSpcReduction="20000"/>
          </a:bodyPr>
          <a:lstStyle/>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Οι σύζυγοι </a:t>
            </a:r>
            <a:r>
              <a:rPr lang="el-GR" sz="1800" u="sng" kern="0" dirty="0">
                <a:effectLst/>
                <a:latin typeface="Franklin Gothic Book" panose="020B0503020102020204" pitchFamily="34" charset="0"/>
                <a:ea typeface="SimSun" panose="02010600030101010101" pitchFamily="2" charset="-122"/>
              </a:rPr>
              <a:t>δεν</a:t>
            </a:r>
            <a:r>
              <a:rPr lang="el-GR" sz="1800" kern="0" dirty="0">
                <a:effectLst/>
                <a:latin typeface="Franklin Gothic Book" panose="020B0503020102020204" pitchFamily="34" charset="0"/>
                <a:ea typeface="SimSun" panose="02010600030101010101" pitchFamily="2" charset="-122"/>
              </a:rPr>
              <a:t> είναι συγγενείς, ωστόσο, ισχύει ως προς τους συζύγους ό,τι και για τους συγγενείς (αρ. 7 ν. 2690/1999)</a:t>
            </a: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Σε σχέση με τους βαθμούς συγγένειας ισχύουν τα παρακάτω σχετικά άρθρα του Αστικού Κώδικα (1461-1462 ΑΚ):</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i="1" kern="0" dirty="0">
                <a:effectLst/>
                <a:latin typeface="Franklin Gothic Book" panose="020B0503020102020204" pitchFamily="34" charset="0"/>
                <a:ea typeface="SimSun" panose="02010600030101010101" pitchFamily="2" charset="-122"/>
              </a:rPr>
              <a:t> </a:t>
            </a: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i="1" kern="0" dirty="0">
                <a:effectLst/>
                <a:latin typeface="Franklin Gothic Book" panose="020B0503020102020204" pitchFamily="34" charset="0"/>
                <a:ea typeface="SimSun" panose="02010600030101010101" pitchFamily="2" charset="-122"/>
              </a:rPr>
              <a:t>Άρθρο 1461 Έννοια συγγένειας</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i="1" kern="0" dirty="0">
                <a:effectLst/>
                <a:latin typeface="Franklin Gothic Book" panose="020B0503020102020204" pitchFamily="34" charset="0"/>
                <a:ea typeface="SimSun" panose="02010600030101010101" pitchFamily="2" charset="-122"/>
              </a:rPr>
              <a:t>Τα πρόσωπα είναι μεταξύ τους συγγενείς εξ αίματος σε ευθεία γραμμή, αν το ένα κατάγεται από το άλλο (συγγένεια) μεταξύ ανιόντων και </a:t>
            </a:r>
            <a:r>
              <a:rPr lang="el-GR" sz="1800" i="1" kern="0" dirty="0" err="1">
                <a:effectLst/>
                <a:latin typeface="Franklin Gothic Book" panose="020B0503020102020204" pitchFamily="34" charset="0"/>
                <a:ea typeface="SimSun" panose="02010600030101010101" pitchFamily="2" charset="-122"/>
              </a:rPr>
              <a:t>κατιόντων</a:t>
            </a:r>
            <a:r>
              <a:rPr lang="el-GR" sz="1800" i="1" kern="0" dirty="0">
                <a:effectLst/>
                <a:latin typeface="Franklin Gothic Book" panose="020B0503020102020204" pitchFamily="34" charset="0"/>
                <a:ea typeface="SimSun" panose="02010600030101010101" pitchFamily="2" charset="-122"/>
              </a:rPr>
              <a:t>). Συγγενείς εξ αίματος σε πλάγια γραμμή είναι τα πρόσωπα που, χωρίς να είναι συγγενείς σε ευθεία γραμμή, κατάγονται από τον ίδιο ανιόντα. Ο βαθμός της συγγένειας ορίζεται από τον αριθμό των γεννήσεων που συνδέουν τα πρόσωπα.</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i="1" kern="0" dirty="0">
                <a:effectLst/>
                <a:latin typeface="Franklin Gothic Book" panose="020B0503020102020204" pitchFamily="34" charset="0"/>
                <a:ea typeface="SimSun" panose="02010600030101010101" pitchFamily="2" charset="-122"/>
              </a:rPr>
              <a:t>Άρθρο 1462 Αγχιστεία</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i="1" kern="0" dirty="0">
                <a:effectLst/>
                <a:latin typeface="Franklin Gothic Book" panose="020B0503020102020204" pitchFamily="34" charset="0"/>
                <a:ea typeface="SimSun" panose="02010600030101010101" pitchFamily="2" charset="-122"/>
              </a:rPr>
              <a:t>Οι συγγενείς εξ αίματος του ενός από τους συζύγους είναι συγγενείς εξ αγχιστείας του άλλου στην ίδια γραμμή και στον ίδιο βαθμό. Το ίδιο ισχύει και στην περίπτωση του συμφώνου συμβίωσης. Η συγγένεια εξ αγχιστείας εξακολουθεί να υπάρχει και μετά τη λύση ή την ακύρωση του γάμου ή του συμφώνου συμβίωσης από το οποίο δημιουργήθηκε.</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Κατόπιν των ανωτέρω σε ευθεία γραμμή συγγενείς είναι ο πατέρας με τους </a:t>
            </a:r>
            <a:r>
              <a:rPr lang="el-GR" sz="1800" kern="0" dirty="0" err="1">
                <a:effectLst/>
                <a:latin typeface="Franklin Gothic Book" panose="020B0503020102020204" pitchFamily="34" charset="0"/>
                <a:ea typeface="SimSun" panose="02010600030101010101" pitchFamily="2" charset="-122"/>
              </a:rPr>
              <a:t>κατιόντες</a:t>
            </a:r>
            <a:r>
              <a:rPr lang="el-GR" sz="1800" kern="0" dirty="0">
                <a:effectLst/>
                <a:latin typeface="Franklin Gothic Book" panose="020B0503020102020204" pitchFamily="34" charset="0"/>
                <a:ea typeface="SimSun" panose="02010600030101010101" pitchFamily="2" charset="-122"/>
              </a:rPr>
              <a:t> του (παιδιά, εγγόνια) και σε πλάγια γραμμή τα αδέλφια, τα ξαδέλφια </a:t>
            </a:r>
            <a:r>
              <a:rPr lang="el-GR" sz="1800" kern="0" dirty="0" err="1">
                <a:effectLst/>
                <a:latin typeface="Franklin Gothic Book" panose="020B0503020102020204" pitchFamily="34" charset="0"/>
                <a:ea typeface="SimSun" panose="02010600030101010101" pitchFamily="2" charset="-122"/>
              </a:rPr>
              <a:t>κ.ο.κ.</a:t>
            </a:r>
            <a:r>
              <a:rPr lang="el-GR" sz="1800" kern="0" dirty="0">
                <a:effectLst/>
                <a:latin typeface="Franklin Gothic Book" panose="020B0503020102020204" pitchFamily="34" charset="0"/>
                <a:ea typeface="SimSun" panose="02010600030101010101" pitchFamily="2" charset="-122"/>
              </a:rPr>
              <a:t> </a:t>
            </a:r>
            <a:endParaRPr lang="en-US" sz="1800" kern="100" dirty="0">
              <a:effectLst/>
              <a:latin typeface="Franklin Gothic Book" panose="020B0503020102020204" pitchFamily="34" charset="0"/>
              <a:ea typeface="SimSun" panose="02010600030101010101" pitchFamily="2" charset="-122"/>
            </a:endParaRPr>
          </a:p>
          <a:p>
            <a:pPr marL="0" indent="0">
              <a:buNone/>
            </a:pPr>
            <a:endParaRPr lang="en-US" dirty="0"/>
          </a:p>
        </p:txBody>
      </p:sp>
    </p:spTree>
    <p:extLst>
      <p:ext uri="{BB962C8B-B14F-4D97-AF65-F5344CB8AC3E}">
        <p14:creationId xmlns:p14="http://schemas.microsoft.com/office/powerpoint/2010/main" val="41293575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D8A71FA-B6FE-8C6C-3EED-171F3FDE7AB5}"/>
              </a:ext>
            </a:extLst>
          </p:cNvPr>
          <p:cNvSpPr>
            <a:spLocks noGrp="1"/>
          </p:cNvSpPr>
          <p:nvPr>
            <p:ph sz="half" idx="1"/>
          </p:nvPr>
        </p:nvSpPr>
        <p:spPr>
          <a:xfrm>
            <a:off x="1371600" y="2285999"/>
            <a:ext cx="4447786" cy="4443275"/>
          </a:xfrm>
        </p:spPr>
        <p:txBody>
          <a:bodyPr>
            <a:normAutofit fontScale="70000" lnSpcReduction="20000"/>
          </a:bodyPr>
          <a:lstStyle/>
          <a:p>
            <a:pPr marL="0" marR="0" indent="0" algn="just" fontAlgn="auto">
              <a:lnSpc>
                <a:spcPct val="150000"/>
              </a:lnSpc>
              <a:spcBef>
                <a:spcPts val="0"/>
              </a:spcBef>
              <a:spcAft>
                <a:spcPts val="0"/>
              </a:spcAft>
              <a:buNone/>
            </a:pPr>
            <a:r>
              <a:rPr lang="el-GR" sz="1800" b="1" kern="0" dirty="0">
                <a:effectLst/>
                <a:latin typeface="Franklin Gothic Book" panose="020B0503020102020204" pitchFamily="34" charset="0"/>
                <a:ea typeface="SimSun" panose="02010600030101010101" pitchFamily="2" charset="-122"/>
              </a:rPr>
              <a:t>Εξ αίματος συγγένεια</a:t>
            </a: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b="1" i="1" kern="0" dirty="0">
                <a:effectLst/>
                <a:latin typeface="Franklin Gothic Book" panose="020B0503020102020204" pitchFamily="34" charset="0"/>
                <a:ea typeface="SimSun" panose="02010600030101010101" pitchFamily="2" charset="-122"/>
              </a:rPr>
              <a:t>Πατέρας-Μητέρα</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Σε σχέση με τα παιδιά τους είναι Α΄ βαθμού συγγενείς σε ευθεία γραμμή (μεσολαβεί μία γέννηση)</a:t>
            </a: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b="1" i="1" kern="0" dirty="0">
                <a:effectLst/>
                <a:latin typeface="Franklin Gothic Book" panose="020B0503020102020204" pitchFamily="34" charset="0"/>
                <a:ea typeface="SimSun" panose="02010600030101010101" pitchFamily="2" charset="-122"/>
              </a:rPr>
              <a:t>Παππούς-Γιαγιά</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Σε σχέση με τα εγγόνια τους είναι Β΄ βαθμού συγγενείς σε ευθεία γραμμή (μεσολαβούν δύο γεννήσεις)</a:t>
            </a: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b="1" i="1" kern="0" dirty="0">
                <a:effectLst/>
                <a:latin typeface="Franklin Gothic Book" panose="020B0503020102020204" pitchFamily="34" charset="0"/>
                <a:ea typeface="SimSun" panose="02010600030101010101" pitchFamily="2" charset="-122"/>
              </a:rPr>
              <a:t>Αδελφός/Αδελφή</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Μεταξύ τους είναι Β΄ Βαθμού συγγενείς σε πλάγια γραμμή (μεσολαβούν δύο γεννήσεις)</a:t>
            </a: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b="1" i="1" kern="0" dirty="0">
                <a:effectLst/>
                <a:latin typeface="Franklin Gothic Book" panose="020B0503020102020204" pitchFamily="34" charset="0"/>
                <a:ea typeface="SimSun" panose="02010600030101010101" pitchFamily="2" charset="-122"/>
              </a:rPr>
              <a:t>Θείες/Θείοι/</a:t>
            </a:r>
            <a:r>
              <a:rPr lang="el-GR" sz="1800" b="1" i="1" kern="0" dirty="0" err="1">
                <a:effectLst/>
                <a:latin typeface="Franklin Gothic Book" panose="020B0503020102020204" pitchFamily="34" charset="0"/>
                <a:ea typeface="SimSun" panose="02010600030101010101" pitchFamily="2" charset="-122"/>
              </a:rPr>
              <a:t>Ανηψιός</a:t>
            </a:r>
            <a:r>
              <a:rPr lang="el-GR" sz="1800" b="1" i="1" kern="0" dirty="0">
                <a:effectLst/>
                <a:latin typeface="Franklin Gothic Book" panose="020B0503020102020204" pitchFamily="34" charset="0"/>
                <a:ea typeface="SimSun" panose="02010600030101010101" pitchFamily="2" charset="-122"/>
              </a:rPr>
              <a:t>/</a:t>
            </a:r>
            <a:r>
              <a:rPr lang="el-GR" sz="1800" b="1" i="1" kern="0" dirty="0" err="1">
                <a:effectLst/>
                <a:latin typeface="Franklin Gothic Book" panose="020B0503020102020204" pitchFamily="34" charset="0"/>
                <a:ea typeface="SimSun" panose="02010600030101010101" pitchFamily="2" charset="-122"/>
              </a:rPr>
              <a:t>Ανηψιά</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Μεταξύ τους είναι </a:t>
            </a:r>
            <a:r>
              <a:rPr lang="el-GR" sz="1800" kern="0" dirty="0" err="1">
                <a:effectLst/>
                <a:latin typeface="Franklin Gothic Book" panose="020B0503020102020204" pitchFamily="34" charset="0"/>
                <a:ea typeface="SimSun" panose="02010600030101010101" pitchFamily="2" charset="-122"/>
              </a:rPr>
              <a:t>Γ΄βαθμού</a:t>
            </a:r>
            <a:r>
              <a:rPr lang="el-GR" sz="1800" kern="0" dirty="0">
                <a:effectLst/>
                <a:latin typeface="Franklin Gothic Book" panose="020B0503020102020204" pitchFamily="34" charset="0"/>
                <a:ea typeface="SimSun" panose="02010600030101010101" pitchFamily="2" charset="-122"/>
              </a:rPr>
              <a:t> συγγενείς σε πλάγια γραμμή (μεσολαβούν τρεις γεννήσεις)</a:t>
            </a: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b="1" i="1" kern="0" dirty="0">
                <a:effectLst/>
                <a:latin typeface="Franklin Gothic Book" panose="020B0503020102020204" pitchFamily="34" charset="0"/>
                <a:ea typeface="SimSun" panose="02010600030101010101" pitchFamily="2" charset="-122"/>
              </a:rPr>
              <a:t>Πρώτα ξαδέλφια</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Μεταξύ τους είναι Δ΄ Βαθμού συγγενείς σε πλάγια γραμμή (μεσολαβούν τέσσερις γεννήσεις)</a:t>
            </a:r>
            <a:endParaRPr lang="en-US" sz="1800" kern="100" dirty="0">
              <a:effectLst/>
              <a:latin typeface="Franklin Gothic Book" panose="020B0503020102020204" pitchFamily="34" charset="0"/>
              <a:ea typeface="SimSun" panose="02010600030101010101" pitchFamily="2" charset="-122"/>
            </a:endParaRPr>
          </a:p>
          <a:p>
            <a:pPr marL="0" indent="0">
              <a:buNone/>
            </a:pPr>
            <a:endParaRPr lang="en-US" dirty="0"/>
          </a:p>
        </p:txBody>
      </p:sp>
      <p:sp>
        <p:nvSpPr>
          <p:cNvPr id="4" name="Θέση περιεχομένου 3">
            <a:extLst>
              <a:ext uri="{FF2B5EF4-FFF2-40B4-BE49-F238E27FC236}">
                <a16:creationId xmlns:a16="http://schemas.microsoft.com/office/drawing/2014/main" id="{D99542CA-1C5D-555F-003F-A9F4EFAB3260}"/>
              </a:ext>
            </a:extLst>
          </p:cNvPr>
          <p:cNvSpPr>
            <a:spLocks noGrp="1"/>
          </p:cNvSpPr>
          <p:nvPr>
            <p:ph sz="half" idx="2"/>
          </p:nvPr>
        </p:nvSpPr>
        <p:spPr>
          <a:xfrm>
            <a:off x="6525403" y="2285999"/>
            <a:ext cx="4447786" cy="4310110"/>
          </a:xfrm>
        </p:spPr>
        <p:txBody>
          <a:bodyPr>
            <a:normAutofit fontScale="70000" lnSpcReduction="20000"/>
          </a:bodyPr>
          <a:lstStyle/>
          <a:p>
            <a:pPr marL="0" marR="0" indent="0" algn="just" fontAlgn="auto">
              <a:lnSpc>
                <a:spcPct val="150000"/>
              </a:lnSpc>
              <a:spcBef>
                <a:spcPts val="0"/>
              </a:spcBef>
              <a:spcAft>
                <a:spcPts val="0"/>
              </a:spcAft>
              <a:buNone/>
            </a:pPr>
            <a:r>
              <a:rPr lang="el-GR" sz="1800" b="1" kern="0" dirty="0">
                <a:effectLst/>
                <a:latin typeface="Franklin Gothic Book" panose="020B0503020102020204" pitchFamily="34" charset="0"/>
                <a:ea typeface="SimSun" panose="02010600030101010101" pitchFamily="2" charset="-122"/>
              </a:rPr>
              <a:t>Εξ αγχιστείας συγγένεια</a:t>
            </a: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b="1" i="1" kern="0" dirty="0">
                <a:effectLst/>
                <a:latin typeface="Franklin Gothic Book" panose="020B0503020102020204" pitchFamily="34" charset="0"/>
                <a:ea typeface="SimSun" panose="02010600030101010101" pitchFamily="2" charset="-122"/>
              </a:rPr>
              <a:t>Πεθερός/πεθερά</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Σε σχέση με τον/την σύζυγο τέκνου τους (γαμπρός, νύφη) είναι Α΄ βαθμού συγγενείς σε ευθεία γραμμή</a:t>
            </a:r>
          </a:p>
          <a:p>
            <a:pPr marL="0" marR="0" indent="0" algn="just" fontAlgn="auto">
              <a:lnSpc>
                <a:spcPct val="150000"/>
              </a:lnSpc>
              <a:spcBef>
                <a:spcPts val="0"/>
              </a:spcBef>
              <a:spcAft>
                <a:spcPts val="0"/>
              </a:spcAft>
              <a:buNone/>
            </a:pP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b="1" i="1" kern="0" dirty="0">
                <a:effectLst/>
                <a:latin typeface="Franklin Gothic Book" panose="020B0503020102020204" pitchFamily="34" charset="0"/>
                <a:ea typeface="SimSun" panose="02010600030101010101" pitchFamily="2" charset="-122"/>
              </a:rPr>
              <a:t>Αδελφός/αδελφή συζύγου σε σχέση με τον έτερο σύζυγο (κουνιάδος/κουνιάδα)</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Μεταξύ τους είναι Β΄ βαθμού συγγενείς σε πλάγια γραμμή</a:t>
            </a:r>
          </a:p>
          <a:p>
            <a:pPr marL="0" marR="0" indent="0" algn="just" fontAlgn="auto">
              <a:lnSpc>
                <a:spcPct val="150000"/>
              </a:lnSpc>
              <a:spcBef>
                <a:spcPts val="0"/>
              </a:spcBef>
              <a:spcAft>
                <a:spcPts val="0"/>
              </a:spcAft>
              <a:buNone/>
            </a:pP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b="1" i="1" kern="0" dirty="0">
                <a:effectLst/>
                <a:latin typeface="Franklin Gothic Book" panose="020B0503020102020204" pitchFamily="34" charset="0"/>
                <a:ea typeface="SimSun" panose="02010600030101010101" pitchFamily="2" charset="-122"/>
              </a:rPr>
              <a:t>Θείοι/θείες σε σχέση με τον έτερο σύζυγο:</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Μεταξύ τους είναι Γ΄ βαθμού συγγενείς σε πλάγια γραμμή</a:t>
            </a:r>
          </a:p>
          <a:p>
            <a:pPr marL="0" marR="0" indent="0" algn="just" fontAlgn="auto">
              <a:lnSpc>
                <a:spcPct val="150000"/>
              </a:lnSpc>
              <a:spcBef>
                <a:spcPts val="0"/>
              </a:spcBef>
              <a:spcAft>
                <a:spcPts val="0"/>
              </a:spcAft>
              <a:buNone/>
            </a:pP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b="1" i="1" kern="0" dirty="0">
                <a:effectLst/>
                <a:latin typeface="Franklin Gothic Book" panose="020B0503020102020204" pitchFamily="34" charset="0"/>
                <a:ea typeface="SimSun" panose="02010600030101010101" pitchFamily="2" charset="-122"/>
              </a:rPr>
              <a:t>Πρώτα ξαδέλφια σε σχέση με τον έτερο σύζυγο:</a:t>
            </a:r>
            <a:endParaRPr lang="en-US" sz="1800" kern="100" dirty="0">
              <a:effectLst/>
              <a:latin typeface="Franklin Gothic Book" panose="020B0503020102020204" pitchFamily="34" charset="0"/>
              <a:ea typeface="SimSun" panose="02010600030101010101" pitchFamily="2" charset="-122"/>
            </a:endParaRPr>
          </a:p>
          <a:p>
            <a:pPr marL="0" marR="0" indent="0" algn="just" fontAlgn="auto">
              <a:lnSpc>
                <a:spcPct val="150000"/>
              </a:lnSpc>
              <a:spcBef>
                <a:spcPts val="0"/>
              </a:spcBef>
              <a:spcAft>
                <a:spcPts val="0"/>
              </a:spcAft>
              <a:buNone/>
            </a:pPr>
            <a:r>
              <a:rPr lang="el-GR" sz="1800" kern="0" dirty="0">
                <a:effectLst/>
                <a:latin typeface="Franklin Gothic Book" panose="020B0503020102020204" pitchFamily="34" charset="0"/>
                <a:ea typeface="SimSun" panose="02010600030101010101" pitchFamily="2" charset="-122"/>
              </a:rPr>
              <a:t>Μεταξύ τους είναι Δ΄ βαθμού συγγενείς σε πλάγια γραμμή</a:t>
            </a:r>
            <a:endParaRPr lang="en-US" sz="1800" kern="100" dirty="0">
              <a:effectLst/>
              <a:latin typeface="Franklin Gothic Book" panose="020B0503020102020204" pitchFamily="34" charset="0"/>
              <a:ea typeface="SimSun" panose="02010600030101010101" pitchFamily="2" charset="-122"/>
            </a:endParaRPr>
          </a:p>
          <a:p>
            <a:endParaRPr lang="en-US" dirty="0"/>
          </a:p>
        </p:txBody>
      </p:sp>
      <p:sp>
        <p:nvSpPr>
          <p:cNvPr id="5" name="Τίτλος 1">
            <a:extLst>
              <a:ext uri="{FF2B5EF4-FFF2-40B4-BE49-F238E27FC236}">
                <a16:creationId xmlns:a16="http://schemas.microsoft.com/office/drawing/2014/main" id="{A69B597D-D7D8-D093-96C9-02B8A3AA3103}"/>
              </a:ext>
            </a:extLst>
          </p:cNvPr>
          <p:cNvSpPr>
            <a:spLocks noGrp="1"/>
          </p:cNvSpPr>
          <p:nvPr>
            <p:ph type="title"/>
          </p:nvPr>
        </p:nvSpPr>
        <p:spPr>
          <a:xfrm>
            <a:off x="1371600" y="685800"/>
            <a:ext cx="9601200" cy="1485900"/>
          </a:xfrm>
        </p:spPr>
        <p:txBody>
          <a:bodyPr>
            <a:normAutofit/>
          </a:bodyPr>
          <a:lstStyle/>
          <a:p>
            <a:r>
              <a:rPr lang="el-GR" sz="3200" dirty="0">
                <a:effectLst/>
                <a:latin typeface="Franklin Gothic Book" panose="020B0503020102020204" pitchFamily="34" charset="0"/>
                <a:ea typeface="SimSun" panose="02010600030101010101" pitchFamily="2" charset="-122"/>
              </a:rPr>
              <a:t>ΔΙΕΥΚΡΙΝΙΣΕΙΣ ΩΣ ΠΡΟΣ ΤΟΥΣ ΟΙΚΟΓΕΝΕΙΑΚΟΥΣ ΔΕΣΜΟΥΣ ΚΑΙ ΤΟΥΣ ΒΑΘΜΟΥΣ ΣΥΓΓΕΝΕΙΑΣ</a:t>
            </a:r>
            <a:endParaRPr lang="en-US" sz="3200" dirty="0">
              <a:latin typeface="Franklin Gothic Book" panose="020B0503020102020204" pitchFamily="34" charset="0"/>
            </a:endParaRPr>
          </a:p>
        </p:txBody>
      </p:sp>
    </p:spTree>
    <p:extLst>
      <p:ext uri="{BB962C8B-B14F-4D97-AF65-F5344CB8AC3E}">
        <p14:creationId xmlns:p14="http://schemas.microsoft.com/office/powerpoint/2010/main" val="2185536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a:extLst>
              <a:ext uri="{FF2B5EF4-FFF2-40B4-BE49-F238E27FC236}">
                <a16:creationId xmlns:a16="http://schemas.microsoft.com/office/drawing/2014/main" id="{9A33AB81-1157-F247-B5D9-DD7C45DFFBDD}"/>
              </a:ext>
            </a:extLst>
          </p:cNvPr>
          <p:cNvSpPr>
            <a:spLocks noGrp="1"/>
          </p:cNvSpPr>
          <p:nvPr>
            <p:ph type="title"/>
          </p:nvPr>
        </p:nvSpPr>
        <p:spPr>
          <a:xfrm>
            <a:off x="1371600" y="685800"/>
            <a:ext cx="9601200" cy="1485900"/>
          </a:xfrm>
        </p:spPr>
        <p:txBody>
          <a:bodyPr>
            <a:normAutofit/>
          </a:bodyPr>
          <a:lstStyle/>
          <a:p>
            <a:pPr marL="0" marR="0" algn="just" fontAlgn="auto">
              <a:lnSpc>
                <a:spcPct val="150000"/>
              </a:lnSpc>
              <a:spcBef>
                <a:spcPts val="0"/>
              </a:spcBef>
              <a:spcAft>
                <a:spcPts val="0"/>
              </a:spcAft>
            </a:pPr>
            <a:r>
              <a:rPr lang="el-GR" sz="3200" kern="0" dirty="0">
                <a:effectLst/>
                <a:latin typeface="Franklin Gothic Book" panose="020B0503020102020204" pitchFamily="34" charset="0"/>
                <a:ea typeface="SimSun" panose="02010600030101010101" pitchFamily="2" charset="-122"/>
              </a:rPr>
              <a:t>ΕΦΑΡΜΟΓΗ ΚΑΤΑ ΠΕΡΙΠΤΩΣΗ ΔΙΑΤΑΞΕΩΝ ΠΟΙΝΙΚΟΥ &amp; ΠΕΙΘΑΡΧΙΚΟΥ ΔΙΚΑΙΟΥ</a:t>
            </a:r>
            <a:endParaRPr lang="en-US" sz="3200" kern="100" dirty="0">
              <a:effectLst/>
              <a:latin typeface="Franklin Gothic Book" panose="020B0503020102020204" pitchFamily="34" charset="0"/>
              <a:ea typeface="SimSun" panose="02010600030101010101" pitchFamily="2" charset="-122"/>
            </a:endParaRPr>
          </a:p>
        </p:txBody>
      </p:sp>
      <p:sp>
        <p:nvSpPr>
          <p:cNvPr id="6" name="Θέση περιεχομένου 5">
            <a:extLst>
              <a:ext uri="{FF2B5EF4-FFF2-40B4-BE49-F238E27FC236}">
                <a16:creationId xmlns:a16="http://schemas.microsoft.com/office/drawing/2014/main" id="{8BAB5A8E-A0C7-43FF-4A96-91634916FABD}"/>
              </a:ext>
            </a:extLst>
          </p:cNvPr>
          <p:cNvSpPr>
            <a:spLocks noGrp="1"/>
          </p:cNvSpPr>
          <p:nvPr>
            <p:ph idx="1"/>
          </p:nvPr>
        </p:nvSpPr>
        <p:spPr>
          <a:xfrm>
            <a:off x="1371600" y="2285999"/>
            <a:ext cx="9601200" cy="4452151"/>
          </a:xfrm>
        </p:spPr>
        <p:txBody>
          <a:bodyPr>
            <a:normAutofit fontScale="85000" lnSpcReduction="20000"/>
          </a:bodyPr>
          <a:lstStyle/>
          <a:p>
            <a:pPr marL="0" marR="0" algn="just" fontAlgn="auto">
              <a:lnSpc>
                <a:spcPct val="150000"/>
              </a:lnSpc>
              <a:spcBef>
                <a:spcPts val="0"/>
              </a:spcBef>
              <a:spcAft>
                <a:spcPts val="0"/>
              </a:spcAft>
            </a:pPr>
            <a:r>
              <a:rPr lang="el-GR" sz="1800" kern="0" dirty="0">
                <a:effectLst/>
                <a:latin typeface="Franklin Gothic Book" panose="020B0503020102020204" pitchFamily="34" charset="0"/>
                <a:ea typeface="SimSun" panose="02010600030101010101" pitchFamily="2" charset="-122"/>
              </a:rPr>
              <a:t>Σημειώνεται ότι ο εντοπισμός καταστάσεων σύγκρουσης συμφερόντων είναι πιθανό να αναδείξει και την τέλεση παράνομης πράξης βάσει του ποινικού δικαίου και να επισύρει δυνάμει του διοικητικού ή του δημοσιοϋπαλληλικού δικαίου κυρώσεις και, εάν συντρέξει τέτοια περίπτωση, αυτή τιμωρείται αναλόγως. Μπορεί να </a:t>
            </a:r>
            <a:r>
              <a:rPr lang="el-GR" sz="1800" kern="0" dirty="0" err="1">
                <a:effectLst/>
                <a:latin typeface="Franklin Gothic Book" panose="020B0503020102020204" pitchFamily="34" charset="0"/>
                <a:ea typeface="SimSun" panose="02010600030101010101" pitchFamily="2" charset="-122"/>
              </a:rPr>
              <a:t>στοιχειοθετούνται</a:t>
            </a:r>
            <a:r>
              <a:rPr lang="el-GR" sz="1800" kern="0" dirty="0">
                <a:effectLst/>
                <a:latin typeface="Franklin Gothic Book" panose="020B0503020102020204" pitchFamily="34" charset="0"/>
                <a:ea typeface="SimSun" panose="02010600030101010101" pitchFamily="2" charset="-122"/>
              </a:rPr>
              <a:t> τα αδικήματα των άρθρων 235 (δωροληψία υπαλλήλου), 236 (δωροδοκία </a:t>
            </a:r>
            <a:r>
              <a:rPr lang="el-GR" sz="1800" kern="0" dirty="0">
                <a:latin typeface="Franklin Gothic Book" panose="020B0503020102020204" pitchFamily="34" charset="0"/>
                <a:ea typeface="SimSun" panose="02010600030101010101" pitchFamily="2" charset="-122"/>
              </a:rPr>
              <a:t>υπαλλήλου), 254 (αποσιώπηση λόγου εξαίρεσης) και 259 (παράβαση καθήκοντος) του ΠΚ</a:t>
            </a:r>
            <a:r>
              <a:rPr lang="el-GR" sz="1800" kern="0" dirty="0">
                <a:effectLst/>
                <a:latin typeface="Franklin Gothic Book" panose="020B0503020102020204" pitchFamily="34" charset="0"/>
                <a:ea typeface="SimSun" panose="02010600030101010101" pitchFamily="2" charset="-122"/>
              </a:rPr>
              <a:t>. </a:t>
            </a: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kern="100" dirty="0">
                <a:effectLst/>
                <a:latin typeface="Franklin Gothic Book" panose="020B0503020102020204" pitchFamily="34" charset="0"/>
                <a:ea typeface="SimSun" panose="02010600030101010101" pitchFamily="2" charset="-122"/>
              </a:rPr>
              <a:t>Εν κατακλείδι σημειώνεται ότι σε περίπτωση εντοπισμού πραγματικής σύγκρουσης συμφερόντων, ενδέχεται να τυγχάνουν εφαρμογής και </a:t>
            </a:r>
            <a:r>
              <a:rPr lang="el-GR" sz="1800" u="sng" kern="100" dirty="0">
                <a:effectLst/>
                <a:latin typeface="Franklin Gothic Book" panose="020B0503020102020204" pitchFamily="34" charset="0"/>
                <a:ea typeface="SimSun" panose="02010600030101010101" pitchFamily="2" charset="-122"/>
              </a:rPr>
              <a:t>διατάξεις του πειθαρχικού δικαίου για τους δημοσίους υπαλλήλους (Υ.Κ.)</a:t>
            </a:r>
            <a:r>
              <a:rPr lang="el-GR" sz="1800" kern="100" dirty="0">
                <a:effectLst/>
                <a:latin typeface="Franklin Gothic Book" panose="020B0503020102020204" pitchFamily="34" charset="0"/>
                <a:ea typeface="SimSun" panose="02010600030101010101" pitchFamily="2" charset="-122"/>
              </a:rPr>
              <a:t>. Μ</a:t>
            </a:r>
            <a:r>
              <a:rPr lang="el-GR" sz="1800" kern="0" dirty="0">
                <a:effectLst/>
                <a:latin typeface="Franklin Gothic Book" panose="020B0503020102020204" pitchFamily="34" charset="0"/>
                <a:ea typeface="SimSun" panose="02010600030101010101" pitchFamily="2" charset="-122"/>
              </a:rPr>
              <a:t>πορεί δε να επισύρουν την </a:t>
            </a:r>
            <a:r>
              <a:rPr lang="el-GR" sz="1800" u="sng" kern="0" dirty="0">
                <a:effectLst/>
                <a:latin typeface="Franklin Gothic Book" panose="020B0503020102020204" pitchFamily="34" charset="0"/>
                <a:ea typeface="SimSun" panose="02010600030101010101" pitchFamily="2" charset="-122"/>
              </a:rPr>
              <a:t>πειθαρχική ευθύνη</a:t>
            </a:r>
            <a:r>
              <a:rPr lang="el-GR" sz="1800" kern="0" dirty="0">
                <a:effectLst/>
                <a:latin typeface="Franklin Gothic Book" panose="020B0503020102020204" pitchFamily="34" charset="0"/>
                <a:ea typeface="SimSun" panose="02010600030101010101" pitchFamily="2" charset="-122"/>
              </a:rPr>
              <a:t> (προσοχή του εμπλεκομένου σύμφωνα με το άρθρο 107 του ν. 3528/2007, όπως ενδεικτικά τα ακόλουθα πειθαρχικά παραπτώματα: δ) απόκτηση οικονομικού οφέλους ή ανταλλάγματος προς όφελος του ιδίου του υπαλλήλου ή τρίτου προσώπου, κατά την άσκηση των καθηκόντων του ή εξ αφορμής αυτών, ε) αναξιοπρεπής ή ανάρμοστη ή ανάξια για υπάλληλο συμπεριφορά εντός ή εκτός υπηρεσίας, </a:t>
            </a:r>
            <a:r>
              <a:rPr lang="el-GR" sz="1800" kern="0" dirty="0" err="1">
                <a:effectLst/>
                <a:latin typeface="Franklin Gothic Book" panose="020B0503020102020204" pitchFamily="34" charset="0"/>
                <a:ea typeface="SimSun" panose="02010600030101010101" pitchFamily="2" charset="-122"/>
              </a:rPr>
              <a:t>στ</a:t>
            </a:r>
            <a:r>
              <a:rPr lang="el-GR" sz="1800" kern="0" dirty="0">
                <a:effectLst/>
                <a:latin typeface="Franklin Gothic Book" panose="020B0503020102020204" pitchFamily="34" charset="0"/>
                <a:ea typeface="SimSun" panose="02010600030101010101" pitchFamily="2" charset="-122"/>
              </a:rPr>
              <a:t>) παραβίαση της αρχής της αμεροληψίας, και ι) άμεση ή μέσω τρίτου προσώπου συμμετοχή σε δημοπρασία την οποία διενεργεί επιτροπή, μέλος της οποίας είναι ο υπάλληλος ή όταν η επιτροπή αυτή υπάγεται στην αρχή στην οποία ο υπάλληλος υπηρετεί.</a:t>
            </a:r>
            <a:endParaRPr lang="en-US" sz="1800" kern="100" dirty="0">
              <a:effectLst/>
              <a:latin typeface="Franklin Gothic Book" panose="020B0503020102020204" pitchFamily="34" charset="0"/>
              <a:ea typeface="SimSun" panose="02010600030101010101" pitchFamily="2" charset="-122"/>
            </a:endParaRPr>
          </a:p>
          <a:p>
            <a:pPr marL="0" marR="0" algn="just" fontAlgn="auto">
              <a:lnSpc>
                <a:spcPct val="150000"/>
              </a:lnSpc>
              <a:spcBef>
                <a:spcPts val="0"/>
              </a:spcBef>
              <a:spcAft>
                <a:spcPts val="0"/>
              </a:spcAft>
            </a:pPr>
            <a:r>
              <a:rPr lang="el-GR" sz="1800" kern="0" dirty="0">
                <a:effectLst/>
                <a:latin typeface="Franklin Gothic Book" panose="020B0503020102020204" pitchFamily="34" charset="0"/>
                <a:ea typeface="SimSun" panose="02010600030101010101" pitchFamily="2" charset="-122"/>
              </a:rPr>
              <a:t>Εν κατακλείδι σημειώνεται ότι μπορεί να τύχει εφαρμογής η πανεπιστημιακή νομοθεσία (ν. 4957/2022).</a:t>
            </a:r>
            <a:endParaRPr lang="en-US" sz="1800" kern="100" dirty="0">
              <a:effectLst/>
              <a:latin typeface="Franklin Gothic Book" panose="020B0503020102020204" pitchFamily="34" charset="0"/>
              <a:ea typeface="SimSun" panose="02010600030101010101" pitchFamily="2" charset="-122"/>
            </a:endParaRPr>
          </a:p>
          <a:p>
            <a:endParaRPr lang="en-US" dirty="0"/>
          </a:p>
        </p:txBody>
      </p:sp>
    </p:spTree>
    <p:extLst>
      <p:ext uri="{BB962C8B-B14F-4D97-AF65-F5344CB8AC3E}">
        <p14:creationId xmlns:p14="http://schemas.microsoft.com/office/powerpoint/2010/main" val="3340008029"/>
      </p:ext>
    </p:extLst>
  </p:cSld>
  <p:clrMapOvr>
    <a:masterClrMapping/>
  </p:clrMapOvr>
  <p:extLst>
    <p:ext uri="{6950BFC3-D8DA-4A85-94F7-54DA5524770B}">
      <p188:commentRel xmlns:p188="http://schemas.microsoft.com/office/powerpoint/2018/8/main" r:id="rId2"/>
    </p:ext>
  </p:extLs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F34BCA-639F-9ECC-3A0B-E39B66372954}"/>
              </a:ext>
            </a:extLst>
          </p:cNvPr>
          <p:cNvSpPr>
            <a:spLocks noGrp="1"/>
          </p:cNvSpPr>
          <p:nvPr>
            <p:ph type="title"/>
          </p:nvPr>
        </p:nvSpPr>
        <p:spPr/>
        <p:txBody>
          <a:bodyPr>
            <a:normAutofit/>
          </a:bodyPr>
          <a:lstStyle/>
          <a:p>
            <a:r>
              <a:rPr lang="el-GR" sz="3200" i="0" dirty="0">
                <a:solidFill>
                  <a:srgbClr val="222222"/>
                </a:solidFill>
                <a:effectLst/>
                <a:latin typeface="Franklin Gothic Book" panose="020B0503020102020204" pitchFamily="34" charset="0"/>
              </a:rPr>
              <a:t>RED FLAGS ΣΥΓΚΡΟΥΣΗΣ ΣΥΜΦΕΡΟΝΤΩΝ ΣΕ ΑΕΙ</a:t>
            </a:r>
            <a:endParaRPr lang="en-US" sz="3200" dirty="0">
              <a:latin typeface="Franklin Gothic Book" panose="020B0503020102020204" pitchFamily="34" charset="0"/>
            </a:endParaRPr>
          </a:p>
        </p:txBody>
      </p:sp>
      <p:sp>
        <p:nvSpPr>
          <p:cNvPr id="3" name="Θέση περιεχομένου 2">
            <a:extLst>
              <a:ext uri="{FF2B5EF4-FFF2-40B4-BE49-F238E27FC236}">
                <a16:creationId xmlns:a16="http://schemas.microsoft.com/office/drawing/2014/main" id="{85A344A6-486A-CC22-BF6E-34A3FF3BBFFF}"/>
              </a:ext>
            </a:extLst>
          </p:cNvPr>
          <p:cNvSpPr>
            <a:spLocks noGrp="1"/>
          </p:cNvSpPr>
          <p:nvPr>
            <p:ph idx="1"/>
          </p:nvPr>
        </p:nvSpPr>
        <p:spPr>
          <a:xfrm>
            <a:off x="1371600" y="2285999"/>
            <a:ext cx="9601200" cy="4256843"/>
          </a:xfrm>
        </p:spPr>
        <p:txBody>
          <a:bodyPr>
            <a:normAutofit lnSpcReduction="10000"/>
          </a:bodyPr>
          <a:lstStyle/>
          <a:p>
            <a:pPr marL="0" indent="0" algn="l">
              <a:buNone/>
            </a:pPr>
            <a:r>
              <a:rPr lang="el-GR" sz="1800" b="1" i="0" dirty="0">
                <a:solidFill>
                  <a:srgbClr val="222222"/>
                </a:solidFill>
                <a:effectLst/>
                <a:latin typeface="Franklin Gothic Book" panose="020B0503020102020204" pitchFamily="34" charset="0"/>
              </a:rPr>
              <a:t>1. </a:t>
            </a:r>
            <a:r>
              <a:rPr lang="el-GR" sz="1600" b="1" i="0" dirty="0">
                <a:solidFill>
                  <a:srgbClr val="222222"/>
                </a:solidFill>
                <a:effectLst/>
                <a:latin typeface="Franklin Gothic Book" panose="020B0503020102020204" pitchFamily="34" charset="0"/>
              </a:rPr>
              <a:t>Αξιολόγηση ή επιλογή προσωπικού σε έργα / θέσεις ΕΛΚΕ των ΑΕΙ:</a:t>
            </a:r>
            <a:endParaRPr lang="el-GR" sz="1600" b="0" i="0" dirty="0">
              <a:solidFill>
                <a:srgbClr val="222222"/>
              </a:solidFill>
              <a:effectLst/>
              <a:latin typeface="Franklin Gothic Book" panose="020B0503020102020204" pitchFamily="34" charset="0"/>
            </a:endParaRPr>
          </a:p>
          <a:p>
            <a:pPr marL="0" indent="0" algn="l">
              <a:buNone/>
            </a:pPr>
            <a:r>
              <a:rPr lang="el-GR" sz="1600" b="1" i="0" dirty="0">
                <a:solidFill>
                  <a:srgbClr val="222222"/>
                </a:solidFill>
                <a:effectLst/>
                <a:latin typeface="Franklin Gothic Book" panose="020B0503020102020204" pitchFamily="34" charset="0"/>
              </a:rPr>
              <a:t>Red </a:t>
            </a:r>
            <a:r>
              <a:rPr lang="el-GR" sz="1600" b="1" i="0" dirty="0" err="1">
                <a:solidFill>
                  <a:srgbClr val="222222"/>
                </a:solidFill>
                <a:effectLst/>
                <a:latin typeface="Franklin Gothic Book" panose="020B0503020102020204" pitchFamily="34" charset="0"/>
              </a:rPr>
              <a:t>flags</a:t>
            </a:r>
            <a:r>
              <a:rPr lang="el-GR" sz="1600" b="1" i="0" dirty="0">
                <a:solidFill>
                  <a:srgbClr val="222222"/>
                </a:solidFill>
                <a:effectLst/>
                <a:latin typeface="Franklin Gothic Book" panose="020B0503020102020204" pitchFamily="34" charset="0"/>
              </a:rPr>
              <a:t>:</a:t>
            </a:r>
            <a:endParaRPr lang="el-GR" sz="1600" b="0" i="0" dirty="0">
              <a:solidFill>
                <a:srgbClr val="222222"/>
              </a:solidFill>
              <a:effectLst/>
              <a:latin typeface="Franklin Gothic Book" panose="020B0503020102020204" pitchFamily="34" charset="0"/>
            </a:endParaRP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Μέλος επιτροπής αξιολόγησης υποψηφίου ο οποίος είναι:</a:t>
            </a:r>
          </a:p>
          <a:p>
            <a:pPr marL="742950" lvl="1" indent="-285750" algn="l">
              <a:buFont typeface="Courier New" panose="02070309020205020404" pitchFamily="49" charset="0"/>
              <a:buChar char="o"/>
            </a:pPr>
            <a:r>
              <a:rPr lang="el-GR" sz="1600" b="1" i="0" dirty="0">
                <a:solidFill>
                  <a:srgbClr val="222222"/>
                </a:solidFill>
                <a:effectLst/>
                <a:latin typeface="Franklin Gothic Book" panose="020B0503020102020204" pitchFamily="34" charset="0"/>
              </a:rPr>
              <a:t>διδακτορικός φοιτητής</a:t>
            </a:r>
            <a:r>
              <a:rPr lang="el-GR" sz="1600" b="0" i="0" dirty="0">
                <a:solidFill>
                  <a:srgbClr val="222222"/>
                </a:solidFill>
                <a:effectLst/>
                <a:latin typeface="Franklin Gothic Book" panose="020B0503020102020204" pitchFamily="34" charset="0"/>
              </a:rPr>
              <a:t> του,</a:t>
            </a:r>
          </a:p>
          <a:p>
            <a:pPr marL="742950" lvl="1" indent="-285750" algn="l">
              <a:buFont typeface="Courier New" panose="02070309020205020404" pitchFamily="49" charset="0"/>
              <a:buChar char="o"/>
            </a:pPr>
            <a:r>
              <a:rPr lang="el-GR" sz="1600" b="1" i="0" dirty="0">
                <a:solidFill>
                  <a:srgbClr val="222222"/>
                </a:solidFill>
                <a:effectLst/>
                <a:latin typeface="Franklin Gothic Book" panose="020B0503020102020204" pitchFamily="34" charset="0"/>
              </a:rPr>
              <a:t>μέλος της ερευνητικής του ομάδας</a:t>
            </a:r>
            <a:r>
              <a:rPr lang="el-GR" sz="1600" b="0" i="0" dirty="0">
                <a:solidFill>
                  <a:srgbClr val="222222"/>
                </a:solidFill>
                <a:effectLst/>
                <a:latin typeface="Franklin Gothic Book" panose="020B0503020102020204" pitchFamily="34" charset="0"/>
              </a:rPr>
              <a:t>,</a:t>
            </a:r>
          </a:p>
          <a:p>
            <a:pPr marL="742950" lvl="1" indent="-285750" algn="l">
              <a:buFont typeface="Courier New" panose="02070309020205020404" pitchFamily="49" charset="0"/>
              <a:buChar char="o"/>
            </a:pPr>
            <a:r>
              <a:rPr lang="el-GR" sz="1600" b="1" i="0" dirty="0">
                <a:solidFill>
                  <a:srgbClr val="222222"/>
                </a:solidFill>
                <a:effectLst/>
                <a:latin typeface="Franklin Gothic Book" panose="020B0503020102020204" pitchFamily="34" charset="0"/>
              </a:rPr>
              <a:t>συνεργάτης σε άλλο έργο</a:t>
            </a:r>
            <a:r>
              <a:rPr lang="el-GR" sz="1600" b="0" i="0" dirty="0">
                <a:solidFill>
                  <a:srgbClr val="222222"/>
                </a:solidFill>
                <a:effectLst/>
                <a:latin typeface="Franklin Gothic Book" panose="020B0503020102020204" pitchFamily="34" charset="0"/>
              </a:rPr>
              <a:t> με ισχύουσα σύμβαση,</a:t>
            </a:r>
          </a:p>
          <a:p>
            <a:pPr marL="742950" lvl="1" indent="-285750" algn="l">
              <a:buFont typeface="Courier New" panose="02070309020205020404" pitchFamily="49" charset="0"/>
              <a:buChar char="o"/>
            </a:pPr>
            <a:r>
              <a:rPr lang="el-GR" sz="1600" b="1" i="0" dirty="0">
                <a:solidFill>
                  <a:srgbClr val="222222"/>
                </a:solidFill>
                <a:effectLst/>
                <a:latin typeface="Franklin Gothic Book" panose="020B0503020102020204" pitchFamily="34" charset="0"/>
              </a:rPr>
              <a:t>στενός συνεργάτης σε δημοσιεύσεις</a:t>
            </a:r>
            <a:r>
              <a:rPr lang="el-GR" sz="1600" b="0" i="0" dirty="0">
                <a:solidFill>
                  <a:srgbClr val="222222"/>
                </a:solidFill>
                <a:effectLst/>
                <a:latin typeface="Franklin Gothic Book" panose="020B0503020102020204" pitchFamily="34" charset="0"/>
              </a:rPr>
              <a:t> ή κάτοχος υποτροφίας που ο ίδιος έχει εισηγηθεί.</a:t>
            </a: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Υποψήφιος είναι </a:t>
            </a:r>
            <a:r>
              <a:rPr lang="el-GR" sz="1600" b="1" i="0" dirty="0">
                <a:solidFill>
                  <a:srgbClr val="222222"/>
                </a:solidFill>
                <a:effectLst/>
                <a:latin typeface="Franklin Gothic Book" panose="020B0503020102020204" pitchFamily="34" charset="0"/>
              </a:rPr>
              <a:t>συγγενής</a:t>
            </a:r>
            <a:r>
              <a:rPr lang="el-GR" sz="1600" b="0" i="0" dirty="0">
                <a:solidFill>
                  <a:srgbClr val="222222"/>
                </a:solidFill>
                <a:effectLst/>
                <a:latin typeface="Franklin Gothic Book" panose="020B0503020102020204" pitchFamily="34" charset="0"/>
              </a:rPr>
              <a:t> (έως και τρίτου βαθμού), σύντροφος ή κουμπάρος ή βαφτισιμιός μέλους επιτροπής ή του επιστημονικού υπευθύνου ή του αναπληρωτή Ε/Υ.</a:t>
            </a: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Η επιτροπή περιλαμβάνει καθηγητή ο οποίος έχει </a:t>
            </a:r>
            <a:r>
              <a:rPr lang="el-GR" sz="1600" b="1" i="0" dirty="0">
                <a:solidFill>
                  <a:srgbClr val="222222"/>
                </a:solidFill>
                <a:effectLst/>
                <a:latin typeface="Franklin Gothic Book" panose="020B0503020102020204" pitchFamily="34" charset="0"/>
              </a:rPr>
              <a:t>πρόσφατα παραιτηθεί</a:t>
            </a:r>
            <a:r>
              <a:rPr lang="el-GR" sz="1600" b="0" i="0" dirty="0">
                <a:solidFill>
                  <a:srgbClr val="222222"/>
                </a:solidFill>
                <a:effectLst/>
                <a:latin typeface="Franklin Gothic Book" panose="020B0503020102020204" pitchFamily="34" charset="0"/>
              </a:rPr>
              <a:t> από συνεργασία με τον υποψήφιο επειδή υπάρχει οικονομική εκκρεμότητα/αξίωση.</a:t>
            </a: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Προκήρυξη έργου/ΕΛΚΕ εμφανίζει </a:t>
            </a:r>
            <a:r>
              <a:rPr lang="el-GR" sz="1600" b="1" i="0" dirty="0">
                <a:solidFill>
                  <a:srgbClr val="222222"/>
                </a:solidFill>
                <a:effectLst/>
                <a:latin typeface="Franklin Gothic Book" panose="020B0503020102020204" pitchFamily="34" charset="0"/>
              </a:rPr>
              <a:t>υπερβολικά “</a:t>
            </a:r>
            <a:r>
              <a:rPr lang="el-GR" sz="1600" b="1" i="0" dirty="0" err="1">
                <a:solidFill>
                  <a:srgbClr val="222222"/>
                </a:solidFill>
                <a:effectLst/>
                <a:latin typeface="Franklin Gothic Book" panose="020B0503020102020204" pitchFamily="34" charset="0"/>
              </a:rPr>
              <a:t>στοχευμένες</a:t>
            </a:r>
            <a:r>
              <a:rPr lang="el-GR" sz="1600" b="1" i="0" dirty="0">
                <a:solidFill>
                  <a:srgbClr val="222222"/>
                </a:solidFill>
                <a:effectLst/>
                <a:latin typeface="Franklin Gothic Book" panose="020B0503020102020204" pitchFamily="34" charset="0"/>
              </a:rPr>
              <a:t>” (φωτογραφικές) απαιτήσεις</a:t>
            </a:r>
            <a:r>
              <a:rPr lang="el-GR" sz="1600" b="0" i="0" dirty="0">
                <a:solidFill>
                  <a:srgbClr val="222222"/>
                </a:solidFill>
                <a:effectLst/>
                <a:latin typeface="Franklin Gothic Book" panose="020B0503020102020204" pitchFamily="34" charset="0"/>
              </a:rPr>
              <a:t> σε τυπικά προσόντα ή εμπειρία (π.χ. εργαστήριο, τεχνική δεξιότητα, εξειδίκευση που διαθέτει μόνο συγκεκριμένος υποψήφιος).</a:t>
            </a:r>
          </a:p>
        </p:txBody>
      </p:sp>
    </p:spTree>
    <p:extLst>
      <p:ext uri="{BB962C8B-B14F-4D97-AF65-F5344CB8AC3E}">
        <p14:creationId xmlns:p14="http://schemas.microsoft.com/office/powerpoint/2010/main" val="27897357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9BB62AD-3C15-F95B-C12B-5DCF277F5503}"/>
              </a:ext>
            </a:extLst>
          </p:cNvPr>
          <p:cNvSpPr>
            <a:spLocks noGrp="1"/>
          </p:cNvSpPr>
          <p:nvPr>
            <p:ph idx="1"/>
          </p:nvPr>
        </p:nvSpPr>
        <p:spPr>
          <a:xfrm>
            <a:off x="1371600" y="2286000"/>
            <a:ext cx="9601200" cy="4318986"/>
          </a:xfrm>
        </p:spPr>
        <p:txBody>
          <a:bodyPr>
            <a:normAutofit/>
          </a:bodyPr>
          <a:lstStyle/>
          <a:p>
            <a:pPr marL="0" indent="0" algn="l">
              <a:buNone/>
            </a:pPr>
            <a:r>
              <a:rPr lang="el-GR" sz="1600" b="1" i="0" dirty="0">
                <a:solidFill>
                  <a:srgbClr val="222222"/>
                </a:solidFill>
                <a:effectLst/>
                <a:latin typeface="Franklin Gothic Book" panose="020B0503020102020204" pitchFamily="34" charset="0"/>
              </a:rPr>
              <a:t>2. Αξιολόγηση ερευνητικών προτάσεων / έργων</a:t>
            </a:r>
            <a:endParaRPr lang="el-GR" sz="1600" b="0" i="0" dirty="0">
              <a:solidFill>
                <a:srgbClr val="222222"/>
              </a:solidFill>
              <a:effectLst/>
              <a:latin typeface="Franklin Gothic Book" panose="020B0503020102020204" pitchFamily="34" charset="0"/>
            </a:endParaRPr>
          </a:p>
          <a:p>
            <a:pPr marL="0" indent="0" algn="l">
              <a:buNone/>
            </a:pPr>
            <a:r>
              <a:rPr lang="el-GR" sz="1600" b="1" i="0" dirty="0">
                <a:solidFill>
                  <a:srgbClr val="222222"/>
                </a:solidFill>
                <a:effectLst/>
                <a:latin typeface="Franklin Gothic Book" panose="020B0503020102020204" pitchFamily="34" charset="0"/>
              </a:rPr>
              <a:t>Red </a:t>
            </a:r>
            <a:r>
              <a:rPr lang="el-GR" sz="1600" b="1" i="0" dirty="0" err="1">
                <a:solidFill>
                  <a:srgbClr val="222222"/>
                </a:solidFill>
                <a:effectLst/>
                <a:latin typeface="Franklin Gothic Book" panose="020B0503020102020204" pitchFamily="34" charset="0"/>
              </a:rPr>
              <a:t>flags</a:t>
            </a:r>
            <a:r>
              <a:rPr lang="el-GR" sz="1600" b="1" i="0" dirty="0">
                <a:solidFill>
                  <a:srgbClr val="222222"/>
                </a:solidFill>
                <a:effectLst/>
                <a:latin typeface="Franklin Gothic Book" panose="020B0503020102020204" pitchFamily="34" charset="0"/>
              </a:rPr>
              <a:t>:</a:t>
            </a:r>
            <a:endParaRPr lang="el-GR" sz="1600" b="0" i="0" dirty="0">
              <a:solidFill>
                <a:srgbClr val="222222"/>
              </a:solidFill>
              <a:effectLst/>
              <a:latin typeface="Franklin Gothic Book" panose="020B0503020102020204" pitchFamily="34" charset="0"/>
            </a:endParaRP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Μέλος επιτροπής αξιολογεί πρόταση που υποβάλλεται:</a:t>
            </a:r>
          </a:p>
          <a:p>
            <a:pPr marL="742950" lvl="1" indent="-285750" algn="l">
              <a:buFont typeface="Courier New" panose="02070309020205020404" pitchFamily="49" charset="0"/>
              <a:buChar char="o"/>
            </a:pPr>
            <a:r>
              <a:rPr lang="el-GR" sz="1600" b="0" i="0" dirty="0">
                <a:solidFill>
                  <a:srgbClr val="222222"/>
                </a:solidFill>
                <a:effectLst/>
                <a:latin typeface="Franklin Gothic Book" panose="020B0503020102020204" pitchFamily="34" charset="0"/>
              </a:rPr>
              <a:t>από εργαστήριο ή ερευνητική ομάδα με την οποία συνεργάζεται στενά,</a:t>
            </a:r>
          </a:p>
          <a:p>
            <a:pPr marL="742950" lvl="1" indent="-285750" algn="l">
              <a:buFont typeface="Courier New" panose="02070309020205020404" pitchFamily="49" charset="0"/>
              <a:buChar char="o"/>
            </a:pPr>
            <a:r>
              <a:rPr lang="el-GR" sz="1600" b="0" i="0" dirty="0">
                <a:solidFill>
                  <a:srgbClr val="222222"/>
                </a:solidFill>
                <a:effectLst/>
                <a:latin typeface="Franklin Gothic Book" panose="020B0503020102020204" pitchFamily="34" charset="0"/>
              </a:rPr>
              <a:t>από μέλη Τμήματος με τα οποία έχει </a:t>
            </a:r>
            <a:r>
              <a:rPr lang="el-GR" sz="1600" b="1" i="0" dirty="0">
                <a:solidFill>
                  <a:srgbClr val="222222"/>
                </a:solidFill>
                <a:effectLst/>
                <a:latin typeface="Franklin Gothic Book" panose="020B0503020102020204" pitchFamily="34" charset="0"/>
              </a:rPr>
              <a:t>έντονη ακαδημαϊκή/συνδικαλιστική ευθυγράμμιση</a:t>
            </a:r>
            <a:r>
              <a:rPr lang="el-GR" sz="1600" b="0" i="0" dirty="0">
                <a:solidFill>
                  <a:srgbClr val="222222"/>
                </a:solidFill>
                <a:effectLst/>
                <a:latin typeface="Franklin Gothic Book" panose="020B0503020102020204" pitchFamily="34" charset="0"/>
              </a:rPr>
              <a:t>.</a:t>
            </a: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Ο </a:t>
            </a:r>
            <a:r>
              <a:rPr lang="el-GR" sz="1600" b="0" i="0" dirty="0" err="1">
                <a:solidFill>
                  <a:srgbClr val="222222"/>
                </a:solidFill>
                <a:effectLst/>
                <a:latin typeface="Franklin Gothic Book" panose="020B0503020102020204" pitchFamily="34" charset="0"/>
              </a:rPr>
              <a:t>αξιολογητής</a:t>
            </a:r>
            <a:r>
              <a:rPr lang="el-GR" sz="1600" b="0" i="0" dirty="0">
                <a:solidFill>
                  <a:srgbClr val="222222"/>
                </a:solidFill>
                <a:effectLst/>
                <a:latin typeface="Franklin Gothic Book" panose="020B0503020102020204" pitchFamily="34" charset="0"/>
              </a:rPr>
              <a:t> είχε </a:t>
            </a:r>
            <a:r>
              <a:rPr lang="el-GR" sz="1600" b="1" i="0" dirty="0">
                <a:solidFill>
                  <a:srgbClr val="222222"/>
                </a:solidFill>
                <a:effectLst/>
                <a:latin typeface="Franklin Gothic Book" panose="020B0503020102020204" pitchFamily="34" charset="0"/>
              </a:rPr>
              <a:t>συγγραφική συνεργασία</a:t>
            </a:r>
            <a:r>
              <a:rPr lang="el-GR" sz="1600" b="0" i="0" dirty="0">
                <a:solidFill>
                  <a:srgbClr val="222222"/>
                </a:solidFill>
                <a:effectLst/>
                <a:latin typeface="Franklin Gothic Book" panose="020B0503020102020204" pitchFamily="34" charset="0"/>
              </a:rPr>
              <a:t> (</a:t>
            </a:r>
            <a:r>
              <a:rPr lang="el-GR" sz="1600" b="0" i="0" dirty="0" err="1">
                <a:solidFill>
                  <a:srgbClr val="222222"/>
                </a:solidFill>
                <a:effectLst/>
                <a:latin typeface="Franklin Gothic Book" panose="020B0503020102020204" pitchFamily="34" charset="0"/>
              </a:rPr>
              <a:t>papers</a:t>
            </a:r>
            <a:r>
              <a:rPr lang="el-GR" sz="1600" dirty="0">
                <a:solidFill>
                  <a:srgbClr val="222222"/>
                </a:solidFill>
                <a:latin typeface="Franklin Gothic Book" panose="020B0503020102020204" pitchFamily="34" charset="0"/>
              </a:rPr>
              <a:t> κ.α.</a:t>
            </a:r>
            <a:r>
              <a:rPr lang="el-GR" sz="1600" b="0" i="0" dirty="0">
                <a:solidFill>
                  <a:srgbClr val="222222"/>
                </a:solidFill>
                <a:effectLst/>
                <a:latin typeface="Franklin Gothic Book" panose="020B0503020102020204" pitchFamily="34" charset="0"/>
              </a:rPr>
              <a:t>) με τον </a:t>
            </a:r>
            <a:r>
              <a:rPr lang="el-GR" sz="1600" b="0" i="0" dirty="0" err="1">
                <a:solidFill>
                  <a:srgbClr val="222222"/>
                </a:solidFill>
                <a:effectLst/>
                <a:latin typeface="Franklin Gothic Book" panose="020B0503020102020204" pitchFamily="34" charset="0"/>
              </a:rPr>
              <a:t>προτείνοντα</a:t>
            </a:r>
            <a:r>
              <a:rPr lang="el-GR" sz="1600" b="0" i="0" dirty="0">
                <a:solidFill>
                  <a:srgbClr val="222222"/>
                </a:solidFill>
                <a:effectLst/>
                <a:latin typeface="Franklin Gothic Book" panose="020B0503020102020204" pitchFamily="34" charset="0"/>
              </a:rPr>
              <a:t> τους τελευταίους 2–3 μήνες.</a:t>
            </a: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Υπάρχει </a:t>
            </a:r>
            <a:r>
              <a:rPr lang="el-GR" sz="1600" b="1" i="0" dirty="0">
                <a:solidFill>
                  <a:srgbClr val="222222"/>
                </a:solidFill>
                <a:effectLst/>
                <a:latin typeface="Franklin Gothic Book" panose="020B0503020102020204" pitchFamily="34" charset="0"/>
              </a:rPr>
              <a:t>υπόσχεση μελλοντικής συνεργασίας</a:t>
            </a:r>
            <a:r>
              <a:rPr lang="el-GR" sz="1600" b="0" i="0" dirty="0">
                <a:solidFill>
                  <a:srgbClr val="222222"/>
                </a:solidFill>
                <a:effectLst/>
                <a:latin typeface="Franklin Gothic Book" panose="020B0503020102020204" pitchFamily="34" charset="0"/>
              </a:rPr>
              <a:t> (συμβόλαιο, συμμετοχή σε έργο) μεταξύ </a:t>
            </a:r>
            <a:r>
              <a:rPr lang="el-GR" sz="1600" b="0" i="0" dirty="0" err="1">
                <a:solidFill>
                  <a:srgbClr val="222222"/>
                </a:solidFill>
                <a:effectLst/>
                <a:latin typeface="Franklin Gothic Book" panose="020B0503020102020204" pitchFamily="34" charset="0"/>
              </a:rPr>
              <a:t>αξιολογητή</a:t>
            </a:r>
            <a:r>
              <a:rPr lang="el-GR" sz="1600" b="0" i="0" dirty="0">
                <a:solidFill>
                  <a:srgbClr val="222222"/>
                </a:solidFill>
                <a:effectLst/>
                <a:latin typeface="Franklin Gothic Book" panose="020B0503020102020204" pitchFamily="34" charset="0"/>
              </a:rPr>
              <a:t> και ομάδας που υποβάλλει πρόταση.</a:t>
            </a: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Πρώην μεταδιδακτορικός/συμβασιούχος που αποχώρησε από ομάδα υποβάλλει πρόταση και την αξιολογεί καθηγητής με τον οποίο είχε </a:t>
            </a:r>
            <a:r>
              <a:rPr lang="el-GR" sz="1600" b="1" i="0" dirty="0">
                <a:solidFill>
                  <a:srgbClr val="222222"/>
                </a:solidFill>
                <a:effectLst/>
                <a:latin typeface="Franklin Gothic Book" panose="020B0503020102020204" pitchFamily="34" charset="0"/>
              </a:rPr>
              <a:t>επιστημονική σύγκρουση ή δικαστική αντιπαράθεση</a:t>
            </a:r>
            <a:r>
              <a:rPr lang="el-GR" sz="1600" b="0" i="0" dirty="0">
                <a:solidFill>
                  <a:srgbClr val="222222"/>
                </a:solidFill>
                <a:effectLst/>
                <a:latin typeface="Franklin Gothic Book" panose="020B0503020102020204" pitchFamily="34" charset="0"/>
              </a:rPr>
              <a:t>.</a:t>
            </a:r>
          </a:p>
        </p:txBody>
      </p:sp>
      <p:sp>
        <p:nvSpPr>
          <p:cNvPr id="4" name="Τίτλος 1">
            <a:extLst>
              <a:ext uri="{FF2B5EF4-FFF2-40B4-BE49-F238E27FC236}">
                <a16:creationId xmlns:a16="http://schemas.microsoft.com/office/drawing/2014/main" id="{C744BDC0-02FA-5CB0-17A8-1E5D347CE0C0}"/>
              </a:ext>
            </a:extLst>
          </p:cNvPr>
          <p:cNvSpPr>
            <a:spLocks noGrp="1"/>
          </p:cNvSpPr>
          <p:nvPr>
            <p:ph type="title"/>
          </p:nvPr>
        </p:nvSpPr>
        <p:spPr>
          <a:xfrm>
            <a:off x="1371600" y="685800"/>
            <a:ext cx="9601200" cy="1485900"/>
          </a:xfrm>
        </p:spPr>
        <p:txBody>
          <a:bodyPr>
            <a:normAutofit/>
          </a:bodyPr>
          <a:lstStyle/>
          <a:p>
            <a:r>
              <a:rPr lang="el-GR" sz="3200" i="0" dirty="0">
                <a:solidFill>
                  <a:srgbClr val="222222"/>
                </a:solidFill>
                <a:effectLst/>
                <a:latin typeface="Franklin Gothic Book" panose="020B0503020102020204" pitchFamily="34" charset="0"/>
              </a:rPr>
              <a:t>RED FLAGS ΣΥΓΚΡΟΥΣΗΣ ΣΥΜΦΕΡΟΝΤΩΝ ΣΕ ΑΕΙ</a:t>
            </a:r>
            <a:endParaRPr lang="en-US" sz="3200" dirty="0">
              <a:latin typeface="Franklin Gothic Book" panose="020B0503020102020204" pitchFamily="34" charset="0"/>
            </a:endParaRPr>
          </a:p>
        </p:txBody>
      </p:sp>
    </p:spTree>
    <p:extLst>
      <p:ext uri="{BB962C8B-B14F-4D97-AF65-F5344CB8AC3E}">
        <p14:creationId xmlns:p14="http://schemas.microsoft.com/office/powerpoint/2010/main" val="11900953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E3706C58-2BBB-2CEA-09CB-BC174AA6D391}"/>
              </a:ext>
            </a:extLst>
          </p:cNvPr>
          <p:cNvSpPr>
            <a:spLocks noGrp="1"/>
          </p:cNvSpPr>
          <p:nvPr>
            <p:ph idx="1"/>
          </p:nvPr>
        </p:nvSpPr>
        <p:spPr>
          <a:xfrm>
            <a:off x="1371600" y="2285999"/>
            <a:ext cx="9601200" cy="4372253"/>
          </a:xfrm>
        </p:spPr>
        <p:txBody>
          <a:bodyPr>
            <a:normAutofit lnSpcReduction="10000"/>
          </a:bodyPr>
          <a:lstStyle/>
          <a:p>
            <a:pPr marL="0" indent="0" algn="l">
              <a:buNone/>
            </a:pPr>
            <a:r>
              <a:rPr lang="el-GR" sz="1600" b="1" i="0" dirty="0">
                <a:solidFill>
                  <a:srgbClr val="222222"/>
                </a:solidFill>
                <a:effectLst/>
                <a:latin typeface="Franklin Gothic Book" panose="020B0503020102020204" pitchFamily="34" charset="0"/>
              </a:rPr>
              <a:t>3. Επιτροπές προμηθειών, διαγωνισμών, τεχνικές προδιαγραφές (ΑΕΙ &amp; ΕΛΚΕ)</a:t>
            </a:r>
            <a:endParaRPr lang="el-GR" sz="1600" b="0" i="0" dirty="0">
              <a:solidFill>
                <a:srgbClr val="222222"/>
              </a:solidFill>
              <a:effectLst/>
              <a:latin typeface="Franklin Gothic Book" panose="020B0503020102020204" pitchFamily="34" charset="0"/>
            </a:endParaRPr>
          </a:p>
          <a:p>
            <a:pPr marL="0" indent="0" algn="l">
              <a:buNone/>
            </a:pPr>
            <a:r>
              <a:rPr lang="el-GR" sz="1600" b="1" i="0" dirty="0">
                <a:solidFill>
                  <a:srgbClr val="222222"/>
                </a:solidFill>
                <a:effectLst/>
                <a:latin typeface="Franklin Gothic Book" panose="020B0503020102020204" pitchFamily="34" charset="0"/>
              </a:rPr>
              <a:t>Red </a:t>
            </a:r>
            <a:r>
              <a:rPr lang="el-GR" sz="1600" b="1" i="0" dirty="0" err="1">
                <a:solidFill>
                  <a:srgbClr val="222222"/>
                </a:solidFill>
                <a:effectLst/>
                <a:latin typeface="Franklin Gothic Book" panose="020B0503020102020204" pitchFamily="34" charset="0"/>
              </a:rPr>
              <a:t>flags</a:t>
            </a:r>
            <a:r>
              <a:rPr lang="el-GR" sz="1600" b="1" i="0" dirty="0">
                <a:solidFill>
                  <a:srgbClr val="222222"/>
                </a:solidFill>
                <a:effectLst/>
                <a:latin typeface="Franklin Gothic Book" panose="020B0503020102020204" pitchFamily="34" charset="0"/>
              </a:rPr>
              <a:t>:</a:t>
            </a:r>
            <a:endParaRPr lang="el-GR" sz="1600" b="0" i="0" dirty="0">
              <a:solidFill>
                <a:srgbClr val="222222"/>
              </a:solidFill>
              <a:effectLst/>
              <a:latin typeface="Franklin Gothic Book" panose="020B0503020102020204" pitchFamily="34" charset="0"/>
            </a:endParaRP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Πρόσωπο που </a:t>
            </a:r>
            <a:r>
              <a:rPr lang="el-GR" sz="1600" b="1" i="0" dirty="0">
                <a:solidFill>
                  <a:srgbClr val="222222"/>
                </a:solidFill>
                <a:effectLst/>
                <a:latin typeface="Franklin Gothic Book" panose="020B0503020102020204" pitchFamily="34" charset="0"/>
              </a:rPr>
              <a:t>συνέδραμε στη σύνταξη των τεχνικών προδιαγραφών</a:t>
            </a:r>
            <a:r>
              <a:rPr lang="el-GR" sz="1600" b="0" i="0" dirty="0">
                <a:solidFill>
                  <a:srgbClr val="222222"/>
                </a:solidFill>
                <a:effectLst/>
                <a:latin typeface="Franklin Gothic Book" panose="020B0503020102020204" pitchFamily="34" charset="0"/>
              </a:rPr>
              <a:t> συμμετέχει ως υποψήφιος ανάδοχος στο διαγωνισμό.</a:t>
            </a: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Μέλος επιτροπής έχει:</a:t>
            </a:r>
          </a:p>
          <a:p>
            <a:pPr marL="742950" lvl="1" indent="-285750" algn="l">
              <a:buFont typeface="Courier New" panose="02070309020205020404" pitchFamily="49" charset="0"/>
              <a:buChar char="o"/>
            </a:pPr>
            <a:r>
              <a:rPr lang="el-GR" sz="1600" b="1" i="0" dirty="0">
                <a:solidFill>
                  <a:srgbClr val="222222"/>
                </a:solidFill>
                <a:effectLst/>
                <a:latin typeface="Franklin Gothic Book" panose="020B0503020102020204" pitchFamily="34" charset="0"/>
              </a:rPr>
              <a:t>σύζυγο/παιδί/αδελφό</a:t>
            </a:r>
            <a:r>
              <a:rPr lang="el-GR" sz="1600" b="0" i="0" dirty="0">
                <a:solidFill>
                  <a:srgbClr val="222222"/>
                </a:solidFill>
                <a:effectLst/>
                <a:latin typeface="Franklin Gothic Book" panose="020B0503020102020204" pitchFamily="34" charset="0"/>
              </a:rPr>
              <a:t> που εργάζεται σε εταιρεία που υποβάλλει προσφορά,</a:t>
            </a:r>
          </a:p>
          <a:p>
            <a:pPr marL="742950" lvl="1" indent="-285750" algn="l">
              <a:buFont typeface="Courier New" panose="02070309020205020404" pitchFamily="49" charset="0"/>
              <a:buChar char="o"/>
            </a:pPr>
            <a:r>
              <a:rPr lang="el-GR" sz="1600" b="1" i="0" dirty="0">
                <a:solidFill>
                  <a:srgbClr val="222222"/>
                </a:solidFill>
                <a:effectLst/>
                <a:latin typeface="Franklin Gothic Book" panose="020B0503020102020204" pitchFamily="34" charset="0"/>
              </a:rPr>
              <a:t>οικονομικό συμφέρον</a:t>
            </a:r>
            <a:r>
              <a:rPr lang="el-GR" sz="1600" b="0" i="0" dirty="0">
                <a:solidFill>
                  <a:srgbClr val="222222"/>
                </a:solidFill>
                <a:effectLst/>
                <a:latin typeface="Franklin Gothic Book" panose="020B0503020102020204" pitchFamily="34" charset="0"/>
              </a:rPr>
              <a:t> (μετοχές, αμοιβή από προηγούμενη σύμβαση σε σχέση με εταιρία που υποβάλλει προσφορά).</a:t>
            </a: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Η κατ’ επανάληψη ανάθεση </a:t>
            </a:r>
            <a:r>
              <a:rPr lang="el-GR" sz="1600" b="1" i="0" dirty="0">
                <a:solidFill>
                  <a:srgbClr val="222222"/>
                </a:solidFill>
                <a:effectLst/>
                <a:latin typeface="Franklin Gothic Book" panose="020B0503020102020204" pitchFamily="34" charset="0"/>
              </a:rPr>
              <a:t>πάντα στον ίδιο προμηθευτή</a:t>
            </a:r>
            <a:r>
              <a:rPr lang="el-GR" sz="1600" b="0" i="0" dirty="0">
                <a:solidFill>
                  <a:srgbClr val="222222"/>
                </a:solidFill>
                <a:effectLst/>
                <a:latin typeface="Franklin Gothic Book" panose="020B0503020102020204" pitchFamily="34" charset="0"/>
              </a:rPr>
              <a:t>, ενώ υπάρχουν και άλλοι εν δυνάμει προμηθευτές.</a:t>
            </a: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Τεχνικές προδιαγραφές που ουσιαστικά περιγράφουν </a:t>
            </a:r>
            <a:r>
              <a:rPr lang="el-GR" sz="1600" b="1" i="0" dirty="0">
                <a:solidFill>
                  <a:srgbClr val="222222"/>
                </a:solidFill>
                <a:effectLst/>
                <a:latin typeface="Franklin Gothic Book" panose="020B0503020102020204" pitchFamily="34" charset="0"/>
              </a:rPr>
              <a:t>μία συγκεκριμένη λύση/προϊόν ή τεχνολογία</a:t>
            </a:r>
            <a:r>
              <a:rPr lang="el-GR" sz="1600" b="0" i="0" dirty="0">
                <a:solidFill>
                  <a:srgbClr val="222222"/>
                </a:solidFill>
                <a:effectLst/>
                <a:latin typeface="Franklin Gothic Book" panose="020B0503020102020204" pitchFamily="34" charset="0"/>
              </a:rPr>
              <a:t> που προσφέρει ένας μόνο φορέας («φωτογραφικά»).</a:t>
            </a:r>
          </a:p>
          <a:p>
            <a:pPr algn="l">
              <a:buFont typeface="Arial" panose="020B0604020202020204" pitchFamily="34" charset="0"/>
              <a:buChar char="•"/>
            </a:pPr>
            <a:r>
              <a:rPr lang="el-GR" sz="1600" b="0" i="0" dirty="0">
                <a:solidFill>
                  <a:srgbClr val="222222"/>
                </a:solidFill>
                <a:effectLst/>
                <a:latin typeface="Franklin Gothic Book" panose="020B0503020102020204" pitchFamily="34" charset="0"/>
              </a:rPr>
              <a:t>Η επιτροπή δέχεται «δωρεές» εξοπλισμού ή φιλοξενίες/ πληρωμές συμμετοχής σε συνέδρια από υποψήφιους προμηθευτές λίγο πριν από διαγωνισμό.</a:t>
            </a:r>
          </a:p>
          <a:p>
            <a:endParaRPr lang="en-US" dirty="0"/>
          </a:p>
        </p:txBody>
      </p:sp>
      <p:sp>
        <p:nvSpPr>
          <p:cNvPr id="4" name="Τίτλος 1">
            <a:extLst>
              <a:ext uri="{FF2B5EF4-FFF2-40B4-BE49-F238E27FC236}">
                <a16:creationId xmlns:a16="http://schemas.microsoft.com/office/drawing/2014/main" id="{E6B2ED0D-77E9-4573-9FB9-125794AE7839}"/>
              </a:ext>
            </a:extLst>
          </p:cNvPr>
          <p:cNvSpPr>
            <a:spLocks noGrp="1"/>
          </p:cNvSpPr>
          <p:nvPr>
            <p:ph type="title"/>
          </p:nvPr>
        </p:nvSpPr>
        <p:spPr>
          <a:xfrm>
            <a:off x="1371600" y="685800"/>
            <a:ext cx="9601200" cy="1485900"/>
          </a:xfrm>
        </p:spPr>
        <p:txBody>
          <a:bodyPr>
            <a:normAutofit/>
          </a:bodyPr>
          <a:lstStyle/>
          <a:p>
            <a:r>
              <a:rPr lang="el-GR" sz="3200" i="0" dirty="0">
                <a:solidFill>
                  <a:srgbClr val="222222"/>
                </a:solidFill>
                <a:effectLst/>
                <a:latin typeface="Franklin Gothic Book" panose="020B0503020102020204" pitchFamily="34" charset="0"/>
              </a:rPr>
              <a:t>RED FLAGS ΣΥΓΚΡΟΥΣΗΣ ΣΥΜΦΕΡΟΝΤΩΝ ΣΕ ΑΕΙ</a:t>
            </a:r>
            <a:endParaRPr lang="en-US" sz="3200" dirty="0">
              <a:latin typeface="Franklin Gothic Book" panose="020B0503020102020204" pitchFamily="34" charset="0"/>
            </a:endParaRPr>
          </a:p>
        </p:txBody>
      </p:sp>
    </p:spTree>
    <p:extLst>
      <p:ext uri="{BB962C8B-B14F-4D97-AF65-F5344CB8AC3E}">
        <p14:creationId xmlns:p14="http://schemas.microsoft.com/office/powerpoint/2010/main" val="28356343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1A6BD79-618B-302D-B7F6-E91B97A7B6A4}"/>
              </a:ext>
            </a:extLst>
          </p:cNvPr>
          <p:cNvSpPr>
            <a:spLocks noGrp="1"/>
          </p:cNvSpPr>
          <p:nvPr>
            <p:ph idx="1"/>
          </p:nvPr>
        </p:nvSpPr>
        <p:spPr>
          <a:xfrm>
            <a:off x="1371600" y="1984664"/>
            <a:ext cx="9601200" cy="4873336"/>
          </a:xfrm>
        </p:spPr>
        <p:txBody>
          <a:bodyPr>
            <a:normAutofit fontScale="70000" lnSpcReduction="20000"/>
          </a:bodyPr>
          <a:lstStyle/>
          <a:p>
            <a:pPr marL="0" indent="0" algn="l">
              <a:buNone/>
            </a:pPr>
            <a:r>
              <a:rPr lang="el-GR" b="1" i="0" dirty="0">
                <a:solidFill>
                  <a:srgbClr val="222222"/>
                </a:solidFill>
                <a:effectLst/>
                <a:latin typeface="Franklin Gothic Book" panose="020B0503020102020204" pitchFamily="34" charset="0"/>
              </a:rPr>
              <a:t>4. Σχέσεις με εταιρείες </a:t>
            </a:r>
            <a:r>
              <a:rPr lang="el-GR" b="1" i="0" dirty="0" err="1">
                <a:solidFill>
                  <a:srgbClr val="222222"/>
                </a:solidFill>
                <a:effectLst/>
                <a:latin typeface="Franklin Gothic Book" panose="020B0503020102020204" pitchFamily="34" charset="0"/>
              </a:rPr>
              <a:t>spin-off</a:t>
            </a:r>
            <a:r>
              <a:rPr lang="el-GR" b="1" i="0" dirty="0">
                <a:solidFill>
                  <a:srgbClr val="222222"/>
                </a:solidFill>
                <a:effectLst/>
                <a:latin typeface="Franklin Gothic Book" panose="020B0503020102020204" pitchFamily="34" charset="0"/>
              </a:rPr>
              <a:t>, </a:t>
            </a:r>
            <a:r>
              <a:rPr lang="el-GR" b="1" i="0" dirty="0" err="1">
                <a:solidFill>
                  <a:srgbClr val="222222"/>
                </a:solidFill>
                <a:effectLst/>
                <a:latin typeface="Franklin Gothic Book" panose="020B0503020102020204" pitchFamily="34" charset="0"/>
              </a:rPr>
              <a:t>start-up</a:t>
            </a:r>
            <a:r>
              <a:rPr lang="el-GR" b="1" dirty="0">
                <a:solidFill>
                  <a:srgbClr val="222222"/>
                </a:solidFill>
                <a:latin typeface="Franklin Gothic Book" panose="020B0503020102020204" pitchFamily="34" charset="0"/>
              </a:rPr>
              <a:t> </a:t>
            </a:r>
            <a:r>
              <a:rPr lang="el-GR" b="1" i="0" dirty="0">
                <a:solidFill>
                  <a:srgbClr val="222222"/>
                </a:solidFill>
                <a:effectLst/>
                <a:latin typeface="Franklin Gothic Book" panose="020B0503020102020204" pitchFamily="34" charset="0"/>
              </a:rPr>
              <a:t>του ΑΕΙ</a:t>
            </a:r>
            <a:endParaRPr lang="el-GR" b="0" i="0" dirty="0">
              <a:solidFill>
                <a:srgbClr val="222222"/>
              </a:solidFill>
              <a:effectLst/>
              <a:latin typeface="Franklin Gothic Book" panose="020B0503020102020204" pitchFamily="34" charset="0"/>
            </a:endParaRPr>
          </a:p>
          <a:p>
            <a:pPr marL="0" indent="0" algn="l">
              <a:buNone/>
            </a:pPr>
            <a:r>
              <a:rPr lang="el-GR" b="1" i="0" dirty="0">
                <a:solidFill>
                  <a:srgbClr val="222222"/>
                </a:solidFill>
                <a:effectLst/>
                <a:latin typeface="Franklin Gothic Book" panose="020B0503020102020204" pitchFamily="34" charset="0"/>
              </a:rPr>
              <a:t>Red </a:t>
            </a:r>
            <a:r>
              <a:rPr lang="el-GR" b="1" i="0" dirty="0" err="1">
                <a:solidFill>
                  <a:srgbClr val="222222"/>
                </a:solidFill>
                <a:effectLst/>
                <a:latin typeface="Franklin Gothic Book" panose="020B0503020102020204" pitchFamily="34" charset="0"/>
              </a:rPr>
              <a:t>flags</a:t>
            </a:r>
            <a:r>
              <a:rPr lang="el-GR" b="1" i="0" dirty="0">
                <a:solidFill>
                  <a:srgbClr val="222222"/>
                </a:solidFill>
                <a:effectLst/>
                <a:latin typeface="Franklin Gothic Book" panose="020B0503020102020204" pitchFamily="34" charset="0"/>
              </a:rPr>
              <a:t>:</a:t>
            </a:r>
            <a:endParaRPr lang="el-GR" b="0" i="0" dirty="0">
              <a:solidFill>
                <a:srgbClr val="222222"/>
              </a:solidFill>
              <a:effectLst/>
              <a:latin typeface="Franklin Gothic Book" panose="020B0503020102020204" pitchFamily="34" charset="0"/>
            </a:endParaRPr>
          </a:p>
          <a:p>
            <a:pPr algn="l">
              <a:buFont typeface="Arial" panose="020B0604020202020204" pitchFamily="34" charset="0"/>
              <a:buChar char="•"/>
            </a:pPr>
            <a:r>
              <a:rPr lang="el-GR" b="0" i="0" dirty="0">
                <a:solidFill>
                  <a:srgbClr val="222222"/>
                </a:solidFill>
                <a:effectLst/>
                <a:latin typeface="Franklin Gothic Book" panose="020B0503020102020204" pitchFamily="34" charset="0"/>
              </a:rPr>
              <a:t>Μέλος ΔΕΠ συμμετέχει σε </a:t>
            </a:r>
            <a:r>
              <a:rPr lang="el-GR" b="0" i="0" dirty="0" err="1">
                <a:solidFill>
                  <a:srgbClr val="222222"/>
                </a:solidFill>
                <a:effectLst/>
                <a:latin typeface="Franklin Gothic Book" panose="020B0503020102020204" pitchFamily="34" charset="0"/>
              </a:rPr>
              <a:t>start-up</a:t>
            </a:r>
            <a:r>
              <a:rPr lang="el-GR" b="0" i="0" dirty="0">
                <a:solidFill>
                  <a:srgbClr val="222222"/>
                </a:solidFill>
                <a:effectLst/>
                <a:latin typeface="Franklin Gothic Book" panose="020B0503020102020204" pitchFamily="34" charset="0"/>
              </a:rPr>
              <a:t> (ως εταίρος, μέτοχος ή σύμβουλος) και ταυτόχρονα:</a:t>
            </a:r>
          </a:p>
          <a:p>
            <a:pPr marL="742950" lvl="1" indent="-285750" algn="l">
              <a:buFont typeface="Courier New" panose="02070309020205020404" pitchFamily="49" charset="0"/>
              <a:buChar char="o"/>
            </a:pPr>
            <a:r>
              <a:rPr lang="el-GR" b="0" i="0" dirty="0">
                <a:solidFill>
                  <a:srgbClr val="222222"/>
                </a:solidFill>
                <a:effectLst/>
                <a:latin typeface="Franklin Gothic Book" panose="020B0503020102020204" pitchFamily="34" charset="0"/>
              </a:rPr>
              <a:t>συμμετέχει σε επιτροπή που αξιολογεί τη συνεργασία της </a:t>
            </a:r>
            <a:r>
              <a:rPr lang="el-GR" b="0" i="0" dirty="0" err="1">
                <a:solidFill>
                  <a:srgbClr val="222222"/>
                </a:solidFill>
                <a:effectLst/>
                <a:latin typeface="Franklin Gothic Book" panose="020B0503020102020204" pitchFamily="34" charset="0"/>
              </a:rPr>
              <a:t>start-up</a:t>
            </a:r>
            <a:r>
              <a:rPr lang="el-GR" b="0" i="0" dirty="0">
                <a:solidFill>
                  <a:srgbClr val="222222"/>
                </a:solidFill>
                <a:effectLst/>
                <a:latin typeface="Franklin Gothic Book" panose="020B0503020102020204" pitchFamily="34" charset="0"/>
              </a:rPr>
              <a:t> με το ΑΕΙ,</a:t>
            </a:r>
          </a:p>
          <a:p>
            <a:pPr marL="742950" lvl="1" indent="-285750" algn="l">
              <a:buFont typeface="Courier New" panose="02070309020205020404" pitchFamily="49" charset="0"/>
              <a:buChar char="o"/>
            </a:pPr>
            <a:r>
              <a:rPr lang="el-GR" b="0" i="0" dirty="0">
                <a:solidFill>
                  <a:srgbClr val="222222"/>
                </a:solidFill>
                <a:effectLst/>
                <a:latin typeface="Franklin Gothic Book" panose="020B0503020102020204" pitchFamily="34" charset="0"/>
              </a:rPr>
              <a:t>εγκρίνει τεχνικά δελτία, πληρωμές ή προμήθειες υπέρ της </a:t>
            </a:r>
            <a:r>
              <a:rPr lang="el-GR" b="0" i="0" dirty="0" err="1">
                <a:solidFill>
                  <a:srgbClr val="222222"/>
                </a:solidFill>
                <a:effectLst/>
                <a:latin typeface="Franklin Gothic Book" panose="020B0503020102020204" pitchFamily="34" charset="0"/>
              </a:rPr>
              <a:t>start-up</a:t>
            </a:r>
            <a:r>
              <a:rPr lang="el-GR" b="0" i="0" dirty="0">
                <a:solidFill>
                  <a:srgbClr val="222222"/>
                </a:solidFill>
                <a:effectLst/>
                <a:latin typeface="Franklin Gothic Book" panose="020B0503020102020204" pitchFamily="34" charset="0"/>
              </a:rPr>
              <a:t>.</a:t>
            </a:r>
          </a:p>
          <a:p>
            <a:pPr algn="l">
              <a:buFont typeface="Arial" panose="020B0604020202020204" pitchFamily="34" charset="0"/>
              <a:buChar char="•"/>
            </a:pPr>
            <a:r>
              <a:rPr lang="el-GR" b="0" i="0" dirty="0">
                <a:solidFill>
                  <a:srgbClr val="222222"/>
                </a:solidFill>
                <a:effectLst/>
                <a:latin typeface="Franklin Gothic Book" panose="020B0503020102020204" pitchFamily="34" charset="0"/>
              </a:rPr>
              <a:t>Προσωπικό του ΑΕΙ χρησιμοποιεί την </a:t>
            </a:r>
            <a:r>
              <a:rPr lang="el-GR" b="1" i="0" dirty="0">
                <a:solidFill>
                  <a:srgbClr val="222222"/>
                </a:solidFill>
                <a:effectLst/>
                <a:latin typeface="Franklin Gothic Book" panose="020B0503020102020204" pitchFamily="34" charset="0"/>
              </a:rPr>
              <a:t>πανεπιστημιακή υποδομή</a:t>
            </a:r>
            <a:r>
              <a:rPr lang="el-GR" b="0" i="0" dirty="0">
                <a:solidFill>
                  <a:srgbClr val="222222"/>
                </a:solidFill>
                <a:effectLst/>
                <a:latin typeface="Franklin Gothic Book" panose="020B0503020102020204" pitchFamily="34" charset="0"/>
              </a:rPr>
              <a:t> για εξυπηρέτηση οικονομικών συμφερόντων εταιρείας που συνδέεται με μέλος ΔΕΠ.</a:t>
            </a:r>
          </a:p>
          <a:p>
            <a:pPr algn="l">
              <a:buFont typeface="Arial" panose="020B0604020202020204" pitchFamily="34" charset="0"/>
              <a:buChar char="•"/>
            </a:pPr>
            <a:r>
              <a:rPr lang="el-GR" b="0" i="0" dirty="0" err="1">
                <a:solidFill>
                  <a:srgbClr val="222222"/>
                </a:solidFill>
                <a:effectLst/>
                <a:latin typeface="Franklin Gothic Book" panose="020B0503020102020204" pitchFamily="34" charset="0"/>
              </a:rPr>
              <a:t>Spin-off</a:t>
            </a:r>
            <a:r>
              <a:rPr lang="el-GR" b="0" i="0" dirty="0">
                <a:solidFill>
                  <a:srgbClr val="222222"/>
                </a:solidFill>
                <a:effectLst/>
                <a:latin typeface="Franklin Gothic Book" panose="020B0503020102020204" pitchFamily="34" charset="0"/>
              </a:rPr>
              <a:t> που ανήκει σε καθηγητές προσλαμβάνει ερευνητές που εποπτεύονται από τους ίδιους σε χρηματοδοτούμενο έργο (κίνδυνος άμεσης ωφέλειας).</a:t>
            </a:r>
          </a:p>
          <a:p>
            <a:pPr marL="0" indent="0" algn="l">
              <a:buNone/>
            </a:pPr>
            <a:r>
              <a:rPr lang="el-GR" b="1" i="0" dirty="0">
                <a:solidFill>
                  <a:srgbClr val="222222"/>
                </a:solidFill>
                <a:effectLst/>
                <a:latin typeface="Franklin Gothic Book" panose="020B0503020102020204" pitchFamily="34" charset="0"/>
              </a:rPr>
              <a:t>5. Εκτελεστικές αρμοδιότητες σε έργα: [έλεγχος – παρακολούθηση – παραλαβή</a:t>
            </a:r>
            <a:r>
              <a:rPr lang="el-GR" b="1" dirty="0">
                <a:solidFill>
                  <a:srgbClr val="222222"/>
                </a:solidFill>
                <a:latin typeface="Franklin Gothic Book" panose="020B0503020102020204" pitchFamily="34" charset="0"/>
              </a:rPr>
              <a:t>]</a:t>
            </a:r>
            <a:endParaRPr lang="el-GR" b="0" i="0" dirty="0">
              <a:solidFill>
                <a:srgbClr val="222222"/>
              </a:solidFill>
              <a:effectLst/>
              <a:latin typeface="Franklin Gothic Book" panose="020B0503020102020204" pitchFamily="34" charset="0"/>
            </a:endParaRPr>
          </a:p>
          <a:p>
            <a:pPr marL="0" indent="0" algn="l">
              <a:buNone/>
            </a:pPr>
            <a:r>
              <a:rPr lang="el-GR" b="1" i="0" dirty="0">
                <a:solidFill>
                  <a:srgbClr val="222222"/>
                </a:solidFill>
                <a:effectLst/>
                <a:latin typeface="Franklin Gothic Book" panose="020B0503020102020204" pitchFamily="34" charset="0"/>
              </a:rPr>
              <a:t>Red </a:t>
            </a:r>
            <a:r>
              <a:rPr lang="el-GR" b="1" i="0" dirty="0" err="1">
                <a:solidFill>
                  <a:srgbClr val="222222"/>
                </a:solidFill>
                <a:effectLst/>
                <a:latin typeface="Franklin Gothic Book" panose="020B0503020102020204" pitchFamily="34" charset="0"/>
              </a:rPr>
              <a:t>flags</a:t>
            </a:r>
            <a:r>
              <a:rPr lang="el-GR" b="1" i="0" dirty="0">
                <a:solidFill>
                  <a:srgbClr val="222222"/>
                </a:solidFill>
                <a:effectLst/>
                <a:latin typeface="Franklin Gothic Book" panose="020B0503020102020204" pitchFamily="34" charset="0"/>
              </a:rPr>
              <a:t>:</a:t>
            </a:r>
            <a:endParaRPr lang="el-GR" b="0" i="0" dirty="0">
              <a:solidFill>
                <a:srgbClr val="222222"/>
              </a:solidFill>
              <a:effectLst/>
              <a:latin typeface="Franklin Gothic Book" panose="020B0503020102020204" pitchFamily="34" charset="0"/>
            </a:endParaRPr>
          </a:p>
          <a:p>
            <a:pPr algn="l">
              <a:buFont typeface="Arial" panose="020B0604020202020204" pitchFamily="34" charset="0"/>
              <a:buChar char="•"/>
            </a:pPr>
            <a:r>
              <a:rPr lang="el-GR" b="0" i="0" dirty="0">
                <a:solidFill>
                  <a:srgbClr val="222222"/>
                </a:solidFill>
                <a:effectLst/>
                <a:latin typeface="Franklin Gothic Book" panose="020B0503020102020204" pitchFamily="34" charset="0"/>
              </a:rPr>
              <a:t>Επιστημονικός υπεύθυνος ή Αναπληρωτής Ε/Υ που διαχειρίζεται έργο αναλαμβάνει και ρόλο </a:t>
            </a:r>
            <a:r>
              <a:rPr lang="el-GR" b="1" i="0" dirty="0">
                <a:solidFill>
                  <a:srgbClr val="222222"/>
                </a:solidFill>
                <a:effectLst/>
                <a:latin typeface="Franklin Gothic Book" panose="020B0503020102020204" pitchFamily="34" charset="0"/>
              </a:rPr>
              <a:t>ελεγκτή/επιτροπής παραλαβής</a:t>
            </a:r>
            <a:r>
              <a:rPr lang="el-GR" b="0" i="0" dirty="0">
                <a:solidFill>
                  <a:srgbClr val="222222"/>
                </a:solidFill>
                <a:effectLst/>
                <a:latin typeface="Franklin Gothic Book" panose="020B0503020102020204" pitchFamily="34" charset="0"/>
              </a:rPr>
              <a:t> σε τμήμα άλλου έργου που παράγεται από συνεργάτη του.</a:t>
            </a:r>
          </a:p>
          <a:p>
            <a:pPr algn="l">
              <a:buFont typeface="Arial" panose="020B0604020202020204" pitchFamily="34" charset="0"/>
              <a:buChar char="•"/>
            </a:pPr>
            <a:r>
              <a:rPr lang="el-GR" b="0" i="0" dirty="0">
                <a:solidFill>
                  <a:srgbClr val="222222"/>
                </a:solidFill>
                <a:effectLst/>
                <a:latin typeface="Franklin Gothic Book" panose="020B0503020102020204" pitchFamily="34" charset="0"/>
              </a:rPr>
              <a:t>Μέλος ΔΕΠ που εγκρίνει </a:t>
            </a:r>
            <a:r>
              <a:rPr lang="el-GR" b="1" i="0" dirty="0">
                <a:solidFill>
                  <a:srgbClr val="222222"/>
                </a:solidFill>
                <a:effectLst/>
                <a:latin typeface="Franklin Gothic Book" panose="020B0503020102020204" pitchFamily="34" charset="0"/>
              </a:rPr>
              <a:t>πληρωμές μέσω ΕΛΚΕ,</a:t>
            </a:r>
            <a:r>
              <a:rPr lang="el-GR" b="0" i="0" dirty="0">
                <a:solidFill>
                  <a:srgbClr val="222222"/>
                </a:solidFill>
                <a:effectLst/>
                <a:latin typeface="Franklin Gothic Book" panose="020B0503020102020204" pitchFamily="34" charset="0"/>
              </a:rPr>
              <a:t> εγκρίνει δαπάνες:</a:t>
            </a:r>
          </a:p>
          <a:p>
            <a:pPr marL="742950" lvl="1" indent="-285750" algn="l">
              <a:buFont typeface="Courier New" panose="02070309020205020404" pitchFamily="49" charset="0"/>
              <a:buChar char="o"/>
            </a:pPr>
            <a:r>
              <a:rPr lang="el-GR" b="0" i="0" dirty="0">
                <a:solidFill>
                  <a:srgbClr val="222222"/>
                </a:solidFill>
                <a:effectLst/>
                <a:latin typeface="Franklin Gothic Book" panose="020B0503020102020204" pitchFamily="34" charset="0"/>
              </a:rPr>
              <a:t>προς άτομα με τα οποία έχει προσωπικούς/συγγενικούς δεσμούς (σύζυγο, παιδιά κ.α.),</a:t>
            </a:r>
          </a:p>
          <a:p>
            <a:pPr marL="742950" lvl="1" indent="-285750" algn="l">
              <a:buFont typeface="Courier New" panose="02070309020205020404" pitchFamily="49" charset="0"/>
              <a:buChar char="o"/>
            </a:pPr>
            <a:r>
              <a:rPr lang="el-GR" b="0" i="0" dirty="0">
                <a:solidFill>
                  <a:srgbClr val="222222"/>
                </a:solidFill>
                <a:effectLst/>
                <a:latin typeface="Franklin Gothic Book" panose="020B0503020102020204" pitchFamily="34" charset="0"/>
              </a:rPr>
              <a:t>προς ερευνητικές ομάδες όπου ο ίδιος λαμβάνει συμπληρωματική αμοιβή.</a:t>
            </a:r>
          </a:p>
          <a:p>
            <a:pPr algn="l">
              <a:buFont typeface="Arial" panose="020B0604020202020204" pitchFamily="34" charset="0"/>
              <a:buChar char="•"/>
            </a:pPr>
            <a:r>
              <a:rPr lang="el-GR" b="0" i="0" dirty="0">
                <a:solidFill>
                  <a:srgbClr val="222222"/>
                </a:solidFill>
                <a:effectLst/>
                <a:latin typeface="Franklin Gothic Book" panose="020B0503020102020204" pitchFamily="34" charset="0"/>
              </a:rPr>
              <a:t>Υπάλληλος του ΕΛΚΕ συμμετέχει σε έλεγχο δαπανών ομάδας στην οποία </a:t>
            </a:r>
            <a:r>
              <a:rPr lang="el-GR" b="1" i="0" dirty="0">
                <a:solidFill>
                  <a:srgbClr val="222222"/>
                </a:solidFill>
                <a:effectLst/>
                <a:latin typeface="Franklin Gothic Book" panose="020B0503020102020204" pitchFamily="34" charset="0"/>
              </a:rPr>
              <a:t>συμμετείχε πρόσφατα ως μέλος της ομάδας έργου με συμβατική σχέση</a:t>
            </a:r>
            <a:r>
              <a:rPr lang="el-GR" b="0" i="0" dirty="0">
                <a:solidFill>
                  <a:srgbClr val="222222"/>
                </a:solidFill>
                <a:effectLst/>
                <a:latin typeface="Franklin Gothic Book" panose="020B0503020102020204" pitchFamily="34" charset="0"/>
              </a:rPr>
              <a:t>.</a:t>
            </a:r>
          </a:p>
          <a:p>
            <a:pPr algn="l">
              <a:buFont typeface="Arial" panose="020B0604020202020204" pitchFamily="34" charset="0"/>
              <a:buChar char="•"/>
            </a:pPr>
            <a:endParaRPr lang="el-GR" b="0" i="0" dirty="0">
              <a:solidFill>
                <a:srgbClr val="222222"/>
              </a:solidFill>
              <a:effectLst/>
              <a:latin typeface="Arial" panose="020B0604020202020204" pitchFamily="34" charset="0"/>
            </a:endParaRPr>
          </a:p>
        </p:txBody>
      </p:sp>
      <p:sp>
        <p:nvSpPr>
          <p:cNvPr id="4" name="Τίτλος 1">
            <a:extLst>
              <a:ext uri="{FF2B5EF4-FFF2-40B4-BE49-F238E27FC236}">
                <a16:creationId xmlns:a16="http://schemas.microsoft.com/office/drawing/2014/main" id="{090798C8-A100-A857-6FE9-ACD1007A6598}"/>
              </a:ext>
            </a:extLst>
          </p:cNvPr>
          <p:cNvSpPr>
            <a:spLocks noGrp="1"/>
          </p:cNvSpPr>
          <p:nvPr>
            <p:ph type="title"/>
          </p:nvPr>
        </p:nvSpPr>
        <p:spPr>
          <a:xfrm>
            <a:off x="1371600" y="685800"/>
            <a:ext cx="9601200" cy="1485900"/>
          </a:xfrm>
        </p:spPr>
        <p:txBody>
          <a:bodyPr>
            <a:normAutofit/>
          </a:bodyPr>
          <a:lstStyle/>
          <a:p>
            <a:r>
              <a:rPr lang="el-GR" sz="3200" i="0" dirty="0">
                <a:solidFill>
                  <a:srgbClr val="222222"/>
                </a:solidFill>
                <a:effectLst/>
                <a:latin typeface="Franklin Gothic Book" panose="020B0503020102020204" pitchFamily="34" charset="0"/>
              </a:rPr>
              <a:t>RED FLAGS ΣΥΓΚΡΟΥΣΗΣ ΣΥΜΦΕΡΟΝΤΩΝ ΣΕ ΑΕΙ</a:t>
            </a:r>
            <a:endParaRPr lang="en-US" sz="3200" dirty="0">
              <a:latin typeface="Franklin Gothic Book" panose="020B0503020102020204" pitchFamily="34" charset="0"/>
            </a:endParaRPr>
          </a:p>
        </p:txBody>
      </p:sp>
    </p:spTree>
    <p:extLst>
      <p:ext uri="{BB962C8B-B14F-4D97-AF65-F5344CB8AC3E}">
        <p14:creationId xmlns:p14="http://schemas.microsoft.com/office/powerpoint/2010/main" val="550728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1FBA466-AE1E-B3A0-DE9F-17A41A9B0CA7}"/>
              </a:ext>
            </a:extLst>
          </p:cNvPr>
          <p:cNvSpPr>
            <a:spLocks noGrp="1"/>
          </p:cNvSpPr>
          <p:nvPr>
            <p:ph idx="1"/>
          </p:nvPr>
        </p:nvSpPr>
        <p:spPr>
          <a:xfrm>
            <a:off x="1371600" y="2286000"/>
            <a:ext cx="9601200" cy="4496540"/>
          </a:xfrm>
        </p:spPr>
        <p:txBody>
          <a:bodyPr>
            <a:normAutofit fontScale="85000" lnSpcReduction="20000"/>
          </a:bodyPr>
          <a:lstStyle/>
          <a:p>
            <a:pPr marL="0" indent="0" algn="l">
              <a:buNone/>
            </a:pPr>
            <a:r>
              <a:rPr lang="el-GR" sz="1900" b="1" i="0" dirty="0">
                <a:solidFill>
                  <a:srgbClr val="222222"/>
                </a:solidFill>
                <a:effectLst/>
                <a:latin typeface="Arial" panose="020B0604020202020204" pitchFamily="34" charset="0"/>
              </a:rPr>
              <a:t>6. Συνεργασίες ΑΕΙ – εξωτερικών φορέων / διοργάνωση δράσεων</a:t>
            </a:r>
            <a:endParaRPr lang="el-GR" sz="2100" b="0" i="0" dirty="0">
              <a:solidFill>
                <a:srgbClr val="222222"/>
              </a:solidFill>
              <a:effectLst/>
              <a:latin typeface="Arial" panose="020B0604020202020204" pitchFamily="34" charset="0"/>
            </a:endParaRPr>
          </a:p>
          <a:p>
            <a:pPr marL="0" indent="0" algn="l">
              <a:buNone/>
            </a:pPr>
            <a:r>
              <a:rPr lang="el-GR" sz="1900" b="1" i="0" dirty="0">
                <a:solidFill>
                  <a:srgbClr val="222222"/>
                </a:solidFill>
                <a:effectLst/>
                <a:latin typeface="Arial" panose="020B0604020202020204" pitchFamily="34" charset="0"/>
              </a:rPr>
              <a:t>Red </a:t>
            </a:r>
            <a:r>
              <a:rPr lang="el-GR" sz="1900" b="1" i="0" dirty="0" err="1">
                <a:solidFill>
                  <a:srgbClr val="222222"/>
                </a:solidFill>
                <a:effectLst/>
                <a:latin typeface="Arial" panose="020B0604020202020204" pitchFamily="34" charset="0"/>
              </a:rPr>
              <a:t>flags</a:t>
            </a:r>
            <a:r>
              <a:rPr lang="el-GR" sz="1900" b="1" i="0" dirty="0">
                <a:solidFill>
                  <a:srgbClr val="222222"/>
                </a:solidFill>
                <a:effectLst/>
                <a:latin typeface="Arial" panose="020B0604020202020204" pitchFamily="34" charset="0"/>
              </a:rPr>
              <a:t>:</a:t>
            </a:r>
            <a:endParaRPr lang="el-GR" sz="2100" b="0" i="0" dirty="0">
              <a:solidFill>
                <a:srgbClr val="222222"/>
              </a:solidFill>
              <a:effectLst/>
              <a:latin typeface="Arial" panose="020B0604020202020204" pitchFamily="34" charset="0"/>
            </a:endParaRPr>
          </a:p>
          <a:p>
            <a:pPr algn="l">
              <a:buFont typeface="Arial" panose="020B0604020202020204" pitchFamily="34" charset="0"/>
              <a:buChar char="•"/>
            </a:pPr>
            <a:r>
              <a:rPr lang="el-GR" sz="1900" b="0" i="0" dirty="0">
                <a:solidFill>
                  <a:srgbClr val="222222"/>
                </a:solidFill>
                <a:effectLst/>
                <a:latin typeface="Arial" panose="020B0604020202020204" pitchFamily="34" charset="0"/>
              </a:rPr>
              <a:t>Οργάνωση συνεδρίου ή </a:t>
            </a:r>
            <a:r>
              <a:rPr lang="el-GR" sz="1900" b="0" i="0" dirty="0" err="1">
                <a:solidFill>
                  <a:srgbClr val="222222"/>
                </a:solidFill>
                <a:effectLst/>
                <a:latin typeface="Arial" panose="020B0604020202020204" pitchFamily="34" charset="0"/>
              </a:rPr>
              <a:t>summer</a:t>
            </a:r>
            <a:r>
              <a:rPr lang="el-GR" sz="1900" b="0" i="0" dirty="0">
                <a:solidFill>
                  <a:srgbClr val="222222"/>
                </a:solidFill>
                <a:effectLst/>
                <a:latin typeface="Arial" panose="020B0604020202020204" pitchFamily="34" charset="0"/>
              </a:rPr>
              <a:t> </a:t>
            </a:r>
            <a:r>
              <a:rPr lang="el-GR" sz="1900" b="0" i="0" dirty="0" err="1">
                <a:solidFill>
                  <a:srgbClr val="222222"/>
                </a:solidFill>
                <a:effectLst/>
                <a:latin typeface="Arial" panose="020B0604020202020204" pitchFamily="34" charset="0"/>
              </a:rPr>
              <a:t>school</a:t>
            </a:r>
            <a:r>
              <a:rPr lang="el-GR" sz="1900" b="0" i="0" dirty="0">
                <a:solidFill>
                  <a:srgbClr val="222222"/>
                </a:solidFill>
                <a:effectLst/>
                <a:latin typeface="Arial" panose="020B0604020202020204" pitchFamily="34" charset="0"/>
              </a:rPr>
              <a:t> όπου χορηγός είναι εταιρεία που απασχολεί συγγενή ή/και άμεσο συνεργάτη μέλους επιτροπής που συνδέεται με την έγκριση του </a:t>
            </a:r>
            <a:r>
              <a:rPr lang="en-US" sz="1900" b="0" i="0" dirty="0">
                <a:solidFill>
                  <a:srgbClr val="222222"/>
                </a:solidFill>
                <a:effectLst/>
                <a:latin typeface="Arial" panose="020B0604020202020204" pitchFamily="34" charset="0"/>
              </a:rPr>
              <a:t>event</a:t>
            </a:r>
            <a:r>
              <a:rPr lang="el-GR" sz="1900" b="0" i="0" dirty="0">
                <a:solidFill>
                  <a:srgbClr val="222222"/>
                </a:solidFill>
                <a:effectLst/>
                <a:latin typeface="Arial" panose="020B0604020202020204" pitchFamily="34" charset="0"/>
              </a:rPr>
              <a:t>.</a:t>
            </a:r>
            <a:endParaRPr lang="el-GR" sz="2100" b="0" i="0" dirty="0">
              <a:solidFill>
                <a:srgbClr val="222222"/>
              </a:solidFill>
              <a:effectLst/>
              <a:latin typeface="Arial" panose="020B0604020202020204" pitchFamily="34" charset="0"/>
            </a:endParaRPr>
          </a:p>
          <a:p>
            <a:pPr algn="l">
              <a:buFont typeface="Arial" panose="020B0604020202020204" pitchFamily="34" charset="0"/>
              <a:buChar char="•"/>
            </a:pPr>
            <a:r>
              <a:rPr lang="el-GR" sz="1900" b="0" i="0" dirty="0">
                <a:solidFill>
                  <a:srgbClr val="222222"/>
                </a:solidFill>
                <a:effectLst/>
                <a:latin typeface="Arial" panose="020B0604020202020204" pitchFamily="34" charset="0"/>
              </a:rPr>
              <a:t>Επιλογή εξωτερικών συμβούλων χωρίς αντικειμενική διαδικασία, ενώ ένα μέλος της επιτροπής έχει προσωπικό οικονομικό συμφέρον με τον φορέα.</a:t>
            </a:r>
            <a:endParaRPr lang="el-GR" sz="2100" b="0" i="0" dirty="0">
              <a:solidFill>
                <a:srgbClr val="222222"/>
              </a:solidFill>
              <a:effectLst/>
              <a:latin typeface="Arial" panose="020B0604020202020204" pitchFamily="34" charset="0"/>
            </a:endParaRPr>
          </a:p>
          <a:p>
            <a:pPr algn="l">
              <a:buFont typeface="Arial" panose="020B0604020202020204" pitchFamily="34" charset="0"/>
              <a:buChar char="•"/>
            </a:pPr>
            <a:r>
              <a:rPr lang="el-GR" sz="1900" b="0" i="0" dirty="0">
                <a:solidFill>
                  <a:srgbClr val="222222"/>
                </a:solidFill>
                <a:effectLst/>
                <a:latin typeface="Arial" panose="020B0604020202020204" pitchFamily="34" charset="0"/>
              </a:rPr>
              <a:t>Παροχές (φιλοξενία, ταξίδια, ημερίδες) προς μέλη ΔΕΠ/ μέλη επιτροπών ή Ε/Υ από οργανισμούς που στη συνέχεια ζητούν συνεργασία.</a:t>
            </a:r>
            <a:endParaRPr lang="el-GR" sz="2100" b="0" i="0" dirty="0">
              <a:solidFill>
                <a:srgbClr val="222222"/>
              </a:solidFill>
              <a:effectLst/>
              <a:latin typeface="Arial" panose="020B0604020202020204" pitchFamily="34" charset="0"/>
            </a:endParaRPr>
          </a:p>
          <a:p>
            <a:pPr marL="0" indent="0" algn="l">
              <a:buNone/>
            </a:pPr>
            <a:r>
              <a:rPr lang="el-GR" sz="1900" b="1" i="0" dirty="0">
                <a:solidFill>
                  <a:srgbClr val="222222"/>
                </a:solidFill>
                <a:effectLst/>
                <a:latin typeface="Arial" panose="020B0604020202020204" pitchFamily="34" charset="0"/>
              </a:rPr>
              <a:t>7. Θεσμικοί / πολιτικοί δεσμοί μέσα στο πανεπιστήμιο</a:t>
            </a:r>
            <a:endParaRPr lang="el-GR" sz="2100" b="0" i="0" dirty="0">
              <a:solidFill>
                <a:srgbClr val="222222"/>
              </a:solidFill>
              <a:effectLst/>
              <a:latin typeface="Arial" panose="020B0604020202020204" pitchFamily="34" charset="0"/>
            </a:endParaRPr>
          </a:p>
          <a:p>
            <a:pPr marL="0" indent="0" algn="l">
              <a:buNone/>
            </a:pPr>
            <a:r>
              <a:rPr lang="el-GR" sz="1900" b="1" i="0" dirty="0">
                <a:solidFill>
                  <a:srgbClr val="222222"/>
                </a:solidFill>
                <a:effectLst/>
                <a:latin typeface="Arial" panose="020B0604020202020204" pitchFamily="34" charset="0"/>
              </a:rPr>
              <a:t>Red </a:t>
            </a:r>
            <a:r>
              <a:rPr lang="el-GR" sz="1900" b="1" i="0" dirty="0" err="1">
                <a:solidFill>
                  <a:srgbClr val="222222"/>
                </a:solidFill>
                <a:effectLst/>
                <a:latin typeface="Arial" panose="020B0604020202020204" pitchFamily="34" charset="0"/>
              </a:rPr>
              <a:t>flags</a:t>
            </a:r>
            <a:r>
              <a:rPr lang="el-GR" sz="1900" b="1" i="0" dirty="0">
                <a:solidFill>
                  <a:srgbClr val="222222"/>
                </a:solidFill>
                <a:effectLst/>
                <a:latin typeface="Arial" panose="020B0604020202020204" pitchFamily="34" charset="0"/>
              </a:rPr>
              <a:t>:</a:t>
            </a:r>
            <a:endParaRPr lang="el-GR" sz="2100" b="0" i="0" dirty="0">
              <a:solidFill>
                <a:srgbClr val="222222"/>
              </a:solidFill>
              <a:effectLst/>
              <a:latin typeface="Arial" panose="020B0604020202020204" pitchFamily="34" charset="0"/>
            </a:endParaRPr>
          </a:p>
          <a:p>
            <a:pPr algn="l">
              <a:buFont typeface="Arial" panose="020B0604020202020204" pitchFamily="34" charset="0"/>
              <a:buChar char="•"/>
            </a:pPr>
            <a:r>
              <a:rPr lang="el-GR" sz="1900" b="0" i="0" dirty="0">
                <a:solidFill>
                  <a:srgbClr val="222222"/>
                </a:solidFill>
                <a:effectLst/>
                <a:latin typeface="Arial" panose="020B0604020202020204" pitchFamily="34" charset="0"/>
              </a:rPr>
              <a:t>Ισχυρή κομματική/συνδικαλιστική σχέση μεταξύ μελών επιτροπής και υποψηφίων (π.χ. συμμετοχή στην ίδια συνδικαλιστική παράταξη).</a:t>
            </a:r>
            <a:endParaRPr lang="el-GR" sz="2100" b="0" i="0" dirty="0">
              <a:solidFill>
                <a:srgbClr val="222222"/>
              </a:solidFill>
              <a:effectLst/>
              <a:latin typeface="Arial" panose="020B0604020202020204" pitchFamily="34" charset="0"/>
            </a:endParaRPr>
          </a:p>
          <a:p>
            <a:pPr algn="l">
              <a:buFont typeface="Arial" panose="020B0604020202020204" pitchFamily="34" charset="0"/>
              <a:buChar char="•"/>
            </a:pPr>
            <a:r>
              <a:rPr lang="el-GR" sz="1900" b="0" i="0" dirty="0" err="1">
                <a:solidFill>
                  <a:srgbClr val="222222"/>
                </a:solidFill>
                <a:effectLst/>
                <a:latin typeface="Arial" panose="020B0604020202020204" pitchFamily="34" charset="0"/>
              </a:rPr>
              <a:t>Παρεμβάσειςμελών</a:t>
            </a:r>
            <a:r>
              <a:rPr lang="el-GR" sz="1900" b="0" i="0" dirty="0">
                <a:solidFill>
                  <a:srgbClr val="222222"/>
                </a:solidFill>
                <a:effectLst/>
                <a:latin typeface="Arial" panose="020B0604020202020204" pitchFamily="34" charset="0"/>
              </a:rPr>
              <a:t> οργάνων διοίκησης (π.χ. μελών Επιτροπής Ερευνών, Συμβουλίου Διοίκησης) με στόχο να προκριθούν συγκεκριμένοι υποψήφιοι ή προμηθευτές.</a:t>
            </a:r>
            <a:endParaRPr lang="el-GR" sz="2100" b="0" i="0" dirty="0">
              <a:solidFill>
                <a:srgbClr val="222222"/>
              </a:solidFill>
              <a:effectLst/>
              <a:latin typeface="Arial" panose="020B0604020202020204" pitchFamily="34" charset="0"/>
            </a:endParaRPr>
          </a:p>
          <a:p>
            <a:pPr algn="l">
              <a:buFont typeface="Arial" panose="020B0604020202020204" pitchFamily="34" charset="0"/>
              <a:buChar char="•"/>
            </a:pPr>
            <a:r>
              <a:rPr lang="el-GR" sz="1900" b="0" i="0" dirty="0">
                <a:solidFill>
                  <a:srgbClr val="222222"/>
                </a:solidFill>
                <a:effectLst/>
                <a:latin typeface="Arial" panose="020B0604020202020204" pitchFamily="34" charset="0"/>
              </a:rPr>
              <a:t>Σχέσεις εξάρτησης μεταξύ καθηγητή και υποψηφίου που μπορούν να δημιουργήσουν προσδοκία ανταπόδοσης (π.χ. εκλογή σε θέση).</a:t>
            </a:r>
            <a:endParaRPr lang="el-GR" sz="2100" b="0" i="0" dirty="0">
              <a:solidFill>
                <a:srgbClr val="222222"/>
              </a:solidFill>
              <a:effectLst/>
              <a:latin typeface="Arial" panose="020B0604020202020204" pitchFamily="34" charset="0"/>
            </a:endParaRPr>
          </a:p>
          <a:p>
            <a:endParaRPr lang="en-US" dirty="0"/>
          </a:p>
        </p:txBody>
      </p:sp>
      <p:sp>
        <p:nvSpPr>
          <p:cNvPr id="4" name="Τίτλος 1">
            <a:extLst>
              <a:ext uri="{FF2B5EF4-FFF2-40B4-BE49-F238E27FC236}">
                <a16:creationId xmlns:a16="http://schemas.microsoft.com/office/drawing/2014/main" id="{1F65238A-F7A3-18C1-2C93-3F4B1C206B1A}"/>
              </a:ext>
            </a:extLst>
          </p:cNvPr>
          <p:cNvSpPr>
            <a:spLocks noGrp="1"/>
          </p:cNvSpPr>
          <p:nvPr>
            <p:ph type="title"/>
          </p:nvPr>
        </p:nvSpPr>
        <p:spPr>
          <a:xfrm>
            <a:off x="1371600" y="685800"/>
            <a:ext cx="9601200" cy="1485900"/>
          </a:xfrm>
        </p:spPr>
        <p:txBody>
          <a:bodyPr>
            <a:normAutofit/>
          </a:bodyPr>
          <a:lstStyle/>
          <a:p>
            <a:r>
              <a:rPr lang="el-GR" sz="3200" i="0" dirty="0">
                <a:solidFill>
                  <a:srgbClr val="222222"/>
                </a:solidFill>
                <a:effectLst/>
                <a:latin typeface="Franklin Gothic Book" panose="020B0503020102020204" pitchFamily="34" charset="0"/>
              </a:rPr>
              <a:t>RED FLAGS ΣΥΓΚΡΟΥΣΗΣ ΣΥΜΦΕΡΟΝΤΩΝ ΣΕ ΑΕΙ</a:t>
            </a:r>
            <a:endParaRPr lang="en-US" sz="3200" dirty="0">
              <a:latin typeface="Franklin Gothic Book" panose="020B0503020102020204" pitchFamily="34" charset="0"/>
            </a:endParaRPr>
          </a:p>
        </p:txBody>
      </p:sp>
    </p:spTree>
    <p:extLst>
      <p:ext uri="{BB962C8B-B14F-4D97-AF65-F5344CB8AC3E}">
        <p14:creationId xmlns:p14="http://schemas.microsoft.com/office/powerpoint/2010/main" val="11530986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FF2AC1C-410E-18BD-1002-3C321A7F8BED}"/>
              </a:ext>
            </a:extLst>
          </p:cNvPr>
          <p:cNvSpPr>
            <a:spLocks noGrp="1"/>
          </p:cNvSpPr>
          <p:nvPr>
            <p:ph type="title"/>
          </p:nvPr>
        </p:nvSpPr>
        <p:spPr/>
        <p:txBody>
          <a:bodyPr>
            <a:normAutofit/>
          </a:bodyPr>
          <a:lstStyle/>
          <a:p>
            <a:r>
              <a:rPr lang="el-GR" sz="3200" dirty="0">
                <a:effectLst/>
                <a:latin typeface="Franklin Gothic Book" panose="020B0503020102020204" pitchFamily="34" charset="0"/>
                <a:ea typeface="SimSun" panose="02010600030101010101" pitchFamily="2" charset="-122"/>
              </a:rPr>
              <a:t>ΙΣΧΥΟΝ ΝΟΜΟ-ΚΑΝΟΝΙΣΤΙΚΟ ΠΛΑΙΣΙΟ</a:t>
            </a:r>
            <a:endParaRPr lang="en-US" sz="3200" dirty="0">
              <a:latin typeface="Franklin Gothic Book" panose="020B0503020102020204" pitchFamily="34" charset="0"/>
            </a:endParaRPr>
          </a:p>
        </p:txBody>
      </p:sp>
      <p:sp>
        <p:nvSpPr>
          <p:cNvPr id="3" name="Θέση περιεχομένου 2">
            <a:extLst>
              <a:ext uri="{FF2B5EF4-FFF2-40B4-BE49-F238E27FC236}">
                <a16:creationId xmlns:a16="http://schemas.microsoft.com/office/drawing/2014/main" id="{CD1F18D7-D995-6378-5A9D-73F81B05802F}"/>
              </a:ext>
            </a:extLst>
          </p:cNvPr>
          <p:cNvSpPr>
            <a:spLocks noGrp="1"/>
          </p:cNvSpPr>
          <p:nvPr>
            <p:ph idx="1"/>
          </p:nvPr>
        </p:nvSpPr>
        <p:spPr>
          <a:xfrm>
            <a:off x="1371600" y="2285999"/>
            <a:ext cx="9601200" cy="4505417"/>
          </a:xfrm>
        </p:spPr>
        <p:txBody>
          <a:bodyPr>
            <a:normAutofit fontScale="85000" lnSpcReduction="10000"/>
          </a:bodyPr>
          <a:lstStyle/>
          <a:p>
            <a:pPr marL="342900" marR="0" lvl="0" indent="-342900" algn="just">
              <a:lnSpc>
                <a:spcPct val="150000"/>
              </a:lnSpc>
              <a:spcBef>
                <a:spcPts val="0"/>
              </a:spcBef>
              <a:spcAft>
                <a:spcPts val="800"/>
              </a:spcAft>
              <a:buFont typeface="Wingdings" panose="05000000000000000000" pitchFamily="2" charset="2"/>
              <a:buChar char=""/>
            </a:pPr>
            <a:r>
              <a:rPr lang="el-GR" sz="1800" kern="100" dirty="0">
                <a:effectLst/>
                <a:latin typeface="Franklin Gothic Book" panose="020B0503020102020204" pitchFamily="34" charset="0"/>
                <a:ea typeface="SimSun" panose="02010600030101010101" pitchFamily="2" charset="-122"/>
              </a:rPr>
              <a:t>Διάταξη του </a:t>
            </a:r>
            <a:r>
              <a:rPr lang="el-GR" sz="1800" b="1" kern="100" dirty="0">
                <a:effectLst/>
                <a:latin typeface="Franklin Gothic Book" panose="020B0503020102020204" pitchFamily="34" charset="0"/>
                <a:ea typeface="SimSun" panose="02010600030101010101" pitchFamily="2" charset="-122"/>
              </a:rPr>
              <a:t>άρθρου 7 του Ν. 2690/1999 </a:t>
            </a:r>
            <a:r>
              <a:rPr lang="el-GR" sz="1800" kern="100" dirty="0">
                <a:effectLst/>
                <a:latin typeface="Franklin Gothic Book" panose="020B0503020102020204" pitchFamily="34" charset="0"/>
                <a:ea typeface="SimSun" panose="02010600030101010101" pitchFamily="2" charset="-122"/>
              </a:rPr>
              <a:t>(Κώδικας Διοικητικής Διαδικασίας), σύμφωνα με την οποία:</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Τα μονομελή όργανα, καθώς και τα μέλη των συλλογικών οργάνων, οφείλουν να απέχουν από κάθε ενέργεια ή διαδικασία που συνιστά συμμετοχή σε λήψη απόφασης ή διατύπωση γνώμης ή πρότασης εφόσον:</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α) η ικανοποίηση προσωπικού συμφέροντός τους συνδέεται με την έκβαση της υπόθεσης ή</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β) είναι σύζυγοι ή συγγενείς εξ αίματος ή εξ αγχιστείας, </a:t>
            </a:r>
            <a:r>
              <a:rPr lang="el-GR" sz="1800" kern="100" dirty="0" err="1">
                <a:effectLst/>
                <a:latin typeface="Franklin Gothic Book" panose="020B0503020102020204" pitchFamily="34" charset="0"/>
                <a:ea typeface="SimSun" panose="02010600030101010101" pitchFamily="2" charset="-122"/>
              </a:rPr>
              <a:t>κατ</a:t>
            </a:r>
            <a:r>
              <a:rPr lang="el-GR" sz="1800" kern="100" dirty="0">
                <a:effectLst/>
                <a:latin typeface="Franklin Gothic Book" panose="020B0503020102020204" pitchFamily="34" charset="0"/>
                <a:ea typeface="SimSun" panose="02010600030101010101" pitchFamily="2" charset="-122"/>
              </a:rPr>
              <a:t>΄ ευθεία μεν γραμμή απεριορίστως, εκ πλαγίου δε έως και τέταρτου βαθμού, με κάποιον από τους ενδιαφερομένους ή</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γ) έχουν ιδιαίτερο δεσμό ή ιδιάζουσα σχέση ή εχθρότητα με τους ενδιαφερομένους.</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Το όργανο ή το μέλος του συλλογικού οργάνου, εφόσον κρίνει ότι συντρέχει στο πρόσωπό του λόγος που επιβάλλει την αποχή του, οφείλει να το δηλώσει αμέσως στην προϊστάμενη αρχή ή στον </a:t>
            </a:r>
            <a:r>
              <a:rPr lang="el-GR" sz="1800" kern="100" dirty="0" err="1">
                <a:effectLst/>
                <a:latin typeface="Franklin Gothic Book" panose="020B0503020102020204" pitchFamily="34" charset="0"/>
                <a:ea typeface="SimSun" panose="02010600030101010101" pitchFamily="2" charset="-122"/>
              </a:rPr>
              <a:t>προεδρεύοντα</a:t>
            </a:r>
            <a:r>
              <a:rPr lang="el-GR" sz="1800" kern="100" dirty="0">
                <a:effectLst/>
                <a:latin typeface="Franklin Gothic Book" panose="020B0503020102020204" pitchFamily="34" charset="0"/>
                <a:ea typeface="SimSun" panose="02010600030101010101" pitchFamily="2" charset="-122"/>
              </a:rPr>
              <a:t> του συλλογικού οργάνου, αντιστοίχως, και να απέχει από οποιαδήποτε ενέργεια. Στις περιπτώσεις αυτές, η προϊσταμένη αρχή, ή το συλλογικό όργανο, αποφαίνεται το ταχύτερο δυνατόν.</a:t>
            </a:r>
            <a:endParaRPr lang="en-US" sz="1800" kern="100" dirty="0">
              <a:effectLst/>
              <a:latin typeface="Franklin Gothic Book" panose="020B0503020102020204" pitchFamily="34" charset="0"/>
              <a:ea typeface="SimSun" panose="02010600030101010101" pitchFamily="2" charset="-122"/>
            </a:endParaRPr>
          </a:p>
        </p:txBody>
      </p:sp>
    </p:spTree>
    <p:extLst>
      <p:ext uri="{BB962C8B-B14F-4D97-AF65-F5344CB8AC3E}">
        <p14:creationId xmlns:p14="http://schemas.microsoft.com/office/powerpoint/2010/main" val="154359181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6B35348-C2EF-5BE8-AD7F-45F1CA639B43}"/>
              </a:ext>
            </a:extLst>
          </p:cNvPr>
          <p:cNvSpPr>
            <a:spLocks noGrp="1"/>
          </p:cNvSpPr>
          <p:nvPr>
            <p:ph idx="1"/>
          </p:nvPr>
        </p:nvSpPr>
        <p:spPr>
          <a:xfrm>
            <a:off x="1371600" y="2286000"/>
            <a:ext cx="9601200" cy="4425518"/>
          </a:xfrm>
        </p:spPr>
        <p:txBody>
          <a:bodyPr>
            <a:normAutofit fontScale="92500" lnSpcReduction="20000"/>
          </a:bodyPr>
          <a:lstStyle/>
          <a:p>
            <a:pPr marL="0" indent="0" algn="l">
              <a:buNone/>
            </a:pPr>
            <a:r>
              <a:rPr lang="el-GR" sz="1800" b="1" i="0" dirty="0">
                <a:solidFill>
                  <a:srgbClr val="222222"/>
                </a:solidFill>
                <a:effectLst/>
                <a:latin typeface="Franklin Gothic Book" panose="020B0503020102020204" pitchFamily="34" charset="0"/>
              </a:rPr>
              <a:t>Mini-</a:t>
            </a:r>
            <a:r>
              <a:rPr lang="el-GR" sz="1800" b="1" i="0" dirty="0" err="1">
                <a:solidFill>
                  <a:srgbClr val="222222"/>
                </a:solidFill>
                <a:effectLst/>
                <a:latin typeface="Franklin Gothic Book" panose="020B0503020102020204" pitchFamily="34" charset="0"/>
              </a:rPr>
              <a:t>Checklist</a:t>
            </a:r>
            <a:r>
              <a:rPr lang="el-GR" sz="1800" b="1" i="0" dirty="0">
                <a:solidFill>
                  <a:srgbClr val="222222"/>
                </a:solidFill>
                <a:effectLst/>
                <a:latin typeface="Franklin Gothic Book" panose="020B0503020102020204" pitchFamily="34" charset="0"/>
              </a:rPr>
              <a:t> για γρήγορο αυτοέλεγχο</a:t>
            </a:r>
            <a:endParaRPr lang="el-GR" sz="1800" b="0" i="0" dirty="0">
              <a:solidFill>
                <a:srgbClr val="222222"/>
              </a:solidFill>
              <a:effectLst/>
              <a:latin typeface="Franklin Gothic Book" panose="020B0503020102020204" pitchFamily="34" charset="0"/>
            </a:endParaRPr>
          </a:p>
          <a:p>
            <a:pPr marL="0" indent="0" algn="l">
              <a:buNone/>
            </a:pPr>
            <a:r>
              <a:rPr lang="el-GR" sz="1800" b="0" i="0" dirty="0">
                <a:solidFill>
                  <a:srgbClr val="222222"/>
                </a:solidFill>
                <a:effectLst/>
                <a:latin typeface="Franklin Gothic Book" panose="020B0503020102020204" pitchFamily="34" charset="0"/>
              </a:rPr>
              <a:t>Ένα μέλος επιτροπής ή όργανο ή πρόσωπο που μετέχει σε οποιαδήποτε διαδικασία επιλογής του ΑΕΙ θα πρέπει να αναρωτηθεί:</a:t>
            </a:r>
          </a:p>
          <a:p>
            <a:pPr algn="l">
              <a:buFont typeface="+mj-lt"/>
              <a:buAutoNum type="arabicPeriod"/>
            </a:pPr>
            <a:r>
              <a:rPr lang="el-GR" sz="1800" b="1" i="0" dirty="0">
                <a:solidFill>
                  <a:srgbClr val="222222"/>
                </a:solidFill>
                <a:effectLst/>
                <a:latin typeface="Franklin Gothic Book" panose="020B0503020102020204" pitchFamily="34" charset="0"/>
              </a:rPr>
              <a:t>Έχω προσωπική/συγγενική σχέση</a:t>
            </a:r>
            <a:r>
              <a:rPr lang="el-GR" sz="1800" b="0" i="0" dirty="0">
                <a:solidFill>
                  <a:srgbClr val="222222"/>
                </a:solidFill>
                <a:effectLst/>
                <a:latin typeface="Franklin Gothic Book" panose="020B0503020102020204" pitchFamily="34" charset="0"/>
              </a:rPr>
              <a:t> με πρόσωπο που επηρεάζεται από την απόφαση;</a:t>
            </a:r>
          </a:p>
          <a:p>
            <a:pPr algn="l">
              <a:buFont typeface="+mj-lt"/>
              <a:buAutoNum type="arabicPeriod"/>
            </a:pPr>
            <a:r>
              <a:rPr lang="el-GR" sz="1800" b="1" i="0" dirty="0">
                <a:solidFill>
                  <a:srgbClr val="222222"/>
                </a:solidFill>
                <a:effectLst/>
                <a:latin typeface="Franklin Gothic Book" panose="020B0503020102020204" pitchFamily="34" charset="0"/>
              </a:rPr>
              <a:t>Έχω οικονομική σχέση ή οικονομικό συμφέρον </a:t>
            </a:r>
            <a:r>
              <a:rPr lang="el-GR" sz="1800" b="0" i="0" dirty="0">
                <a:solidFill>
                  <a:srgbClr val="222222"/>
                </a:solidFill>
                <a:effectLst/>
                <a:latin typeface="Franklin Gothic Book" panose="020B0503020102020204" pitchFamily="34" charset="0"/>
              </a:rPr>
              <a:t>(αμοιβές, συμβόλαια, μετοχές) με φορέα </a:t>
            </a:r>
            <a:r>
              <a:rPr lang="el-GR" sz="1800" b="0" i="0" dirty="0" err="1">
                <a:solidFill>
                  <a:srgbClr val="222222"/>
                </a:solidFill>
                <a:effectLst/>
                <a:latin typeface="Franklin Gothic Book" panose="020B0503020102020204" pitchFamily="34" charset="0"/>
              </a:rPr>
              <a:t>πουτον</a:t>
            </a:r>
            <a:r>
              <a:rPr lang="el-GR" sz="1800" b="0" i="0" dirty="0">
                <a:solidFill>
                  <a:srgbClr val="222222"/>
                </a:solidFill>
                <a:effectLst/>
                <a:latin typeface="Franklin Gothic Book" panose="020B0503020102020204" pitchFamily="34" charset="0"/>
              </a:rPr>
              <a:t> αφορά η απόφαση;</a:t>
            </a:r>
          </a:p>
          <a:p>
            <a:pPr algn="l">
              <a:buFont typeface="+mj-lt"/>
              <a:buAutoNum type="arabicPeriod"/>
            </a:pPr>
            <a:r>
              <a:rPr lang="el-GR" sz="1800" b="1" i="0" dirty="0">
                <a:solidFill>
                  <a:srgbClr val="222222"/>
                </a:solidFill>
                <a:effectLst/>
                <a:latin typeface="Franklin Gothic Book" panose="020B0503020102020204" pitchFamily="34" charset="0"/>
              </a:rPr>
              <a:t>Έχω επιστημονική συνεργασία</a:t>
            </a:r>
            <a:r>
              <a:rPr lang="el-GR" sz="1800" b="0" i="0" dirty="0">
                <a:solidFill>
                  <a:srgbClr val="222222"/>
                </a:solidFill>
                <a:effectLst/>
                <a:latin typeface="Franklin Gothic Book" panose="020B0503020102020204" pitchFamily="34" charset="0"/>
              </a:rPr>
              <a:t> που μπορεί να δημιουργήσει αμοιβαία εξάρτηση;</a:t>
            </a:r>
          </a:p>
          <a:p>
            <a:pPr algn="l">
              <a:buFont typeface="+mj-lt"/>
              <a:buAutoNum type="arabicPeriod"/>
            </a:pPr>
            <a:r>
              <a:rPr lang="el-GR" sz="1800" b="1" i="0" dirty="0">
                <a:solidFill>
                  <a:srgbClr val="222222"/>
                </a:solidFill>
                <a:effectLst/>
                <a:latin typeface="Franklin Gothic Book" panose="020B0503020102020204" pitchFamily="34" charset="0"/>
              </a:rPr>
              <a:t>Συνέταξα εγώ τις προδιαγραφές</a:t>
            </a:r>
            <a:r>
              <a:rPr lang="el-GR" sz="1800" b="0" i="0" dirty="0">
                <a:solidFill>
                  <a:srgbClr val="222222"/>
                </a:solidFill>
                <a:effectLst/>
                <a:latin typeface="Franklin Gothic Book" panose="020B0503020102020204" pitchFamily="34" charset="0"/>
              </a:rPr>
              <a:t> που τώρα καλούμαι να κρίνω;</a:t>
            </a:r>
          </a:p>
          <a:p>
            <a:pPr algn="l">
              <a:buFont typeface="+mj-lt"/>
              <a:buAutoNum type="arabicPeriod"/>
            </a:pPr>
            <a:r>
              <a:rPr lang="el-GR" sz="1800" b="1" i="0" dirty="0">
                <a:solidFill>
                  <a:srgbClr val="222222"/>
                </a:solidFill>
                <a:effectLst/>
                <a:latin typeface="Franklin Gothic Book" panose="020B0503020102020204" pitchFamily="34" charset="0"/>
              </a:rPr>
              <a:t>Θα μπορούσε ένας τρίτος</a:t>
            </a:r>
            <a:r>
              <a:rPr lang="el-GR" sz="1800" b="0" i="0" dirty="0">
                <a:solidFill>
                  <a:srgbClr val="222222"/>
                </a:solidFill>
                <a:effectLst/>
                <a:latin typeface="Franklin Gothic Book" panose="020B0503020102020204" pitchFamily="34" charset="0"/>
              </a:rPr>
              <a:t> (φοιτητής, δημοσιογράφος, ελεγκτής) να θεωρήσει ότι "φαίνεται" να ευνοώ κάποιον;</a:t>
            </a:r>
          </a:p>
          <a:p>
            <a:pPr algn="l">
              <a:buFont typeface="+mj-lt"/>
              <a:buAutoNum type="arabicPeriod"/>
            </a:pPr>
            <a:r>
              <a:rPr lang="el-GR" sz="1800" b="1" i="0" dirty="0">
                <a:solidFill>
                  <a:srgbClr val="222222"/>
                </a:solidFill>
                <a:effectLst/>
                <a:latin typeface="Franklin Gothic Book" panose="020B0503020102020204" pitchFamily="34" charset="0"/>
              </a:rPr>
              <a:t>Είμαι</a:t>
            </a:r>
            <a:r>
              <a:rPr lang="el-GR" sz="1800" b="0" i="0" dirty="0">
                <a:solidFill>
                  <a:srgbClr val="222222"/>
                </a:solidFill>
                <a:effectLst/>
                <a:latin typeface="Franklin Gothic Book" panose="020B0503020102020204" pitchFamily="34" charset="0"/>
              </a:rPr>
              <a:t> </a:t>
            </a:r>
            <a:r>
              <a:rPr lang="el-GR" sz="1800" b="1" i="0" dirty="0">
                <a:solidFill>
                  <a:srgbClr val="222222"/>
                </a:solidFill>
                <a:effectLst/>
                <a:latin typeface="Franklin Gothic Book" panose="020B0503020102020204" pitchFamily="34" charset="0"/>
              </a:rPr>
              <a:t>Ε/Υ ή Αναπληρωτής Ε/Υ</a:t>
            </a:r>
            <a:r>
              <a:rPr lang="el-GR" sz="1800" b="0" i="0" dirty="0">
                <a:solidFill>
                  <a:srgbClr val="222222"/>
                </a:solidFill>
                <a:effectLst/>
                <a:latin typeface="Franklin Gothic Book" panose="020B0503020102020204" pitchFamily="34" charset="0"/>
              </a:rPr>
              <a:t> και </a:t>
            </a:r>
            <a:r>
              <a:rPr lang="el-GR" sz="1800" b="1" i="0" dirty="0">
                <a:solidFill>
                  <a:srgbClr val="222222"/>
                </a:solidFill>
                <a:effectLst/>
                <a:latin typeface="Franklin Gothic Book" panose="020B0503020102020204" pitchFamily="34" charset="0"/>
              </a:rPr>
              <a:t>εγκρίν</a:t>
            </a:r>
            <a:r>
              <a:rPr lang="el-GR" sz="1800" b="1" dirty="0">
                <a:solidFill>
                  <a:srgbClr val="222222"/>
                </a:solidFill>
                <a:latin typeface="Franklin Gothic Book" panose="020B0503020102020204" pitchFamily="34" charset="0"/>
              </a:rPr>
              <a:t>ω τα δικά μου παραδοτέα στο έργο</a:t>
            </a:r>
            <a:r>
              <a:rPr lang="el-GR" sz="1800" dirty="0">
                <a:solidFill>
                  <a:srgbClr val="222222"/>
                </a:solidFill>
                <a:latin typeface="Franklin Gothic Book" panose="020B0503020102020204" pitchFamily="34" charset="0"/>
              </a:rPr>
              <a:t>;</a:t>
            </a:r>
          </a:p>
          <a:p>
            <a:pPr algn="l">
              <a:buFont typeface="+mj-lt"/>
              <a:buAutoNum type="arabicPeriod"/>
            </a:pPr>
            <a:r>
              <a:rPr lang="el-GR" sz="1800" b="1" i="0" dirty="0">
                <a:solidFill>
                  <a:srgbClr val="222222"/>
                </a:solidFill>
                <a:effectLst/>
                <a:latin typeface="Franklin Gothic Book" panose="020B0503020102020204" pitchFamily="34" charset="0"/>
              </a:rPr>
              <a:t>Είμαι Αναπληρωτής Ε/Υ και εγκρίνω την απασχόληση στην ομάδα έργου του/της συζύγου μου ή του/της συζύγου του Ε/Υ και αντίστροφα</a:t>
            </a:r>
          </a:p>
          <a:p>
            <a:pPr marL="0" indent="0" algn="l">
              <a:buNone/>
            </a:pPr>
            <a:r>
              <a:rPr lang="el-GR" sz="1800" b="0" i="0" u="sng" dirty="0">
                <a:solidFill>
                  <a:srgbClr val="222222"/>
                </a:solidFill>
                <a:effectLst/>
                <a:latin typeface="Franklin Gothic Book" panose="020B0503020102020204" pitchFamily="34" charset="0"/>
              </a:rPr>
              <a:t>Αν η απάντηση είναι </a:t>
            </a:r>
            <a:r>
              <a:rPr lang="el-GR" sz="1800" b="1" i="0" u="sng" dirty="0">
                <a:solidFill>
                  <a:srgbClr val="222222"/>
                </a:solidFill>
                <a:effectLst/>
                <a:latin typeface="Franklin Gothic Book" panose="020B0503020102020204" pitchFamily="34" charset="0"/>
              </a:rPr>
              <a:t>«ναι» </a:t>
            </a:r>
            <a:r>
              <a:rPr lang="el-GR" sz="1800" b="0" i="0" u="sng" dirty="0">
                <a:solidFill>
                  <a:srgbClr val="222222"/>
                </a:solidFill>
                <a:effectLst/>
                <a:latin typeface="Franklin Gothic Book" panose="020B0503020102020204" pitchFamily="34" charset="0"/>
              </a:rPr>
              <a:t>σε οποιοδήποτε, υπάρχει </a:t>
            </a:r>
            <a:r>
              <a:rPr lang="el-GR" sz="1800" b="1" i="0" u="sng" dirty="0">
                <a:solidFill>
                  <a:srgbClr val="222222"/>
                </a:solidFill>
                <a:effectLst/>
                <a:latin typeface="Franklin Gothic Book" panose="020B0503020102020204" pitchFamily="34" charset="0"/>
              </a:rPr>
              <a:t>ισχυρό </a:t>
            </a:r>
            <a:r>
              <a:rPr lang="el-GR" sz="1800" b="1" i="0" u="sng" dirty="0" err="1">
                <a:solidFill>
                  <a:srgbClr val="222222"/>
                </a:solidFill>
                <a:effectLst/>
                <a:latin typeface="Franklin Gothic Book" panose="020B0503020102020204" pitchFamily="34" charset="0"/>
              </a:rPr>
              <a:t>red</a:t>
            </a:r>
            <a:r>
              <a:rPr lang="el-GR" sz="1800" b="1" i="0" u="sng" dirty="0">
                <a:solidFill>
                  <a:srgbClr val="222222"/>
                </a:solidFill>
                <a:effectLst/>
                <a:latin typeface="Franklin Gothic Book" panose="020B0503020102020204" pitchFamily="34" charset="0"/>
              </a:rPr>
              <a:t> </a:t>
            </a:r>
            <a:r>
              <a:rPr lang="el-GR" sz="1800" b="1" i="0" u="sng" dirty="0" err="1">
                <a:solidFill>
                  <a:srgbClr val="222222"/>
                </a:solidFill>
                <a:effectLst/>
                <a:latin typeface="Franklin Gothic Book" panose="020B0503020102020204" pitchFamily="34" charset="0"/>
              </a:rPr>
              <a:t>flag</a:t>
            </a:r>
            <a:r>
              <a:rPr lang="el-GR" sz="1800" b="0" i="0" u="sng" dirty="0">
                <a:solidFill>
                  <a:srgbClr val="222222"/>
                </a:solidFill>
                <a:effectLst/>
                <a:latin typeface="Franklin Gothic Book" panose="020B0503020102020204" pitchFamily="34" charset="0"/>
              </a:rPr>
              <a:t>.</a:t>
            </a:r>
          </a:p>
          <a:p>
            <a:endParaRPr lang="en-US" dirty="0"/>
          </a:p>
        </p:txBody>
      </p:sp>
      <p:sp>
        <p:nvSpPr>
          <p:cNvPr id="4" name="Τίτλος 1">
            <a:extLst>
              <a:ext uri="{FF2B5EF4-FFF2-40B4-BE49-F238E27FC236}">
                <a16:creationId xmlns:a16="http://schemas.microsoft.com/office/drawing/2014/main" id="{7B2165B6-85C9-A25E-9AEF-069D1C246AA6}"/>
              </a:ext>
            </a:extLst>
          </p:cNvPr>
          <p:cNvSpPr>
            <a:spLocks noGrp="1"/>
          </p:cNvSpPr>
          <p:nvPr>
            <p:ph type="title"/>
          </p:nvPr>
        </p:nvSpPr>
        <p:spPr>
          <a:xfrm>
            <a:off x="1371600" y="685800"/>
            <a:ext cx="9601200" cy="1485900"/>
          </a:xfrm>
        </p:spPr>
        <p:txBody>
          <a:bodyPr>
            <a:normAutofit/>
          </a:bodyPr>
          <a:lstStyle/>
          <a:p>
            <a:r>
              <a:rPr lang="el-GR" sz="3200" i="0" dirty="0">
                <a:solidFill>
                  <a:srgbClr val="222222"/>
                </a:solidFill>
                <a:effectLst/>
                <a:latin typeface="Franklin Gothic Book" panose="020B0503020102020204" pitchFamily="34" charset="0"/>
              </a:rPr>
              <a:t>RED FLAGS ΣΥΓΚΡΟΥΣΗΣ ΣΥΜΦΕΡΟΝΤΩΝ ΣΕ ΑΕΙ</a:t>
            </a:r>
            <a:endParaRPr lang="en-US" sz="3200" dirty="0">
              <a:latin typeface="Franklin Gothic Book" panose="020B0503020102020204" pitchFamily="34" charset="0"/>
            </a:endParaRPr>
          </a:p>
        </p:txBody>
      </p:sp>
    </p:spTree>
    <p:extLst>
      <p:ext uri="{BB962C8B-B14F-4D97-AF65-F5344CB8AC3E}">
        <p14:creationId xmlns:p14="http://schemas.microsoft.com/office/powerpoint/2010/main" val="388868831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1">
            <a:extLst>
              <a:ext uri="{FF2B5EF4-FFF2-40B4-BE49-F238E27FC236}">
                <a16:creationId xmlns:a16="http://schemas.microsoft.com/office/drawing/2014/main" id="{E9A01482-868C-F82E-9E15-C4B1991D3903}"/>
              </a:ext>
            </a:extLst>
          </p:cNvPr>
          <p:cNvSpPr>
            <a:spLocks noGrp="1"/>
          </p:cNvSpPr>
          <p:nvPr>
            <p:ph idx="1"/>
          </p:nvPr>
        </p:nvSpPr>
        <p:spPr>
          <a:xfrm>
            <a:off x="1371600" y="2286000"/>
            <a:ext cx="9601200" cy="1735584"/>
          </a:xfrm>
        </p:spPr>
        <p:style>
          <a:lnRef idx="1">
            <a:schemeClr val="accent5"/>
          </a:lnRef>
          <a:fillRef idx="2">
            <a:schemeClr val="accent5"/>
          </a:fillRef>
          <a:effectRef idx="1">
            <a:schemeClr val="accent5"/>
          </a:effectRef>
          <a:fontRef idx="minor">
            <a:schemeClr val="dk1"/>
          </a:fontRef>
        </p:style>
        <p:txBody>
          <a:bodyPr>
            <a:normAutofit/>
          </a:bodyPr>
          <a:lstStyle/>
          <a:p>
            <a:pPr marL="0" indent="0" algn="ctr">
              <a:lnSpc>
                <a:spcPct val="150000"/>
              </a:lnSpc>
              <a:buNone/>
            </a:pPr>
            <a:r>
              <a:rPr lang="el-GR" sz="3200" b="1" dirty="0"/>
              <a:t>ΕΥΧΑΡΙΣΤΩ ΓΙΑ ΤΗΝ ΠΡΟΣΟΧΗ ΣΑΣ!</a:t>
            </a:r>
            <a:endParaRPr lang="en-US" sz="3200" b="1" dirty="0"/>
          </a:p>
        </p:txBody>
      </p:sp>
    </p:spTree>
    <p:extLst>
      <p:ext uri="{BB962C8B-B14F-4D97-AF65-F5344CB8AC3E}">
        <p14:creationId xmlns:p14="http://schemas.microsoft.com/office/powerpoint/2010/main" val="2975738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29F9602-70B3-D63D-5B8F-A2A63EBE7995}"/>
              </a:ext>
            </a:extLst>
          </p:cNvPr>
          <p:cNvSpPr>
            <a:spLocks noGrp="1"/>
          </p:cNvSpPr>
          <p:nvPr>
            <p:ph idx="1"/>
          </p:nvPr>
        </p:nvSpPr>
        <p:spPr>
          <a:xfrm>
            <a:off x="1371600" y="2285999"/>
            <a:ext cx="9601200" cy="4374573"/>
          </a:xfrm>
        </p:spPr>
        <p:txBody>
          <a:bodyPr>
            <a:noAutofit/>
          </a:bodyPr>
          <a:lstStyle/>
          <a:p>
            <a:pPr marL="342900" marR="0" lvl="0" indent="-342900" algn="just">
              <a:lnSpc>
                <a:spcPct val="150000"/>
              </a:lnSpc>
              <a:spcBef>
                <a:spcPts val="0"/>
              </a:spcBef>
              <a:spcAft>
                <a:spcPts val="800"/>
              </a:spcAft>
              <a:buFont typeface="Wingdings" panose="05000000000000000000" pitchFamily="2" charset="2"/>
              <a:buChar char=""/>
            </a:pPr>
            <a:r>
              <a:rPr lang="el-GR" sz="1500" kern="100" dirty="0">
                <a:latin typeface="Franklin Gothic Book" panose="020B0503020102020204" pitchFamily="34" charset="0"/>
                <a:ea typeface="SimSun" panose="02010600030101010101" pitchFamily="2" charset="-122"/>
              </a:rPr>
              <a:t>Διάταξη του </a:t>
            </a:r>
            <a:r>
              <a:rPr lang="el-GR" sz="1500" b="1" kern="100" dirty="0">
                <a:latin typeface="Franklin Gothic Book" panose="020B0503020102020204" pitchFamily="34" charset="0"/>
                <a:ea typeface="SimSun" panose="02010600030101010101" pitchFamily="2" charset="-122"/>
              </a:rPr>
              <a:t>άρθρου 61 παρ. 3 του Κανονισμού (ΕΕ, </a:t>
            </a:r>
            <a:r>
              <a:rPr lang="el-GR" sz="1500" b="1" kern="100" dirty="0" err="1">
                <a:latin typeface="Franklin Gothic Book" panose="020B0503020102020204" pitchFamily="34" charset="0"/>
                <a:ea typeface="SimSun" panose="02010600030101010101" pitchFamily="2" charset="-122"/>
              </a:rPr>
              <a:t>Ευρατόμ</a:t>
            </a:r>
            <a:r>
              <a:rPr lang="el-GR" sz="1500" b="1" kern="100" dirty="0">
                <a:latin typeface="Franklin Gothic Book" panose="020B0503020102020204" pitchFamily="34" charset="0"/>
                <a:ea typeface="SimSun" panose="02010600030101010101" pitchFamily="2" charset="-122"/>
              </a:rPr>
              <a:t>) 2024/2509 </a:t>
            </a:r>
            <a:r>
              <a:rPr lang="el-GR" sz="1500" kern="100" dirty="0">
                <a:latin typeface="Franklin Gothic Book" panose="020B0503020102020204" pitchFamily="34" charset="0"/>
                <a:ea typeface="SimSun" panose="02010600030101010101" pitchFamily="2" charset="-122"/>
              </a:rPr>
              <a:t>του Ευρωπαϊκού Κοινοβουλίου και του Συμβουλίου, της 23ης Σεπτεμβρίου 2024, σχετικά με τους δημοσιονομικούς κανόνες που εφαρμόζονται στον γενικό προϋπολογισμό της Ένωσης.</a:t>
            </a:r>
            <a:endParaRPr lang="en-US" sz="1500" kern="100" dirty="0">
              <a:latin typeface="Franklin Gothic Book" panose="020B0503020102020204" pitchFamily="34" charset="0"/>
              <a:ea typeface="SimSun" panose="02010600030101010101" pitchFamily="2" charset="-122"/>
            </a:endParaRPr>
          </a:p>
          <a:p>
            <a:pPr marL="342900" marR="0" lvl="0" indent="-342900" algn="just">
              <a:lnSpc>
                <a:spcPct val="150000"/>
              </a:lnSpc>
              <a:spcBef>
                <a:spcPts val="0"/>
              </a:spcBef>
              <a:spcAft>
                <a:spcPts val="800"/>
              </a:spcAft>
              <a:buFont typeface="Wingdings" panose="05000000000000000000" pitchFamily="2" charset="2"/>
              <a:buChar char=""/>
            </a:pPr>
            <a:r>
              <a:rPr lang="el-GR" sz="1500" kern="100" dirty="0">
                <a:latin typeface="Franklin Gothic Book" panose="020B0503020102020204" pitchFamily="34" charset="0"/>
                <a:ea typeface="SimSun" panose="02010600030101010101" pitchFamily="2" charset="-122"/>
              </a:rPr>
              <a:t>Υπ’ αριθ. 2021/</a:t>
            </a:r>
            <a:r>
              <a:rPr lang="en-US" sz="1500" kern="100" dirty="0">
                <a:latin typeface="Franklin Gothic Book" panose="020B0503020102020204" pitchFamily="34" charset="0"/>
                <a:ea typeface="SimSun" panose="02010600030101010101" pitchFamily="2" charset="-122"/>
              </a:rPr>
              <a:t>C</a:t>
            </a:r>
            <a:r>
              <a:rPr lang="el-GR" sz="1500" kern="100" dirty="0">
                <a:latin typeface="Franklin Gothic Book" panose="020B0503020102020204" pitchFamily="34" charset="0"/>
                <a:ea typeface="SimSun" panose="02010600030101010101" pitchFamily="2" charset="-122"/>
              </a:rPr>
              <a:t>/121/01 Ανακοίνωση της Επιτροπής για “Κατευθυντήριες γραμμές για την αποφυγή και την </a:t>
            </a:r>
            <a:r>
              <a:rPr lang="el-GR" sz="1500" kern="100" dirty="0">
                <a:solidFill>
                  <a:schemeClr val="tx1"/>
                </a:solidFill>
                <a:latin typeface="Franklin Gothic Book" panose="020B0503020102020204" pitchFamily="34" charset="0"/>
                <a:ea typeface="SimSun" panose="02010600030101010101" pitchFamily="2" charset="-122"/>
              </a:rPr>
              <a:t>διαχείριση συγκρούσεων συμφερόντων στο πλαίσιο του Δημοσιονομικού Κανονισμού”.</a:t>
            </a:r>
          </a:p>
          <a:p>
            <a:pPr marL="342900" marR="0" lvl="0" indent="-342900" algn="just">
              <a:lnSpc>
                <a:spcPct val="150000"/>
              </a:lnSpc>
              <a:spcBef>
                <a:spcPts val="0"/>
              </a:spcBef>
              <a:spcAft>
                <a:spcPts val="800"/>
              </a:spcAft>
              <a:buFont typeface="Wingdings" panose="05000000000000000000" pitchFamily="2" charset="2"/>
              <a:buChar char=""/>
            </a:pPr>
            <a:r>
              <a:rPr lang="el-GR" sz="1500" kern="100" dirty="0">
                <a:solidFill>
                  <a:schemeClr val="tx1"/>
                </a:solidFill>
                <a:latin typeface="Franklin Gothic Book" panose="020B0503020102020204" pitchFamily="34" charset="0"/>
                <a:ea typeface="SimSun" panose="02010600030101010101" pitchFamily="2" charset="-122"/>
              </a:rPr>
              <a:t>Εγκύκλιος ΕΥΘΥΠΣ με αριθ. </a:t>
            </a:r>
            <a:r>
              <a:rPr lang="el-GR" sz="1500" kern="100" dirty="0" err="1">
                <a:solidFill>
                  <a:schemeClr val="tx1"/>
                </a:solidFill>
                <a:latin typeface="Franklin Gothic Book" panose="020B0503020102020204" pitchFamily="34" charset="0"/>
                <a:ea typeface="SimSun" panose="02010600030101010101" pitchFamily="2" charset="-122"/>
              </a:rPr>
              <a:t>πρωτ</a:t>
            </a:r>
            <a:r>
              <a:rPr lang="el-GR" sz="1500" kern="100" dirty="0">
                <a:solidFill>
                  <a:schemeClr val="tx1"/>
                </a:solidFill>
                <a:latin typeface="Franklin Gothic Book" panose="020B0503020102020204" pitchFamily="34" charset="0"/>
                <a:ea typeface="SimSun" panose="02010600030101010101" pitchFamily="2" charset="-122"/>
              </a:rPr>
              <a:t>. 157460/25-10-2024 με θέμα: «Οδηγίες/Διευκρινίσεις για α) τις δηλώσεις μη σύγκρουσης συμφερόντων στο Πλαίσιο της Προγραμματικής Περιόδου 2021-2027 κατ’ άρθρο 51 του ν. 4914/2022… και β) τις δηλώσεις απουσίας σύγκρουσης συμφερόντων στο πλαίσιο του αρ. 61 του Κανονισμού (ΕΕ, </a:t>
            </a:r>
            <a:r>
              <a:rPr lang="el-GR" sz="1500" kern="100" dirty="0" err="1">
                <a:solidFill>
                  <a:schemeClr val="tx1"/>
                </a:solidFill>
                <a:latin typeface="Franklin Gothic Book" panose="020B0503020102020204" pitchFamily="34" charset="0"/>
                <a:ea typeface="SimSun" panose="02010600030101010101" pitchFamily="2" charset="-122"/>
              </a:rPr>
              <a:t>Ευρατόμ</a:t>
            </a:r>
            <a:r>
              <a:rPr lang="el-GR" sz="1500" kern="100" dirty="0">
                <a:solidFill>
                  <a:schemeClr val="tx1"/>
                </a:solidFill>
                <a:latin typeface="Franklin Gothic Book" panose="020B0503020102020204" pitchFamily="34" charset="0"/>
                <a:ea typeface="SimSun" panose="02010600030101010101" pitchFamily="2" charset="-122"/>
              </a:rPr>
              <a:t>), 2024/2509 του Ευρωπαϊκού Κοινοβουλίου και του Συμβουλίου της 23ης Σεπτεμβρίου 2024»</a:t>
            </a:r>
          </a:p>
          <a:p>
            <a:pPr marL="342900" marR="0" lvl="0" indent="-342900" algn="just">
              <a:lnSpc>
                <a:spcPct val="150000"/>
              </a:lnSpc>
              <a:spcBef>
                <a:spcPts val="0"/>
              </a:spcBef>
              <a:spcAft>
                <a:spcPts val="800"/>
              </a:spcAft>
              <a:buFont typeface="Wingdings" panose="05000000000000000000" pitchFamily="2" charset="2"/>
              <a:buChar char=""/>
            </a:pPr>
            <a:r>
              <a:rPr lang="el-GR" sz="1500" kern="100" dirty="0">
                <a:solidFill>
                  <a:schemeClr val="tx1"/>
                </a:solidFill>
                <a:latin typeface="Franklin Gothic Book" panose="020B0503020102020204" pitchFamily="34" charset="0"/>
                <a:ea typeface="SimSun" panose="02010600030101010101" pitchFamily="2" charset="-122"/>
              </a:rPr>
              <a:t>Έγγραφο ΕΥΘΥΠΣ με </a:t>
            </a:r>
            <a:r>
              <a:rPr lang="el-GR" sz="1500" kern="100" dirty="0" err="1">
                <a:solidFill>
                  <a:schemeClr val="tx1"/>
                </a:solidFill>
                <a:latin typeface="Franklin Gothic Book" panose="020B0503020102020204" pitchFamily="34" charset="0"/>
                <a:ea typeface="SimSun" panose="02010600030101010101" pitchFamily="2" charset="-122"/>
              </a:rPr>
              <a:t>αριθμ</a:t>
            </a:r>
            <a:r>
              <a:rPr lang="el-GR" sz="1500" kern="100" dirty="0">
                <a:solidFill>
                  <a:schemeClr val="tx1"/>
                </a:solidFill>
                <a:latin typeface="Franklin Gothic Book" panose="020B0503020102020204" pitchFamily="34" charset="0"/>
                <a:ea typeface="SimSun" panose="02010600030101010101" pitchFamily="2" charset="-122"/>
              </a:rPr>
              <a:t>. </a:t>
            </a:r>
            <a:r>
              <a:rPr lang="el-GR" sz="1500" kern="100" dirty="0" err="1">
                <a:solidFill>
                  <a:schemeClr val="tx1"/>
                </a:solidFill>
                <a:latin typeface="Franklin Gothic Book" panose="020B0503020102020204" pitchFamily="34" charset="0"/>
                <a:ea typeface="SimSun" panose="02010600030101010101" pitchFamily="2" charset="-122"/>
              </a:rPr>
              <a:t>πρωτ</a:t>
            </a:r>
            <a:r>
              <a:rPr lang="el-GR" sz="1500" kern="100" dirty="0">
                <a:solidFill>
                  <a:schemeClr val="tx1"/>
                </a:solidFill>
                <a:latin typeface="Franklin Gothic Book" panose="020B0503020102020204" pitchFamily="34" charset="0"/>
                <a:ea typeface="SimSun" panose="02010600030101010101" pitchFamily="2" charset="-122"/>
              </a:rPr>
              <a:t>. 35720/27-02-2025: «Παροχή επιπλέον διευκρινίσεων σε συνέχεια της με αρ. </a:t>
            </a:r>
            <a:r>
              <a:rPr lang="el-GR" sz="1500" kern="100" dirty="0" err="1">
                <a:solidFill>
                  <a:schemeClr val="tx1"/>
                </a:solidFill>
                <a:latin typeface="Franklin Gothic Book" panose="020B0503020102020204" pitchFamily="34" charset="0"/>
                <a:ea typeface="SimSun" panose="02010600030101010101" pitchFamily="2" charset="-122"/>
              </a:rPr>
              <a:t>πρωτ</a:t>
            </a:r>
            <a:r>
              <a:rPr lang="el-GR" sz="1500" kern="100" dirty="0">
                <a:solidFill>
                  <a:schemeClr val="tx1"/>
                </a:solidFill>
                <a:latin typeface="Franklin Gothic Book" panose="020B0503020102020204" pitchFamily="34" charset="0"/>
                <a:ea typeface="SimSun" panose="02010600030101010101" pitchFamily="2" charset="-122"/>
              </a:rPr>
              <a:t>. οικ. 157460/ΕΦ/2024/ ΥΠΕΘΟΟ/24-10-2024 εγκυκλίου μας και προσαρμογή εντύπων» (</a:t>
            </a:r>
            <a:r>
              <a:rPr lang="el-GR" sz="1500" i="1" kern="100" dirty="0">
                <a:solidFill>
                  <a:schemeClr val="tx1"/>
                </a:solidFill>
                <a:latin typeface="Franklin Gothic Book" panose="020B0503020102020204" pitchFamily="34" charset="0"/>
                <a:ea typeface="SimSun" panose="02010600030101010101" pitchFamily="2" charset="-122"/>
              </a:rPr>
              <a:t>Υπόδειγμα 1 και Υπόδειγμα 2</a:t>
            </a:r>
            <a:r>
              <a:rPr lang="el-GR" sz="1500" kern="100" dirty="0">
                <a:solidFill>
                  <a:schemeClr val="tx1"/>
                </a:solidFill>
                <a:latin typeface="Franklin Gothic Book" panose="020B0503020102020204" pitchFamily="34" charset="0"/>
                <a:ea typeface="SimSun" panose="02010600030101010101" pitchFamily="2" charset="-122"/>
              </a:rPr>
              <a:t>)</a:t>
            </a:r>
          </a:p>
        </p:txBody>
      </p:sp>
      <p:sp>
        <p:nvSpPr>
          <p:cNvPr id="4" name="Τίτλος 1">
            <a:extLst>
              <a:ext uri="{FF2B5EF4-FFF2-40B4-BE49-F238E27FC236}">
                <a16:creationId xmlns:a16="http://schemas.microsoft.com/office/drawing/2014/main" id="{ECCF2B92-9363-23B5-E6A2-E5422A24BB7E}"/>
              </a:ext>
            </a:extLst>
          </p:cNvPr>
          <p:cNvSpPr>
            <a:spLocks noGrp="1"/>
          </p:cNvSpPr>
          <p:nvPr>
            <p:ph type="title"/>
          </p:nvPr>
        </p:nvSpPr>
        <p:spPr>
          <a:xfrm>
            <a:off x="1371600" y="685800"/>
            <a:ext cx="9601200" cy="1485900"/>
          </a:xfrm>
        </p:spPr>
        <p:txBody>
          <a:bodyPr>
            <a:normAutofit/>
          </a:bodyPr>
          <a:lstStyle/>
          <a:p>
            <a:r>
              <a:rPr lang="el-GR" sz="3200" dirty="0">
                <a:effectLst/>
                <a:latin typeface="Franklin Gothic Book" panose="020B0503020102020204" pitchFamily="34" charset="0"/>
                <a:ea typeface="SimSun" panose="02010600030101010101" pitchFamily="2" charset="-122"/>
              </a:rPr>
              <a:t>ΙΣΧΥΟΝ ΝΟΜΟ-ΚΑΝΟΝΙΣΤΙΚΟ ΠΛΑΙΣΙΟ</a:t>
            </a:r>
            <a:endParaRPr lang="en-US" sz="3200" dirty="0">
              <a:latin typeface="Franklin Gothic Book" panose="020B0503020102020204" pitchFamily="34" charset="0"/>
            </a:endParaRPr>
          </a:p>
        </p:txBody>
      </p:sp>
    </p:spTree>
    <p:extLst>
      <p:ext uri="{BB962C8B-B14F-4D97-AF65-F5344CB8AC3E}">
        <p14:creationId xmlns:p14="http://schemas.microsoft.com/office/powerpoint/2010/main" val="38724292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01B2ED-2ED7-E1FA-A4CB-E4261178C97E}"/>
              </a:ext>
            </a:extLst>
          </p:cNvPr>
          <p:cNvSpPr>
            <a:spLocks noGrp="1"/>
          </p:cNvSpPr>
          <p:nvPr>
            <p:ph type="title"/>
          </p:nvPr>
        </p:nvSpPr>
        <p:spPr/>
        <p:txBody>
          <a:bodyPr>
            <a:normAutofit/>
          </a:bodyPr>
          <a:lstStyle/>
          <a:p>
            <a:pPr algn="just"/>
            <a:r>
              <a:rPr lang="el-GR" sz="3200" kern="100" dirty="0">
                <a:effectLst/>
                <a:latin typeface="Franklin Gothic Book" panose="020B0503020102020204" pitchFamily="34" charset="0"/>
                <a:ea typeface="SimSun" panose="02010600030101010101" pitchFamily="2" charset="-122"/>
              </a:rPr>
              <a:t>ΔΙΑΤΑΞΕΙΣ ΣΤΟ ΠΛΑΙΣΙΟ ΔΙΑΔΙΚΑΣΙΩΝ ΑΝΑΘΕΣΗΣ ΔΗΜΟΣΙΩΝ ΣΥΜΒΑΣΕΩΝ ΕΡΓΩΝ, ΠΡΟΜΗΘΕΙΩΝ ΚΑΙ ΥΠΗΡΕΣΙΩΝ</a:t>
            </a:r>
            <a:endParaRPr lang="en-US" sz="3200" dirty="0">
              <a:latin typeface="Franklin Gothic Book" panose="020B0503020102020204" pitchFamily="34" charset="0"/>
            </a:endParaRPr>
          </a:p>
        </p:txBody>
      </p:sp>
      <p:sp>
        <p:nvSpPr>
          <p:cNvPr id="3" name="Θέση περιεχομένου 2">
            <a:extLst>
              <a:ext uri="{FF2B5EF4-FFF2-40B4-BE49-F238E27FC236}">
                <a16:creationId xmlns:a16="http://schemas.microsoft.com/office/drawing/2014/main" id="{DC302F83-68FF-7791-37E4-4AE279DFB660}"/>
              </a:ext>
            </a:extLst>
          </p:cNvPr>
          <p:cNvSpPr>
            <a:spLocks noGrp="1"/>
          </p:cNvSpPr>
          <p:nvPr>
            <p:ph idx="1"/>
          </p:nvPr>
        </p:nvSpPr>
        <p:spPr>
          <a:xfrm>
            <a:off x="1371600" y="2286000"/>
            <a:ext cx="9601200" cy="4372252"/>
          </a:xfrm>
        </p:spPr>
        <p:txBody>
          <a:bodyPr vert="horz" lIns="91440" tIns="45720" rIns="91440" bIns="45720" rtlCol="0" anchor="t">
            <a:normAutofit fontScale="85000" lnSpcReduction="20000"/>
          </a:bodyPr>
          <a:lstStyle/>
          <a:p>
            <a:pPr marL="0" marR="0" indent="0" algn="just">
              <a:lnSpc>
                <a:spcPct val="150000"/>
              </a:lnSpc>
              <a:spcBef>
                <a:spcPts val="0"/>
              </a:spcBef>
              <a:spcAft>
                <a:spcPts val="800"/>
              </a:spcAft>
              <a:buNone/>
            </a:pPr>
            <a:r>
              <a:rPr lang="el-GR" sz="1800" kern="100" dirty="0">
                <a:effectLst/>
                <a:latin typeface="Franklin Gothic Book"/>
                <a:ea typeface="SimSun"/>
              </a:rPr>
              <a:t>Κατά τις διαδικασίες ανάθεσης δημοσίων συμβάσεων τυγχάνει  εφαρμογής η διάταξη του </a:t>
            </a:r>
            <a:r>
              <a:rPr lang="el-GR" sz="1800" b="1" kern="100" dirty="0">
                <a:effectLst/>
                <a:latin typeface="Franklin Gothic Book"/>
                <a:ea typeface="SimSun"/>
              </a:rPr>
              <a:t>άρθρου 24 του Ν. </a:t>
            </a:r>
            <a:r>
              <a:rPr lang="el-GR" sz="1800" b="1" kern="100" dirty="0">
                <a:latin typeface="Franklin Gothic Book"/>
                <a:ea typeface="SimSun"/>
              </a:rPr>
              <a:t>4412/2016</a:t>
            </a:r>
            <a:r>
              <a:rPr lang="el-GR" sz="1800" kern="100" dirty="0">
                <a:effectLst/>
                <a:latin typeface="Franklin Gothic Book"/>
                <a:ea typeface="SimSun"/>
              </a:rPr>
              <a:t>, όσον αφορά στην σύγκρουση συμφερόντων που ορίζει τα εξής: </a:t>
            </a:r>
            <a:endParaRPr lang="en-US" sz="1800" kern="100" dirty="0">
              <a:effectLst/>
              <a:latin typeface="Franklin Gothic Book"/>
              <a:ea typeface="SimSun"/>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Η σύγκρουση συμφερόντων αφορά ιδίως τα ακόλουθα πρόσωπα:</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α) μέλη του προσωπικού της αναθέτουσας αρχής ή του </a:t>
            </a:r>
            <a:r>
              <a:rPr lang="el-GR" sz="1800" kern="100" dirty="0" err="1">
                <a:effectLst/>
                <a:latin typeface="Franklin Gothic Book" panose="020B0503020102020204" pitchFamily="34" charset="0"/>
                <a:ea typeface="SimSun" panose="02010600030101010101" pitchFamily="2" charset="-122"/>
              </a:rPr>
              <a:t>παρόχου</a:t>
            </a:r>
            <a:r>
              <a:rPr lang="el-GR" sz="1800" kern="100" dirty="0">
                <a:effectLst/>
                <a:latin typeface="Franklin Gothic Book" panose="020B0503020102020204" pitchFamily="34" charset="0"/>
                <a:ea typeface="SimSun" panose="02010600030101010101" pitchFamily="2" charset="-122"/>
              </a:rPr>
              <a:t> υπηρεσιών διαδικασιών σύναψης συμβάσεων, ο οποίος ενεργεί εξ ονόματος της αναθέτουσας αρχής, συμπεριλαμβανομένων των μελών των αποφαινόμενων ή/και γνωμοδοτικών οργάνων ή/και</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β) τα μέλη των οργάνων διοίκησης ή άλλων οργάνων της αναθέτουσας αρχής ή/και</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γ) τους συζύγους και συγγενείς εξ αίματος ή εξ αγχιστείας, κατ’ ευθεία μεν γραμμή απεριορίστως, εκ πλαγίου δε έως και τέταρτου βαθμού των προσώπων των περιπτώσεων α΄ και β΄,</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τα οποία: </a:t>
            </a:r>
            <a:r>
              <a:rPr lang="el-GR" sz="1800" kern="100" dirty="0" err="1">
                <a:effectLst/>
                <a:latin typeface="Franklin Gothic Book" panose="020B0503020102020204" pitchFamily="34" charset="0"/>
                <a:ea typeface="SimSun" panose="02010600030101010101" pitchFamily="2" charset="-122"/>
              </a:rPr>
              <a:t>αα</a:t>
            </a:r>
            <a:r>
              <a:rPr lang="el-GR" sz="1800" kern="100" dirty="0">
                <a:effectLst/>
                <a:latin typeface="Franklin Gothic Book" panose="020B0503020102020204" pitchFamily="34" charset="0"/>
                <a:ea typeface="SimSun" panose="02010600030101010101" pitchFamily="2" charset="-122"/>
              </a:rPr>
              <a:t>) εμπλέκονται στη διεξαγωγή της διαδικασίας σύναψης σύμβασης, συμπεριλαμβανομένου του σχεδιασμού και της προετοιμασίας της διαδικασίας, καθώς και της κατάρτισης των εγγράφων της σύμβασης ή/και </a:t>
            </a:r>
            <a:r>
              <a:rPr lang="el-GR" sz="1800" kern="100" dirty="0" err="1">
                <a:effectLst/>
                <a:latin typeface="Franklin Gothic Book" panose="020B0503020102020204" pitchFamily="34" charset="0"/>
                <a:ea typeface="SimSun" panose="02010600030101010101" pitchFamily="2" charset="-122"/>
              </a:rPr>
              <a:t>ββ</a:t>
            </a:r>
            <a:r>
              <a:rPr lang="el-GR" sz="1800" kern="100" dirty="0">
                <a:effectLst/>
                <a:latin typeface="Franklin Gothic Book" panose="020B0503020102020204" pitchFamily="34" charset="0"/>
                <a:ea typeface="SimSun" panose="02010600030101010101" pitchFamily="2" charset="-122"/>
              </a:rPr>
              <a:t>) μπορούν να επηρεάσουν την έκβασή της.</a:t>
            </a:r>
            <a:endParaRPr lang="en-US" sz="1800" kern="100" dirty="0">
              <a:effectLst/>
              <a:latin typeface="Franklin Gothic Book" panose="020B0503020102020204" pitchFamily="34" charset="0"/>
              <a:ea typeface="SimSun" panose="02010600030101010101" pitchFamily="2" charset="-122"/>
            </a:endParaRPr>
          </a:p>
          <a:p>
            <a:pPr marL="383540" indent="-383540"/>
            <a:endParaRPr lang="en-US" dirty="0"/>
          </a:p>
        </p:txBody>
      </p:sp>
    </p:spTree>
    <p:extLst>
      <p:ext uri="{BB962C8B-B14F-4D97-AF65-F5344CB8AC3E}">
        <p14:creationId xmlns:p14="http://schemas.microsoft.com/office/powerpoint/2010/main" val="8638135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9F2A9C0-6EDF-BCAE-8206-AEBD27192410}"/>
              </a:ext>
            </a:extLst>
          </p:cNvPr>
          <p:cNvSpPr>
            <a:spLocks noGrp="1"/>
          </p:cNvSpPr>
          <p:nvPr>
            <p:ph type="title"/>
          </p:nvPr>
        </p:nvSpPr>
        <p:spPr/>
        <p:txBody>
          <a:bodyPr>
            <a:normAutofit/>
          </a:bodyPr>
          <a:lstStyle/>
          <a:p>
            <a:pPr algn="just"/>
            <a:r>
              <a:rPr lang="el-GR" sz="3200" kern="100" dirty="0">
                <a:effectLst/>
                <a:latin typeface="Franklin Gothic Book" panose="020B0503020102020204" pitchFamily="34" charset="0"/>
                <a:ea typeface="SimSun" panose="02010600030101010101" pitchFamily="2" charset="-122"/>
              </a:rPr>
              <a:t>ΔΙΑΤΑΞΕΙΣ ΣΤΟ ΠΛΑΙΣΙΟ ΔΙΑΔΙΚΑΣΙΩΝ ΑΝΑΘΕΣΗΣ ΔΗΜΟΣΙΩΝ ΣΥΜΒΑΣΕΩΝ ΕΡΓΩΝ, ΠΡΟΜΗΘΕΙΩΝ ΚΑΙ ΥΠΗΡΕΣΙΩΝ</a:t>
            </a:r>
            <a:endParaRPr lang="en-US" sz="3200" dirty="0"/>
          </a:p>
        </p:txBody>
      </p:sp>
      <p:sp>
        <p:nvSpPr>
          <p:cNvPr id="3" name="Θέση περιεχομένου 2">
            <a:extLst>
              <a:ext uri="{FF2B5EF4-FFF2-40B4-BE49-F238E27FC236}">
                <a16:creationId xmlns:a16="http://schemas.microsoft.com/office/drawing/2014/main" id="{DE4FFA9D-A681-0FA9-38CC-BAFE9132DCAE}"/>
              </a:ext>
            </a:extLst>
          </p:cNvPr>
          <p:cNvSpPr>
            <a:spLocks noGrp="1"/>
          </p:cNvSpPr>
          <p:nvPr>
            <p:ph idx="1"/>
          </p:nvPr>
        </p:nvSpPr>
        <p:spPr>
          <a:xfrm>
            <a:off x="1371600" y="2286000"/>
            <a:ext cx="9601200" cy="4572000"/>
          </a:xfrm>
        </p:spPr>
        <p:txBody>
          <a:bodyPr>
            <a:normAutofit fontScale="77500" lnSpcReduction="20000"/>
          </a:bodyPr>
          <a:lstStyle/>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Στο πλαίσιο των διαδικασιών σύναψης δημοσίων συμβάσεων, ως «συμφέροντα» νοούνται προσωπικά, οικογενειακά, οικονομικά, πολιτικά ή άλλα κοινά συμφέροντα με τους υποψηφίους ή προσφέροντες ή με τους υπεργολάβους αυτών ή με οποιοδήποτε μέλος υποψήφιας/προσφέρουσας ένωσης οικονομικών φορέων, συμπεριλαμβανομένων και αντικρουόμενων επαγγελματικών συμφερόντων, όπως ιδίως:</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α) Η συμμετοχή κάποιου εκ των ως άνω αναφερομένων προσώπων στα όργανα διοίκησης ή διαχείρισης ενός οικονομικού φορέα, όταν ο εν λόγω οικονομικός φορέας συμμετέχει στη διαδικασία σύναψης δημόσιας σύμβασης που διενεργεί η αναθέτουσα αρχή.</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β) Η κατοχή από πρόσωπο των περιπτώσεων α΄ ή/και β΄ ανωτέρω, ποσοστού άνω του 0,5% των μετοχών, εταιρικών μεριδίων ή άλλης φύσης δικαιωμάτων επί του κεφαλαίου οικονομικού φορέα που συμμετέχει στη διαδικασία σύναψης δημόσιας σύμβασης, εφόσον η κατοχή του ανωτέρω ποσοστού επιτρέπει τη συμμετοχή στη διαχείριση του φορέα αυτού.</a:t>
            </a:r>
            <a:endParaRPr lang="en-US" sz="1800" kern="100" dirty="0">
              <a:effectLst/>
              <a:latin typeface="Franklin Gothic Book" panose="020B0503020102020204" pitchFamily="34" charset="0"/>
              <a:ea typeface="SimSun" panose="02010600030101010101" pitchFamily="2" charset="-122"/>
            </a:endParaRPr>
          </a:p>
          <a:p>
            <a:pPr marL="0" marR="0" indent="0" algn="just">
              <a:lnSpc>
                <a:spcPct val="150000"/>
              </a:lnSpc>
              <a:spcBef>
                <a:spcPts val="0"/>
              </a:spcBef>
              <a:spcAft>
                <a:spcPts val="800"/>
              </a:spcAft>
              <a:buNone/>
            </a:pPr>
            <a:r>
              <a:rPr lang="el-GR" sz="1800" kern="100" dirty="0">
                <a:effectLst/>
                <a:latin typeface="Franklin Gothic Book" panose="020B0503020102020204" pitchFamily="34" charset="0"/>
                <a:ea typeface="SimSun" panose="02010600030101010101" pitchFamily="2" charset="-122"/>
              </a:rPr>
              <a:t>γ) Η ύπαρξη, κατά τη χρονική περίοδο που έχει ως αφετηρία δώδεκα (12) μήνες πριν από την έναρξη της διαδικασίας σύναψης της σύμβασης και λήξη την ημέρα σύναψης αυτής, συμβατικού δεσμού που αφορά είτε στην παροχή εξηρτημένης εργασίας είτε στην εκτέλεση έργου ή παροχή υπηρεσιών ή προμήθεια αγαθών μεταξύ ενός προσώπου των περιπτώσεων α΄ ή/και β΄ ανωτέρω, με οικονομικό φορέα, που συμμετέχει στη διαδικασία σύναψης δημόσιας σύμβασης.</a:t>
            </a:r>
            <a:endParaRPr lang="en-US" sz="1800" kern="100" dirty="0">
              <a:effectLst/>
              <a:latin typeface="Franklin Gothic Book" panose="020B0503020102020204" pitchFamily="34" charset="0"/>
              <a:ea typeface="SimSun" panose="02010600030101010101" pitchFamily="2" charset="-122"/>
            </a:endParaRPr>
          </a:p>
        </p:txBody>
      </p:sp>
    </p:spTree>
    <p:extLst>
      <p:ext uri="{BB962C8B-B14F-4D97-AF65-F5344CB8AC3E}">
        <p14:creationId xmlns:p14="http://schemas.microsoft.com/office/powerpoint/2010/main" val="163232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E80348A-9752-5E94-7949-6A0A1E89850E}"/>
              </a:ext>
            </a:extLst>
          </p:cNvPr>
          <p:cNvSpPr>
            <a:spLocks noGrp="1"/>
          </p:cNvSpPr>
          <p:nvPr>
            <p:ph type="title"/>
          </p:nvPr>
        </p:nvSpPr>
        <p:spPr/>
        <p:txBody>
          <a:bodyPr>
            <a:normAutofit/>
          </a:bodyPr>
          <a:lstStyle/>
          <a:p>
            <a:pPr algn="just"/>
            <a:r>
              <a:rPr lang="el-GR" sz="3200" kern="100" dirty="0">
                <a:effectLst/>
                <a:latin typeface="Franklin Gothic Book" panose="020B0503020102020204" pitchFamily="34" charset="0"/>
                <a:ea typeface="SimSun" panose="02010600030101010101" pitchFamily="2" charset="-122"/>
              </a:rPr>
              <a:t>ΔΙΑΤΑΞΕΙΣ ΣΤΟ ΠΛΑΙΣΙΟ ΔΙΑΔΙΚΑΣΙΩΝ ΑΝΑΘΕΣΗΣ ΔΗΜΟΣΙΩΝ ΣΥΜΒΑΣΕΩΝ ΕΡΓΩΝ, ΠΡΟΜΗΘΕΙΩΝ ΚΑΙ ΥΠΗΡΕΣΙΩΝ</a:t>
            </a:r>
            <a:endParaRPr lang="en-US" sz="3200" dirty="0"/>
          </a:p>
        </p:txBody>
      </p:sp>
      <p:sp>
        <p:nvSpPr>
          <p:cNvPr id="3" name="Θέση περιεχομένου 2">
            <a:extLst>
              <a:ext uri="{FF2B5EF4-FFF2-40B4-BE49-F238E27FC236}">
                <a16:creationId xmlns:a16="http://schemas.microsoft.com/office/drawing/2014/main" id="{78D16486-4E29-639E-AD4A-97CEB56949FB}"/>
              </a:ext>
            </a:extLst>
          </p:cNvPr>
          <p:cNvSpPr>
            <a:spLocks noGrp="1"/>
          </p:cNvSpPr>
          <p:nvPr>
            <p:ph idx="1"/>
          </p:nvPr>
        </p:nvSpPr>
        <p:spPr>
          <a:xfrm>
            <a:off x="1371600" y="2285999"/>
            <a:ext cx="9601200" cy="4572001"/>
          </a:xfrm>
        </p:spPr>
        <p:txBody>
          <a:bodyPr>
            <a:normAutofit fontScale="92500" lnSpcReduction="20000"/>
          </a:bodyPr>
          <a:lstStyle/>
          <a:p>
            <a:pPr marL="0" marR="0" algn="just">
              <a:lnSpc>
                <a:spcPct val="150000"/>
              </a:lnSpc>
              <a:spcBef>
                <a:spcPts val="0"/>
              </a:spcBef>
              <a:spcAft>
                <a:spcPts val="800"/>
              </a:spcAft>
            </a:pPr>
            <a:r>
              <a:rPr lang="el-GR" sz="1800" kern="100" dirty="0">
                <a:effectLst/>
                <a:latin typeface="Franklin Gothic Book" panose="020B0503020102020204" pitchFamily="34" charset="0"/>
                <a:ea typeface="SimSun" panose="02010600030101010101" pitchFamily="2" charset="-122"/>
              </a:rPr>
              <a:t>Τα πρόσωπα στα οποία αφορά η έννοια της σύγκρουσης συμφερόντων υποχρεούνται να γνωστοποιήσουν εγγράφως στην αναθέτουσα αρχή τυχόν σύγκρουση συμφερόντων των ιδίων ή των συγγενικών τους προσώπων σε σχέση με οποιονδήποτε υποψήφιο ή προσφέροντα, από τη στιγμή που λαμβάνουν γνώση της εν λόγω σύγκρουσης, προκειμένου η αναθέτουσα αρχή να είναι σε θέση να προβεί σε διορθωτικές ενέργειες. Παράλληλα, τα πρόσωπα αυτά οφείλουν να απέχουν από κάθε ενέργεια σχετική με τη διενέργεια της διαδικασίας σύναψης.</a:t>
            </a:r>
            <a:endParaRPr lang="en-US" sz="1800" kern="100" dirty="0">
              <a:effectLst/>
              <a:latin typeface="Franklin Gothic Book" panose="020B0503020102020204" pitchFamily="34" charset="0"/>
              <a:ea typeface="SimSun" panose="02010600030101010101" pitchFamily="2" charset="-122"/>
            </a:endParaRPr>
          </a:p>
          <a:p>
            <a:pPr marL="0" marR="0" algn="just">
              <a:lnSpc>
                <a:spcPct val="150000"/>
              </a:lnSpc>
              <a:spcBef>
                <a:spcPts val="0"/>
              </a:spcBef>
              <a:spcAft>
                <a:spcPts val="800"/>
              </a:spcAft>
            </a:pPr>
            <a:r>
              <a:rPr lang="el-GR" sz="1800" kern="100" dirty="0">
                <a:effectLst/>
                <a:latin typeface="Franklin Gothic Book" panose="020B0503020102020204" pitchFamily="34" charset="0"/>
                <a:ea typeface="SimSun" panose="02010600030101010101" pitchFamily="2" charset="-122"/>
              </a:rPr>
              <a:t>Η Επιτροπή Ερευνών του ΕΛΚΕ ΔΙΠΑΕ εξετάζει και αποφαίνεται αιτιολογημένα επί της συνδρομής ή μη κατάστασης σύγκρουσης συμφερόντων. Αν αποφανθεί ότι συντρέχει κατάσταση σύγκρουσης συμφερόντων, ενημερώνει αμέσως την ΕΑΔΗΣΥ και λαμβάνει αμελλητί τα κατάλληλα μέτρα, προς διασφάλιση της ίσης μεταχείρισης των διαγωνιζομένων και προς αποφυγή στρεβλώσεων του ανταγωνισμού, στα οποία μπορεί να συμπεριλαμβάνεται η εξαίρεση του συγκεκριμένου προσώπου από οποιαδήποτε συμμετοχή στη σχετική διαδικασία σύναψης δημόσιας σύμβασης, </a:t>
            </a:r>
            <a:r>
              <a:rPr lang="el-GR" sz="1800" kern="100" dirty="0" err="1">
                <a:effectLst/>
                <a:latin typeface="Franklin Gothic Book" panose="020B0503020102020204" pitchFamily="34" charset="0"/>
                <a:ea typeface="SimSun" panose="02010600030101010101" pitchFamily="2" charset="-122"/>
              </a:rPr>
              <a:t>εφαρμοζομένων</a:t>
            </a:r>
            <a:r>
              <a:rPr lang="el-GR" sz="1800" kern="100" dirty="0">
                <a:effectLst/>
                <a:latin typeface="Franklin Gothic Book" panose="020B0503020102020204" pitchFamily="34" charset="0"/>
                <a:ea typeface="SimSun" panose="02010600030101010101" pitchFamily="2" charset="-122"/>
              </a:rPr>
              <a:t> και των διατάξεων των παραγράφων 4 και 5 του άρθρου 7 του Ν. 2690/1999.</a:t>
            </a:r>
            <a:endParaRPr lang="en-US" sz="1800" kern="100" dirty="0">
              <a:effectLst/>
              <a:latin typeface="Franklin Gothic Book" panose="020B0503020102020204" pitchFamily="34" charset="0"/>
              <a:ea typeface="SimSun" panose="02010600030101010101" pitchFamily="2" charset="-122"/>
            </a:endParaRPr>
          </a:p>
        </p:txBody>
      </p:sp>
    </p:spTree>
    <p:extLst>
      <p:ext uri="{BB962C8B-B14F-4D97-AF65-F5344CB8AC3E}">
        <p14:creationId xmlns:p14="http://schemas.microsoft.com/office/powerpoint/2010/main" val="37607450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BEE0D0C-CBD4-2C1B-8067-584D7CE33AAF}"/>
              </a:ext>
            </a:extLst>
          </p:cNvPr>
          <p:cNvSpPr>
            <a:spLocks noGrp="1"/>
          </p:cNvSpPr>
          <p:nvPr>
            <p:ph type="title"/>
          </p:nvPr>
        </p:nvSpPr>
        <p:spPr/>
        <p:txBody>
          <a:bodyPr>
            <a:normAutofit/>
          </a:bodyPr>
          <a:lstStyle/>
          <a:p>
            <a:pPr algn="just"/>
            <a:r>
              <a:rPr lang="el-GR" sz="3200" kern="100" dirty="0">
                <a:effectLst/>
                <a:latin typeface="Franklin Gothic Book" panose="020B0503020102020204" pitchFamily="34" charset="0"/>
                <a:ea typeface="SimSun" panose="02010600030101010101" pitchFamily="2" charset="-122"/>
              </a:rPr>
              <a:t>ΔΙΑΤΑΞΕΙΣ ΣΤΟ ΠΛΑΙΣΙΟ ΔΙΑΔΙΚΑΣΙΩΝ ΑΝΑΘΕΣΗΣ ΔΗΜΟΣΙΩΝ ΣΥΜΒΑΣΕΩΝ ΕΡΓΩΝ, ΠΡΟΜΗΘΕΙΩΝ ΚΑΙ ΥΠΗΡΕΣΙΩΝ</a:t>
            </a:r>
            <a:endParaRPr lang="en-US" sz="3200" dirty="0"/>
          </a:p>
        </p:txBody>
      </p:sp>
      <p:sp>
        <p:nvSpPr>
          <p:cNvPr id="3" name="Θέση περιεχομένου 2">
            <a:extLst>
              <a:ext uri="{FF2B5EF4-FFF2-40B4-BE49-F238E27FC236}">
                <a16:creationId xmlns:a16="http://schemas.microsoft.com/office/drawing/2014/main" id="{6A665841-6604-B1F8-D529-6393DCB9A7D2}"/>
              </a:ext>
            </a:extLst>
          </p:cNvPr>
          <p:cNvSpPr>
            <a:spLocks noGrp="1"/>
          </p:cNvSpPr>
          <p:nvPr>
            <p:ph idx="1"/>
          </p:nvPr>
        </p:nvSpPr>
        <p:spPr/>
        <p:txBody>
          <a:bodyPr/>
          <a:lstStyle/>
          <a:p>
            <a:pPr marL="0" marR="0" algn="just">
              <a:lnSpc>
                <a:spcPct val="150000"/>
              </a:lnSpc>
              <a:spcBef>
                <a:spcPts val="0"/>
              </a:spcBef>
              <a:spcAft>
                <a:spcPts val="800"/>
              </a:spcAft>
            </a:pPr>
            <a:r>
              <a:rPr lang="el-GR" sz="1800" kern="100" dirty="0">
                <a:effectLst/>
                <a:latin typeface="Franklin Gothic Book" panose="020B0503020102020204" pitchFamily="34" charset="0"/>
                <a:ea typeface="SimSun" panose="02010600030101010101" pitchFamily="2" charset="-122"/>
              </a:rPr>
              <a:t>Επισημαίνεται ότι η υποχρέωση για δήλωση απουσίας σύγκρουσης συμφερόντων δεν ισχύει για τις δημόσιες συμβάσεις ήσσονος αξίας (βλ. εγκύκλιο 35720 ΕΞ2025 σελ. 4).</a:t>
            </a:r>
            <a:endParaRPr lang="en-US" sz="1800" kern="100" dirty="0">
              <a:effectLst/>
              <a:latin typeface="Franklin Gothic Book" panose="020B0503020102020204" pitchFamily="34" charset="0"/>
              <a:ea typeface="SimSun" panose="02010600030101010101" pitchFamily="2" charset="-122"/>
            </a:endParaRPr>
          </a:p>
          <a:p>
            <a:pPr marL="0" marR="0" algn="just">
              <a:lnSpc>
                <a:spcPct val="150000"/>
              </a:lnSpc>
              <a:spcBef>
                <a:spcPts val="0"/>
              </a:spcBef>
              <a:spcAft>
                <a:spcPts val="800"/>
              </a:spcAft>
            </a:pPr>
            <a:r>
              <a:rPr lang="el-GR" sz="1800" kern="100" dirty="0" err="1">
                <a:effectLst/>
                <a:latin typeface="Franklin Gothic Book" panose="020B0503020102020204" pitchFamily="34" charset="0"/>
                <a:ea typeface="SimSun" panose="02010600030101010101" pitchFamily="2" charset="-122"/>
              </a:rPr>
              <a:t>Σημειωτέον</a:t>
            </a:r>
            <a:r>
              <a:rPr lang="el-GR" sz="1800" kern="100" dirty="0">
                <a:effectLst/>
                <a:latin typeface="Franklin Gothic Book" panose="020B0503020102020204" pitchFamily="34" charset="0"/>
                <a:ea typeface="SimSun" panose="02010600030101010101" pitchFamily="2" charset="-122"/>
              </a:rPr>
              <a:t> ότι σχετικά με την έννοια της σύγκρουσης συμφερόντων  στο πλαίσιο διαδικασιών ανάθεσης δημοσίων συμβάσεων λαμβάνεται υπόψη και το έγγραφο της OLAF «Εντοπισμός συγκρούσεων συμφερόντων σε διαδικασίες δημοσίων συμβάσεων για διαρθρωτικές δράσεις. Πρακτικός οδηγός για διαχειριστές».</a:t>
            </a:r>
            <a:endParaRPr lang="en-US" sz="1800" kern="100" dirty="0">
              <a:effectLst/>
              <a:latin typeface="Franklin Gothic Book" panose="020B0503020102020204" pitchFamily="34" charset="0"/>
              <a:ea typeface="SimSun" panose="02010600030101010101" pitchFamily="2" charset="-122"/>
            </a:endParaRPr>
          </a:p>
        </p:txBody>
      </p:sp>
    </p:spTree>
    <p:extLst>
      <p:ext uri="{BB962C8B-B14F-4D97-AF65-F5344CB8AC3E}">
        <p14:creationId xmlns:p14="http://schemas.microsoft.com/office/powerpoint/2010/main" val="1174752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E75A0B2-FCA3-2A68-16E5-DC17646A853C}"/>
              </a:ext>
            </a:extLst>
          </p:cNvPr>
          <p:cNvSpPr>
            <a:spLocks noGrp="1"/>
          </p:cNvSpPr>
          <p:nvPr>
            <p:ph type="title"/>
          </p:nvPr>
        </p:nvSpPr>
        <p:spPr/>
        <p:txBody>
          <a:bodyPr>
            <a:normAutofit/>
          </a:bodyPr>
          <a:lstStyle/>
          <a:p>
            <a:r>
              <a:rPr lang="el-GR" sz="3200" kern="100" dirty="0">
                <a:effectLst/>
                <a:latin typeface="Franklin Gothic Book" panose="020B0503020102020204" pitchFamily="34" charset="0"/>
                <a:ea typeface="SimSun" panose="02010600030101010101" pitchFamily="2" charset="-122"/>
              </a:rPr>
              <a:t>ΝΟΜΟΘΕΣΙΑ ΣΤΟ ΠΛΑΙΣΙΟ ΕΦΑΡΜΟΓΗΣ ΤΟΥ ΠΡΟΫΠΟΛΟΓΙΣΜΟΥ ΤΗΣ ΕΝΩΣΗΣ</a:t>
            </a:r>
            <a:endParaRPr lang="en-US" sz="3200" dirty="0">
              <a:latin typeface="Franklin Gothic Book" panose="020B0503020102020204" pitchFamily="34" charset="0"/>
            </a:endParaRPr>
          </a:p>
        </p:txBody>
      </p:sp>
      <p:sp>
        <p:nvSpPr>
          <p:cNvPr id="3" name="Θέση περιεχομένου 2">
            <a:extLst>
              <a:ext uri="{FF2B5EF4-FFF2-40B4-BE49-F238E27FC236}">
                <a16:creationId xmlns:a16="http://schemas.microsoft.com/office/drawing/2014/main" id="{BA3C090E-6525-37DD-E52D-A87854F9CAEF}"/>
              </a:ext>
            </a:extLst>
          </p:cNvPr>
          <p:cNvSpPr>
            <a:spLocks noGrp="1"/>
          </p:cNvSpPr>
          <p:nvPr>
            <p:ph idx="1"/>
          </p:nvPr>
        </p:nvSpPr>
        <p:spPr>
          <a:xfrm>
            <a:off x="1371600" y="2285999"/>
            <a:ext cx="9601200" cy="4301231"/>
          </a:xfrm>
        </p:spPr>
        <p:txBody>
          <a:bodyPr>
            <a:normAutofit/>
          </a:bodyPr>
          <a:lstStyle/>
          <a:p>
            <a:pPr marL="0" marR="0" algn="just">
              <a:lnSpc>
                <a:spcPct val="150000"/>
              </a:lnSpc>
              <a:spcBef>
                <a:spcPts val="0"/>
              </a:spcBef>
              <a:spcAft>
                <a:spcPts val="800"/>
              </a:spcAft>
            </a:pPr>
            <a:r>
              <a:rPr lang="el-GR" sz="1800" kern="100" dirty="0">
                <a:effectLst/>
                <a:latin typeface="Franklin Gothic Book" panose="020B0503020102020204" pitchFamily="34" charset="0"/>
                <a:ea typeface="SimSun" panose="02010600030101010101" pitchFamily="2" charset="-122"/>
              </a:rPr>
              <a:t>Το ΔΙΠΑΕ υποβάλλει συστηματικά προτάσεις υλοποίησης έργων /προγραμμάτων στα πλαίσια προσκλήσεων χρηματοδότησης φορέων της Ε.Ε. και λαμβάνει χρηματοδοτήσεις που προέρχονται από χρηματοδότηση της Ευρωπαϊκής Ένωσης και εντάσσονται στον προϋπολογισμό αυτής. Η διαχείριση και η αξιοποίηση των κονδυλίων αυτών γίνεται μέσω του ΕΛΚΕ ΔΙΠΑΕ, δυνάμει των διατάξεων των άρθρων 229 </a:t>
            </a:r>
            <a:r>
              <a:rPr lang="el-GR" sz="1800" kern="100" dirty="0" err="1">
                <a:effectLst/>
                <a:latin typeface="Franklin Gothic Book" panose="020B0503020102020204" pitchFamily="34" charset="0"/>
                <a:ea typeface="SimSun" panose="02010600030101010101" pitchFamily="2" charset="-122"/>
              </a:rPr>
              <a:t>επ</a:t>
            </a:r>
            <a:r>
              <a:rPr lang="el-GR" sz="1800" kern="100" dirty="0">
                <a:effectLst/>
                <a:latin typeface="Franklin Gothic Book" panose="020B0503020102020204" pitchFamily="34" charset="0"/>
                <a:ea typeface="SimSun" panose="02010600030101010101" pitchFamily="2" charset="-122"/>
              </a:rPr>
              <a:t>. του Ν. 4957/2022 και του εκάστοτε ισχύοντος νόμο-κανονιστικού πλαισίου που αφορά στο συγκεκριμένο έργο / πρόγραμμα. </a:t>
            </a:r>
            <a:endParaRPr lang="en-US" sz="1800" kern="100" dirty="0">
              <a:effectLst/>
              <a:latin typeface="Franklin Gothic Book" panose="020B0503020102020204" pitchFamily="34" charset="0"/>
              <a:ea typeface="SimSun" panose="02010600030101010101" pitchFamily="2" charset="-122"/>
            </a:endParaRPr>
          </a:p>
          <a:p>
            <a:pPr marL="0" marR="0" algn="just">
              <a:lnSpc>
                <a:spcPct val="150000"/>
              </a:lnSpc>
              <a:spcBef>
                <a:spcPts val="0"/>
              </a:spcBef>
              <a:spcAft>
                <a:spcPts val="800"/>
              </a:spcAft>
            </a:pPr>
            <a:r>
              <a:rPr lang="el-GR" sz="1800" kern="100" dirty="0">
                <a:effectLst/>
                <a:latin typeface="Franklin Gothic Book" panose="020B0503020102020204" pitchFamily="34" charset="0"/>
                <a:ea typeface="SimSun" panose="02010600030101010101" pitchFamily="2" charset="-122"/>
              </a:rPr>
              <a:t>Με γνώμονα την απόλυτη διαφάνεια στη διαχείριση του προϋπολογισμού της Ένωσης έχει θεσπιστεί ο Δημοσιονομικός Κανονισμός 2024/2059.</a:t>
            </a:r>
            <a:endParaRPr lang="en-US" sz="1800" kern="100" dirty="0">
              <a:effectLst/>
              <a:latin typeface="Franklin Gothic Book" panose="020B0503020102020204" pitchFamily="34" charset="0"/>
              <a:ea typeface="SimSun" panose="02010600030101010101" pitchFamily="2" charset="-122"/>
            </a:endParaRPr>
          </a:p>
          <a:p>
            <a:endParaRPr lang="en-US" dirty="0"/>
          </a:p>
        </p:txBody>
      </p:sp>
    </p:spTree>
    <p:extLst>
      <p:ext uri="{BB962C8B-B14F-4D97-AF65-F5344CB8AC3E}">
        <p14:creationId xmlns:p14="http://schemas.microsoft.com/office/powerpoint/2010/main" val="2523952299"/>
      </p:ext>
    </p:extLst>
  </p:cSld>
  <p:clrMapOvr>
    <a:masterClrMapping/>
  </p:clrMapOvr>
</p:sld>
</file>

<file path=ppt/theme/theme1.xml><?xml version="1.0" encoding="utf-8"?>
<a:theme xmlns:a="http://schemas.openxmlformats.org/drawingml/2006/main" name="Περικοπή">
  <a:themeElements>
    <a:clrScheme name="Περικοπή">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Περικοπή">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Περικοπή">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TM10001105[[fn=Περικοπή]]</Template>
  <TotalTime>246</TotalTime>
  <Words>4882</Words>
  <Application>Microsoft Office PowerPoint</Application>
  <PresentationFormat>Widescreen</PresentationFormat>
  <Paragraphs>215</Paragraphs>
  <Slides>31</Slides>
  <Notes>0</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Περικοπή</vt:lpstr>
      <vt:lpstr>ΠΟΛΙΤΙΚΗ ΣΥΓΚΡΟΥΣΗΣ ΣΥΜΦΕΡΟΝΤΩΝ ΚΑΙ ΔΙΑΔΙΚΑΣΙΑ ΑΠΟΦΥΓΗΣ ΣΥΓΚΡΟΥΣΗΣ ΣΥΜΦΕΡΟΝΤΩΝ ΣΥΜΦΩΝΑ ΜΕ ΤΟΝ ΟΔΗΓΟ ΧΡΗΜΑΤΟΔΟΤΗΣΗΣ ΤΟΥ ΕΛΚΕ/ΔΙΠΑΕ </vt:lpstr>
      <vt:lpstr>ΠΟΛΙΤΙΚΗ ΣΥΓΚΡΟΥΣΗΣ ΣΥΜΦΕΡΟΝΤΩΝ ΤΟΥ ΕΛΚΕ/ΔΙΠΑΕ</vt:lpstr>
      <vt:lpstr>ΙΣΧΥΟΝ ΝΟΜΟ-ΚΑΝΟΝΙΣΤΙΚΟ ΠΛΑΙΣΙΟ</vt:lpstr>
      <vt:lpstr>ΙΣΧΥΟΝ ΝΟΜΟ-ΚΑΝΟΝΙΣΤΙΚΟ ΠΛΑΙΣΙΟ</vt:lpstr>
      <vt:lpstr>ΔΙΑΤΑΞΕΙΣ ΣΤΟ ΠΛΑΙΣΙΟ ΔΙΑΔΙΚΑΣΙΩΝ ΑΝΑΘΕΣΗΣ ΔΗΜΟΣΙΩΝ ΣΥΜΒΑΣΕΩΝ ΕΡΓΩΝ, ΠΡΟΜΗΘΕΙΩΝ ΚΑΙ ΥΠΗΡΕΣΙΩΝ</vt:lpstr>
      <vt:lpstr>ΔΙΑΤΑΞΕΙΣ ΣΤΟ ΠΛΑΙΣΙΟ ΔΙΑΔΙΚΑΣΙΩΝ ΑΝΑΘΕΣΗΣ ΔΗΜΟΣΙΩΝ ΣΥΜΒΑΣΕΩΝ ΕΡΓΩΝ, ΠΡΟΜΗΘΕΙΩΝ ΚΑΙ ΥΠΗΡΕΣΙΩΝ</vt:lpstr>
      <vt:lpstr>ΔΙΑΤΑΞΕΙΣ ΣΤΟ ΠΛΑΙΣΙΟ ΔΙΑΔΙΚΑΣΙΩΝ ΑΝΑΘΕΣΗΣ ΔΗΜΟΣΙΩΝ ΣΥΜΒΑΣΕΩΝ ΕΡΓΩΝ, ΠΡΟΜΗΘΕΙΩΝ ΚΑΙ ΥΠΗΡΕΣΙΩΝ</vt:lpstr>
      <vt:lpstr>ΔΙΑΤΑΞΕΙΣ ΣΤΟ ΠΛΑΙΣΙΟ ΔΙΑΔΙΚΑΣΙΩΝ ΑΝΑΘΕΣΗΣ ΔΗΜΟΣΙΩΝ ΣΥΜΒΑΣΕΩΝ ΕΡΓΩΝ, ΠΡΟΜΗΘΕΙΩΝ ΚΑΙ ΥΠΗΡΕΣΙΩΝ</vt:lpstr>
      <vt:lpstr>ΝΟΜΟΘΕΣΙΑ ΣΤΟ ΠΛΑΙΣΙΟ ΕΦΑΡΜΟΓΗΣ ΤΟΥ ΠΡΟΫΠΟΛΟΓΙΣΜΟΥ ΤΗΣ ΕΝΩΣΗΣ</vt:lpstr>
      <vt:lpstr>ΝΟΜΟΘΕΣΙΑ ΣΤΟ ΠΛΑΙΣΙΟ ΕΦΑΡΜΟΓΗΣ ΤΟΥ ΠΡΟΫΠΟΛΟΓΙΣΜΟΥ ΤΗΣ ΕΝΩΣΗΣ</vt:lpstr>
      <vt:lpstr>ΝΟΜΟΘΕΣΙΑ ΣΤΟ ΠΛΑΙΣΙΟ ΕΦΑΡΜΟΓΗΣ ΤΟΥ ΠΡΟΫΠΟΛΟΓΙΣΜΟΥ ΤΗΣ ΕΝΩΣΗΣ</vt:lpstr>
      <vt:lpstr>ΔΙΑΔΙΚΑΣΊΑ ΣΥΓΚΡΟΥΣΗΣ ΣΥΜΦΕΡΟΝΤΩΝ ΛΗΨΗ ΜΕΤΡΩΝ ΓΙΑ ΤΗΝ ΑΠΟΤΡΟΠΗ Η ΤΗΝ ΑΠΟΤΕΛΕΣΜΑΤΙΚΗ ΔΙΑΧΕΙΡΙΣΗ ΔΥΝΗΤΙΚΗΣ ΣΥΓΚΡΟΥΣΗΣ ΣΥΜΦΕΡΟΝΤΩΝ ΚΑΤΑ ΤΙΣ ΔΙΑΔΙΚΑΣΙΕΣ ΕΠΙΛΟΓΗΣ ΑΝΑΔΟΧΟΥ ΚΑΙ ΕΠΙΛΟΓΗΣ ΦΥΣΙΚΩΝ ΠΡΟΣΩΠΩΝ</vt:lpstr>
      <vt:lpstr>ΥΠΟΚΕΙΜΕΝΙΚΟ ΠΕΔΙΟ ΕΦΑΡΜΟΓΗΣ</vt:lpstr>
      <vt:lpstr>ΥΠΟΚΕΙΜΕΝΙΚΟ ΠΕΔΙΟ ΕΦΑΡΜΟΓΗΣ</vt:lpstr>
      <vt:lpstr>ΥΠΟΒΟΛΗ ΕΓΓΡΑΦΗΣ ΔΗΛΩΣΗΣ ΜΗ ΣΥΓΚΡΟΥΣΗΣ ΣΥΜΦΕΡΟΝΤΩΝ  </vt:lpstr>
      <vt:lpstr>ΥΠΟΒΟΛΗ ΕΓΓΡΑΦΗΣ ΔΗΛΩΣΗΣ ΜΗ ΣΥΓΚΡΟΥΣΗΣ ΣΥΜΦΕΡΟΝΤΩΝ  </vt:lpstr>
      <vt:lpstr>ΤΗΡΗΤΕΑ ΔΙΑΔΙΚΑΣΙΑ</vt:lpstr>
      <vt:lpstr>ΤΗΡΗΤΕΑ ΔΙΑΔΙΚΑΣΙΑ</vt:lpstr>
      <vt:lpstr>ΤΗΡΗΤΕΑ ΔΙΑΔΙΚΑΣΙΑ</vt:lpstr>
      <vt:lpstr>ΔΙΕΥΚΡΙΝΙΣΗ ΩΣ ΠΡΟΣ ΤΟΥΣ «ΟΙΚΟΓΕΝΕΙΑΚΟΥΣ ΚΑΙ ΣΥΝΑΙΣΘΗΜΑΤΙΚΟΥΣ ΛΟΓΟΥΣ» ΠΟΥ ΜΠΟΡΕΙ ΝΑ ΟΔΗΓΗΣΟΥΝ ΣΕ ΣΥΓΚΡΟΥΣΗ ΣΥΜΦΕΡΟΝΤΩΝ  </vt:lpstr>
      <vt:lpstr>ΔΙΕΥΚΡΙΝΙΣΗ ΩΣ ΠΡΟΣ ΤΟΥΣ «ΟΙΚΟΓΕΝΕΙΑΚΟΥΣ ΚΑΙ ΣΥΝΑΙΣΘΗΜΑΤΙΚΟΥΣ ΛΟΓΟΥΣ» ΠΟΥ ΔΥΝΑΤΑΙ ΝΑ ΟΔΗΓΗΣΟΥΝ ΣΕ ΣΥΓΚΡΟΥΣΗ ΣΥΜΦΕΡΟΝΤΩΝ</vt:lpstr>
      <vt:lpstr>ΔΙΕΥΚΡΙΝΙΣΕΙΣ ΩΣ ΠΡΟΣ ΤΟΥΣ ΟΙΚΟΓΕΝΕΙΑΚΟΥΣ ΔΕΣΜΟΥΣ ΚΑΙ ΤΟΥΣ ΒΑΘΜΟΥΣ ΣΥΓΓΕΝΕΙΑΣ</vt:lpstr>
      <vt:lpstr>ΔΙΕΥΚΡΙΝΙΣΕΙΣ ΩΣ ΠΡΟΣ ΤΟΥΣ ΟΙΚΟΓΕΝΕΙΑΚΟΥΣ ΔΕΣΜΟΥΣ ΚΑΙ ΤΟΥΣ ΒΑΘΜΟΥΣ ΣΥΓΓΕΝΕΙΑΣ</vt:lpstr>
      <vt:lpstr>ΕΦΑΡΜΟΓΗ ΚΑΤΑ ΠΕΡΙΠΤΩΣΗ ΔΙΑΤΑΞΕΩΝ ΠΟΙΝΙΚΟΥ &amp; ΠΕΙΘΑΡΧΙΚΟΥ ΔΙΚΑΙΟΥ</vt:lpstr>
      <vt:lpstr>RED FLAGS ΣΥΓΚΡΟΥΣΗΣ ΣΥΜΦΕΡΟΝΤΩΝ ΣΕ ΑΕΙ</vt:lpstr>
      <vt:lpstr>RED FLAGS ΣΥΓΚΡΟΥΣΗΣ ΣΥΜΦΕΡΟΝΤΩΝ ΣΕ ΑΕΙ</vt:lpstr>
      <vt:lpstr>RED FLAGS ΣΥΓΚΡΟΥΣΗΣ ΣΥΜΦΕΡΟΝΤΩΝ ΣΕ ΑΕΙ</vt:lpstr>
      <vt:lpstr>RED FLAGS ΣΥΓΚΡΟΥΣΗΣ ΣΥΜΦΕΡΟΝΤΩΝ ΣΕ ΑΕΙ</vt:lpstr>
      <vt:lpstr>RED FLAGS ΣΥΓΚΡΟΥΣΗΣ ΣΥΜΦΕΡΟΝΤΩΝ ΣΕ ΑΕΙ</vt:lpstr>
      <vt:lpstr>RED FLAGS ΣΥΓΚΡΟΥΣΗΣ ΣΥΜΦΕΡΟΝΤΩΝ ΣΕ ΑΕΙ</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Katerina Gratziou</cp:lastModifiedBy>
  <cp:revision>96</cp:revision>
  <dcterms:created xsi:type="dcterms:W3CDTF">2025-11-14T11:41:51Z</dcterms:created>
  <dcterms:modified xsi:type="dcterms:W3CDTF">2025-12-04T18:19:48Z</dcterms:modified>
</cp:coreProperties>
</file>