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6" r:id="rId4"/>
  </p:sldMasterIdLst>
  <p:notesMasterIdLst>
    <p:notesMasterId r:id="rId15"/>
  </p:notesMasterIdLst>
  <p:sldIdLst>
    <p:sldId id="295" r:id="rId5"/>
    <p:sldId id="278" r:id="rId6"/>
    <p:sldId id="276" r:id="rId7"/>
    <p:sldId id="277" r:id="rId8"/>
    <p:sldId id="280" r:id="rId9"/>
    <p:sldId id="279" r:id="rId10"/>
    <p:sldId id="294" r:id="rId11"/>
    <p:sldId id="283" r:id="rId12"/>
    <p:sldId id="286" r:id="rId13"/>
    <p:sldId id="293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23BBE7-6D7D-42EC-97AB-5703FD3DC932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9F786F-22A6-4175-B099-B94DBD0A716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82212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95269" y="1122363"/>
            <a:ext cx="9001462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95269" y="3602038"/>
            <a:ext cx="9001462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667601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Πανοραμική 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4289372"/>
            <a:ext cx="10367564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3806" y="621321"/>
            <a:ext cx="10367564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5108728"/>
            <a:ext cx="10365998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27788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5" y="4204820"/>
            <a:ext cx="1035376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498755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Εισαγωγικά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204821"/>
            <a:ext cx="1035376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  <p:sp>
        <p:nvSpPr>
          <p:cNvPr id="11" name="TextBox 10"/>
          <p:cNvSpPr txBox="1"/>
          <p:nvPr/>
        </p:nvSpPr>
        <p:spPr>
          <a:xfrm>
            <a:off x="836612" y="73524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657956" y="297209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682927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Κάρτα ονόματ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806" y="2126942"/>
            <a:ext cx="10355327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4650556"/>
            <a:ext cx="10353763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30859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στήλε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94" y="609600"/>
            <a:ext cx="10353762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94" y="2088319"/>
            <a:ext cx="3298956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94" y="2911624"/>
            <a:ext cx="329895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4878" y="2088320"/>
            <a:ext cx="329855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4878" y="2911624"/>
            <a:ext cx="329982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088320"/>
            <a:ext cx="3291211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6346" y="2911624"/>
            <a:ext cx="3291211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68750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Στήλη 3 εικόνω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2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95" y="4195899"/>
            <a:ext cx="329895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92020" y="2298987"/>
            <a:ext cx="2940050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95" y="4772161"/>
            <a:ext cx="3298955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01" y="4195899"/>
            <a:ext cx="3298983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98987"/>
            <a:ext cx="293052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72160"/>
            <a:ext cx="3300336" cy="101903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423" y="4195899"/>
            <a:ext cx="3289900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52803" y="2298987"/>
            <a:ext cx="2932113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298" y="4772161"/>
            <a:ext cx="3294258" cy="1019037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70726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145827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599"/>
            <a:ext cx="2542657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3794" y="609599"/>
            <a:ext cx="7658705" cy="5181601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3814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Τίτλος και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04716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51912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244" y="657226"/>
            <a:ext cx="9733512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9244" y="3602038"/>
            <a:ext cx="9733512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45837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3795" y="2088319"/>
            <a:ext cx="5106004" cy="370288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3403" y="2088319"/>
            <a:ext cx="5094154" cy="3702881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8910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804" y="2088320"/>
            <a:ext cx="4879199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3795" y="2912232"/>
            <a:ext cx="5107208" cy="287896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2003" y="2088320"/>
            <a:ext cx="4865554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912232"/>
            <a:ext cx="5095357" cy="287896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71128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71623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3813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8" y="609600"/>
            <a:ext cx="3932237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78064" y="609600"/>
            <a:ext cx="6189492" cy="5181600"/>
          </a:xfrm>
        </p:spPr>
        <p:txBody>
          <a:bodyPr anchor="ctr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7228" y="2971800"/>
            <a:ext cx="3932237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1957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7227" y="609600"/>
            <a:ext cx="592977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4" y="758881"/>
            <a:ext cx="3255356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971800"/>
            <a:ext cx="5934950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05837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tx2">
              <a:lumMod val="75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95" y="2096064"/>
            <a:ext cx="1035376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6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8060E-8583-4434-A53C-524F5313D709}" type="datetimeFigureOut">
              <a:rPr lang="el-GR" smtClean="0"/>
              <a:t>04/12/2025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94" y="5883275"/>
            <a:ext cx="667286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5354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E15D3-748F-44B3-95FF-43F6D0D93B2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38265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47" r:id="rId1"/>
    <p:sldLayoutId id="2147484248" r:id="rId2"/>
    <p:sldLayoutId id="2147484249" r:id="rId3"/>
    <p:sldLayoutId id="2147484250" r:id="rId4"/>
    <p:sldLayoutId id="2147484251" r:id="rId5"/>
    <p:sldLayoutId id="2147484252" r:id="rId6"/>
    <p:sldLayoutId id="2147484253" r:id="rId7"/>
    <p:sldLayoutId id="2147484254" r:id="rId8"/>
    <p:sldLayoutId id="2147484255" r:id="rId9"/>
    <p:sldLayoutId id="2147484256" r:id="rId10"/>
    <p:sldLayoutId id="2147484257" r:id="rId11"/>
    <p:sldLayoutId id="2147484258" r:id="rId12"/>
    <p:sldLayoutId id="2147484259" r:id="rId13"/>
    <p:sldLayoutId id="2147484260" r:id="rId14"/>
    <p:sldLayoutId id="2147484261" r:id="rId15"/>
    <p:sldLayoutId id="2147484262" r:id="rId16"/>
    <p:sldLayoutId id="2147484263" r:id="rId17"/>
    <p:sldLayoutId id="2147484264" r:id="rId18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8A1D32-5CEE-3690-D3EC-B710602B89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A8BCE78-55E7-2168-6524-0F0FF363E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6670" y="2348345"/>
            <a:ext cx="10353761" cy="1080655"/>
          </a:xfrm>
        </p:spPr>
        <p:txBody>
          <a:bodyPr>
            <a:normAutofit/>
          </a:bodyPr>
          <a:lstStyle/>
          <a:p>
            <a:r>
              <a:rPr lang="el-GR" sz="4000" cap="none" dirty="0"/>
              <a:t>Εκκαθάριση Εντολών Δαπανών</a:t>
            </a:r>
          </a:p>
        </p:txBody>
      </p:sp>
      <p:pic>
        <p:nvPicPr>
          <p:cNvPr id="6" name="Εικόνα 5" descr="Εικόνα που περιέχει κείμενο, γραμματοσειρά, γραφικά, στιγμιότυπο οθόνης&#10;&#10;Περιγραφή που δημιουργήθηκε αυτόματα">
            <a:extLst>
              <a:ext uri="{FF2B5EF4-FFF2-40B4-BE49-F238E27FC236}">
                <a16:creationId xmlns:a16="http://schemas.microsoft.com/office/drawing/2014/main" id="{40279F5D-6743-9231-7B72-0D61122112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039" y="6067816"/>
            <a:ext cx="2685644" cy="491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409002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CAF352-57ED-398C-69CC-B276E3E86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16997" y="2369379"/>
            <a:ext cx="6558006" cy="1954971"/>
          </a:xfrm>
        </p:spPr>
        <p:txBody>
          <a:bodyPr>
            <a:normAutofit/>
          </a:bodyPr>
          <a:lstStyle/>
          <a:p>
            <a:r>
              <a:rPr lang="el-GR" sz="4400" cap="none" dirty="0">
                <a:latin typeface="+mn-lt"/>
              </a:rPr>
              <a:t>Σας ευχαριστώ</a:t>
            </a:r>
            <a:br>
              <a:rPr lang="el-GR" sz="4400" cap="none" dirty="0">
                <a:latin typeface="+mn-lt"/>
              </a:rPr>
            </a:br>
            <a:r>
              <a:rPr lang="el-GR" sz="4400" cap="none" dirty="0">
                <a:latin typeface="+mn-lt"/>
              </a:rPr>
              <a:t>για την</a:t>
            </a:r>
            <a:br>
              <a:rPr lang="el-GR" sz="4400" cap="none" dirty="0">
                <a:latin typeface="+mn-lt"/>
              </a:rPr>
            </a:br>
            <a:r>
              <a:rPr lang="el-GR" sz="4400" cap="none" dirty="0">
                <a:latin typeface="+mn-lt"/>
              </a:rPr>
              <a:t>προσοχή σας !</a:t>
            </a:r>
            <a:endParaRPr lang="el-GR" sz="3600" cap="none" dirty="0">
              <a:latin typeface="+mn-lt"/>
            </a:endParaRPr>
          </a:p>
        </p:txBody>
      </p:sp>
      <p:pic>
        <p:nvPicPr>
          <p:cNvPr id="3" name="Εικόνα 2" descr="Εικόνα που περιέχει κείμενο, γραμματοσειρά, γραφικά, στιγμιότυπο οθόνης&#10;&#10;Περιγραφή που δημιουργήθηκε αυτόματα">
            <a:extLst>
              <a:ext uri="{FF2B5EF4-FFF2-40B4-BE49-F238E27FC236}">
                <a16:creationId xmlns:a16="http://schemas.microsoft.com/office/drawing/2014/main" id="{0092F287-8424-69AD-867A-2B7BB44316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039" y="6067816"/>
            <a:ext cx="2685644" cy="491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315956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6DAC6C65-5ED9-C04E-C5F3-5DB1CD0AF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080655"/>
          </a:xfrm>
        </p:spPr>
        <p:txBody>
          <a:bodyPr/>
          <a:lstStyle/>
          <a:p>
            <a:r>
              <a:rPr lang="el-GR" cap="none" dirty="0"/>
              <a:t>Προϋποθέσεις Έκδοσης Τιμολογίων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7695BC85-18DC-498B-2B6D-223680D80A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94522" y="2115114"/>
            <a:ext cx="9792305" cy="3695136"/>
          </a:xfrm>
          <a:noFill/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endParaRPr lang="el-GR" dirty="0"/>
          </a:p>
          <a:p>
            <a:pPr algn="just"/>
            <a:r>
              <a:rPr lang="el-GR" dirty="0"/>
              <a:t>Να υπάρχει εγκεκριμένος ετήσιος προϋπολογισμός του έργου </a:t>
            </a:r>
            <a:r>
              <a:rPr lang="el-GR" u="sng" dirty="0"/>
              <a:t>αναρτημένος στην Διαύγεια</a:t>
            </a:r>
            <a:r>
              <a:rPr lang="el-GR" dirty="0"/>
              <a:t>.</a:t>
            </a:r>
          </a:p>
          <a:p>
            <a:pPr algn="just"/>
            <a:r>
              <a:rPr lang="el-GR" dirty="0"/>
              <a:t>Μία δαπάνη θεωρείται νόμιμη όταν τη χρονική στιγμή που πραγματοποιείται η προμήθεια/υπηρεσία υπάρχει διαθέσιμο υπόλοιπο στην αντίστοιχη κατηγορία δαπάνης του εγκεκριμένου ετήσιου προϋπολογισμού του έργου.</a:t>
            </a:r>
          </a:p>
        </p:txBody>
      </p:sp>
    </p:spTree>
    <p:extLst>
      <p:ext uri="{BB962C8B-B14F-4D97-AF65-F5344CB8AC3E}">
        <p14:creationId xmlns:p14="http://schemas.microsoft.com/office/powerpoint/2010/main" val="1350132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B6D6245B-2D48-5026-135D-A02DA08A3D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5083" y="1775873"/>
            <a:ext cx="10331184" cy="3948652"/>
          </a:xfrm>
        </p:spPr>
        <p:txBody>
          <a:bodyPr vert="horz" lIns="91440" tIns="45720" rIns="91440" bIns="45720" rtlCol="0" anchor="t">
            <a:noAutofit/>
          </a:bodyPr>
          <a:lstStyle/>
          <a:p>
            <a:pPr algn="just"/>
            <a:r>
              <a:rPr lang="el-GR" dirty="0">
                <a:solidFill>
                  <a:srgbClr val="FFFFFF"/>
                </a:solidFill>
                <a:ea typeface="Roboto"/>
                <a:cs typeface="Roboto"/>
              </a:rPr>
              <a:t>Το </a:t>
            </a:r>
            <a:r>
              <a:rPr lang="el-GR" b="1" dirty="0">
                <a:solidFill>
                  <a:srgbClr val="FFFFFF"/>
                </a:solidFill>
                <a:ea typeface="Roboto"/>
                <a:cs typeface="Roboto"/>
              </a:rPr>
              <a:t>νόμιμο παραστατικό </a:t>
            </a:r>
            <a:r>
              <a:rPr lang="el-GR" dirty="0">
                <a:solidFill>
                  <a:srgbClr val="FFFFFF"/>
                </a:solidFill>
                <a:ea typeface="Roboto"/>
                <a:cs typeface="Roboto"/>
              </a:rPr>
              <a:t>(πχ. τιμολόγιο – δελτίο αποστολής / Τιμολόγιο Παροχής </a:t>
            </a:r>
            <a:r>
              <a:rPr lang="el-GR" dirty="0">
                <a:ea typeface="Roboto"/>
                <a:cs typeface="Roboto"/>
              </a:rPr>
              <a:t>Υπηρεσιών</a:t>
            </a:r>
            <a:r>
              <a:rPr lang="el-GR" dirty="0">
                <a:solidFill>
                  <a:srgbClr val="FFFFFF"/>
                </a:solidFill>
                <a:ea typeface="Roboto"/>
                <a:cs typeface="Roboto"/>
              </a:rPr>
              <a:t> κ.λπ.) </a:t>
            </a:r>
            <a:r>
              <a:rPr lang="el-GR" b="1" dirty="0">
                <a:solidFill>
                  <a:srgbClr val="FFFFFF"/>
                </a:solidFill>
                <a:ea typeface="Roboto"/>
                <a:cs typeface="Roboto"/>
              </a:rPr>
              <a:t>επί πιστώσει </a:t>
            </a:r>
            <a:r>
              <a:rPr lang="el-GR" dirty="0">
                <a:solidFill>
                  <a:srgbClr val="FFFFFF"/>
                </a:solidFill>
                <a:ea typeface="Roboto"/>
                <a:cs typeface="Roboto"/>
              </a:rPr>
              <a:t>του</a:t>
            </a:r>
            <a:r>
              <a:rPr lang="el-GR" dirty="0">
                <a:ea typeface="Roboto"/>
                <a:cs typeface="Roboto"/>
              </a:rPr>
              <a:t> προμηθευτή. Αν η αξία συναλλαγής είναι κάτω από 150 ευρώ  η/ο ΕΥ δύναται να εξοφλήσει τιμολόγιο.</a:t>
            </a:r>
            <a:endParaRPr lang="en-US" dirty="0">
              <a:ea typeface="Roboto"/>
              <a:cs typeface="Roboto"/>
            </a:endParaRPr>
          </a:p>
          <a:p>
            <a:pPr algn="just"/>
            <a:r>
              <a:rPr lang="el-GR" dirty="0"/>
              <a:t>Τιμολόγια κ</a:t>
            </a:r>
            <a:r>
              <a:rPr lang="el-GR" dirty="0">
                <a:solidFill>
                  <a:srgbClr val="FFFFFF"/>
                </a:solidFill>
              </a:rPr>
              <a:t>αι τα Δελτία Αποστολής αναγράφουν υποχρεωτικά τον ακριβή τόπο παράδοσης (π.χ. Τμήμα Νοσηλευτικής Αλεξάνδρειας Πανεπιστημιούπολης </a:t>
            </a:r>
            <a:r>
              <a:rPr lang="el-GR" dirty="0" err="1">
                <a:solidFill>
                  <a:srgbClr val="FFFFFF"/>
                </a:solidFill>
              </a:rPr>
              <a:t>Δι.Πα.Ε</a:t>
            </a:r>
            <a:r>
              <a:rPr lang="el-GR" dirty="0">
                <a:solidFill>
                  <a:srgbClr val="FFFFFF"/>
                </a:solidFill>
              </a:rPr>
              <a:t> - Σίνδος,.). Τα Δελτία Αποστολής υποβάλλονται, όπως και τα Τιμολόγιά του</a:t>
            </a:r>
            <a:r>
              <a:rPr lang="el-GR" dirty="0"/>
              <a:t>ς, στο Τμήμα Ταμειακής Διαχείρισης.</a:t>
            </a:r>
            <a:endParaRPr lang="en-US" dirty="0"/>
          </a:p>
          <a:p>
            <a:pPr algn="just"/>
            <a:r>
              <a:rPr lang="el-GR" dirty="0"/>
              <a:t>Σε κάθε τιμολόγιο αναγράφεται υποχρεωτικά ο Κωδικός Έργου (ΚΕ) στο πλαίσιο του οποίου διενεργείται η δαπάνη και ο MIS του έργου, σε περίπτωση που το έργο διαθέτει</a:t>
            </a:r>
            <a:r>
              <a:rPr lang="el-GR" dirty="0">
                <a:latin typeface="Bahnschrift"/>
              </a:rPr>
              <a:t>.</a:t>
            </a:r>
            <a:endParaRPr lang="el-GR" dirty="0"/>
          </a:p>
          <a:p>
            <a:pPr marL="0" indent="0">
              <a:buNone/>
            </a:pPr>
            <a:endParaRPr lang="el-GR" dirty="0">
              <a:solidFill>
                <a:srgbClr val="FFFFFF"/>
              </a:solidFill>
            </a:endParaRPr>
          </a:p>
          <a:p>
            <a:pPr marL="0" indent="0">
              <a:buNone/>
            </a:pPr>
            <a:endParaRPr lang="el-GR" dirty="0">
              <a:solidFill>
                <a:srgbClr val="FFFFFF"/>
              </a:solidFill>
            </a:endParaRPr>
          </a:p>
          <a:p>
            <a:endParaRPr lang="el-GR" b="1" dirty="0">
              <a:solidFill>
                <a:srgbClr val="FFFFFF"/>
              </a:solidFill>
              <a:latin typeface="Roboto"/>
              <a:ea typeface="Roboto"/>
              <a:cs typeface="Roboto"/>
            </a:endParaRPr>
          </a:p>
          <a:p>
            <a:endParaRPr lang="el-GR" dirty="0">
              <a:solidFill>
                <a:srgbClr val="FFFFFF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507045C-B2BB-62E4-6AD3-B3177466AA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080655"/>
          </a:xfrm>
        </p:spPr>
        <p:txBody>
          <a:bodyPr/>
          <a:lstStyle/>
          <a:p>
            <a:r>
              <a:rPr lang="el-GR" cap="none" dirty="0"/>
              <a:t>Δικαιολογητικά </a:t>
            </a:r>
            <a:r>
              <a:rPr lang="el-GR" sz="2000" cap="none" dirty="0"/>
              <a:t>(1/3)</a:t>
            </a:r>
            <a:endParaRPr lang="el-GR" cap="none" dirty="0"/>
          </a:p>
        </p:txBody>
      </p:sp>
    </p:spTree>
    <p:extLst>
      <p:ext uri="{BB962C8B-B14F-4D97-AF65-F5344CB8AC3E}">
        <p14:creationId xmlns:p14="http://schemas.microsoft.com/office/powerpoint/2010/main" val="35302915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305799BD-3E2A-7B12-35A0-619259307B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6820" y="2559339"/>
            <a:ext cx="10381672" cy="3003261"/>
          </a:xfrm>
          <a:noFill/>
        </p:spPr>
        <p:txBody>
          <a:bodyPr>
            <a:normAutofit fontScale="77500" lnSpcReduction="20000"/>
          </a:bodyPr>
          <a:lstStyle/>
          <a:p>
            <a:pPr marL="285750" indent="-285750">
              <a:buChar char="•"/>
            </a:pPr>
            <a:r>
              <a:rPr lang="el-GR" sz="2200" dirty="0">
                <a:solidFill>
                  <a:schemeClr val="tx1"/>
                </a:solidFill>
              </a:rPr>
              <a:t>Το Αίτημα Πληρωμής Δαπάνης για προμήθειες εσωτερικού, ανάλογα με την κατηγορία της δαπάνης (εξοπλισμός ή αναλώσιμα - λοιπά έξοδα) συνοδεύεται από τα από 05/12/2024 αναθεωρημένα έντυπα: </a:t>
            </a:r>
            <a:endParaRPr lang="el-GR" sz="2200" dirty="0"/>
          </a:p>
          <a:p>
            <a:pPr algn="ctr"/>
            <a:r>
              <a:rPr lang="el-GR" sz="2200" dirty="0">
                <a:solidFill>
                  <a:schemeClr val="tx1"/>
                </a:solidFill>
              </a:rPr>
              <a:t>➢ έντυπο ΕΟ10 (ΠΙΝΑΚΑΣ ΕΞΟΠΛΙΣΜΟΥ (ΟΡΓΑΝΑ - ΥΛΙΚΑ) </a:t>
            </a:r>
          </a:p>
          <a:p>
            <a:pPr algn="ctr"/>
            <a:r>
              <a:rPr lang="el-GR" sz="2200" dirty="0">
                <a:solidFill>
                  <a:schemeClr val="tx1"/>
                </a:solidFill>
              </a:rPr>
              <a:t>➢έντυπο ΕΟ11 (ΠΙΝ ΑΚΑΣ ΑΝΑΛΩΣΙΜΩΝ &amp; ΛΟΙΠΩΝ ΕΞΟΔΩΝ)</a:t>
            </a:r>
          </a:p>
          <a:p>
            <a:pPr marL="285750" indent="-285750">
              <a:buChar char="•"/>
            </a:pPr>
            <a:r>
              <a:rPr lang="el-GR" sz="2200" dirty="0">
                <a:solidFill>
                  <a:schemeClr val="tx1"/>
                </a:solidFill>
              </a:rPr>
              <a:t>Για τις δαπάνες των ΠΜΣ,  σύμφωνα με τα οριζόμενα στην παρ. 3 του άρθρου 82 του ν. 4957/2022, θα πρέπει να κατατίθεται η σχετική απόφαση της Συντονιστικής Επιτροπής, η οποία θα επισυνάπτεται με το αίτημα πληρωμής.</a:t>
            </a:r>
          </a:p>
          <a:p>
            <a:pPr marL="285750" indent="-285750">
              <a:buChar char="•"/>
            </a:pPr>
            <a:r>
              <a:rPr lang="el-GR" sz="2200" dirty="0">
                <a:solidFill>
                  <a:schemeClr val="tx1"/>
                </a:solidFill>
              </a:rPr>
              <a:t>Όταν το τιμολόγιο αφορά γεύμα εργασίας, είναι απαραίτητο να συνοδεύεται από υπογεγραμμένη λίστα συμμετεχόντων.</a:t>
            </a:r>
          </a:p>
          <a:p>
            <a:pPr marL="285750" indent="-285750">
              <a:buChar char="•"/>
            </a:pPr>
            <a:endParaRPr lang="el-GR" sz="1600" dirty="0">
              <a:solidFill>
                <a:schemeClr val="tx1"/>
              </a:solidFill>
            </a:endParaRPr>
          </a:p>
          <a:p>
            <a:pPr marL="285750" indent="-285750">
              <a:buChar char="•"/>
            </a:pPr>
            <a:endParaRPr lang="el-GR" sz="1600" dirty="0">
              <a:solidFill>
                <a:srgbClr val="FFFFFF"/>
              </a:solidFill>
            </a:endParaRPr>
          </a:p>
          <a:p>
            <a:endParaRPr lang="el-GR" sz="1600" dirty="0">
              <a:solidFill>
                <a:srgbClr val="FFFFFF"/>
              </a:solidFill>
            </a:endParaRPr>
          </a:p>
          <a:p>
            <a:endParaRPr lang="el-GR" sz="800" dirty="0"/>
          </a:p>
        </p:txBody>
      </p:sp>
      <p:sp>
        <p:nvSpPr>
          <p:cNvPr id="6" name="Τίτλος 1">
            <a:extLst>
              <a:ext uri="{FF2B5EF4-FFF2-40B4-BE49-F238E27FC236}">
                <a16:creationId xmlns:a16="http://schemas.microsoft.com/office/drawing/2014/main" id="{F1E650BC-CC25-AB14-567B-114FB4CD4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080655"/>
          </a:xfrm>
        </p:spPr>
        <p:txBody>
          <a:bodyPr>
            <a:normAutofit/>
          </a:bodyPr>
          <a:lstStyle/>
          <a:p>
            <a:pPr algn="ctr"/>
            <a:r>
              <a:rPr lang="el-GR" sz="3400" b="1" cap="none" dirty="0"/>
              <a:t>Δικαιολογητικά </a:t>
            </a:r>
            <a:r>
              <a:rPr lang="el-GR" sz="2000" b="1" cap="none" dirty="0"/>
              <a:t>(2/3)</a:t>
            </a:r>
          </a:p>
        </p:txBody>
      </p:sp>
    </p:spTree>
    <p:extLst>
      <p:ext uri="{BB962C8B-B14F-4D97-AF65-F5344CB8AC3E}">
        <p14:creationId xmlns:p14="http://schemas.microsoft.com/office/powerpoint/2010/main" val="42554132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49F545B9-7E18-F096-E0F9-319FFACF19E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82802" y="2118425"/>
            <a:ext cx="8626395" cy="3710875"/>
          </a:xfrm>
        </p:spPr>
        <p:txBody>
          <a:bodyPr>
            <a:normAutofit lnSpcReduction="10000"/>
          </a:bodyPr>
          <a:lstStyle/>
          <a:p>
            <a:pPr marL="342900" indent="-342900" algn="just">
              <a:buChar char="•"/>
            </a:pPr>
            <a:r>
              <a:rPr lang="el-GR" b="1" dirty="0">
                <a:solidFill>
                  <a:schemeClr val="tx1"/>
                </a:solidFill>
                <a:ea typeface="Roboto"/>
                <a:cs typeface="Roboto"/>
              </a:rPr>
              <a:t>Για δαπάνη αγοράς εξοπλισμού σε έργο ΕΣΠΑ </a:t>
            </a:r>
            <a:r>
              <a:rPr lang="el-GR" dirty="0">
                <a:solidFill>
                  <a:schemeClr val="tx1"/>
                </a:solidFill>
                <a:ea typeface="Roboto"/>
                <a:cs typeface="Roboto"/>
              </a:rPr>
              <a:t>έγγραφο/βεβαίωση του προμηθευτή ότι το είδος είναι καινούριο και αμεταχείριστο και στο οποίο</a:t>
            </a:r>
            <a:r>
              <a:rPr lang="en-US" dirty="0">
                <a:solidFill>
                  <a:schemeClr val="tx1"/>
                </a:solidFill>
                <a:ea typeface="Roboto"/>
                <a:cs typeface="Roboto"/>
              </a:rPr>
              <a:t> </a:t>
            </a:r>
            <a:r>
              <a:rPr lang="el-GR" dirty="0">
                <a:solidFill>
                  <a:schemeClr val="tx1"/>
                </a:solidFill>
                <a:ea typeface="Roboto"/>
                <a:cs typeface="Roboto"/>
              </a:rPr>
              <a:t>θα αναγράφεται και ο σειριακός αριθμός του είδους</a:t>
            </a:r>
            <a:endParaRPr lang="el-GR" dirty="0">
              <a:solidFill>
                <a:schemeClr val="tx1"/>
              </a:solidFill>
            </a:endParaRPr>
          </a:p>
          <a:p>
            <a:pPr marL="342900" indent="-342900" algn="just">
              <a:buChar char="•"/>
            </a:pPr>
            <a:r>
              <a:rPr lang="el-GR" b="1" dirty="0">
                <a:solidFill>
                  <a:schemeClr val="tx1"/>
                </a:solidFill>
                <a:ea typeface="Roboto"/>
                <a:cs typeface="Roboto"/>
              </a:rPr>
              <a:t>Για δαπάνη </a:t>
            </a:r>
            <a:r>
              <a:rPr lang="el-GR" b="1" dirty="0" err="1">
                <a:solidFill>
                  <a:schemeClr val="tx1"/>
                </a:solidFill>
                <a:ea typeface="Roboto"/>
                <a:cs typeface="Roboto"/>
              </a:rPr>
              <a:t>catering</a:t>
            </a:r>
            <a:r>
              <a:rPr lang="el-GR" b="1" dirty="0">
                <a:solidFill>
                  <a:schemeClr val="tx1"/>
                </a:solidFill>
                <a:ea typeface="Roboto"/>
                <a:cs typeface="Roboto"/>
              </a:rPr>
              <a:t>/γεύμα στα πλαίσια Συνεδρίου </a:t>
            </a:r>
            <a:r>
              <a:rPr lang="el-GR" dirty="0">
                <a:solidFill>
                  <a:schemeClr val="tx1"/>
                </a:solidFill>
                <a:ea typeface="Roboto"/>
                <a:cs typeface="Roboto"/>
              </a:rPr>
              <a:t>προσκόμιση του προγράμματος του Συνεδρίου </a:t>
            </a:r>
            <a:r>
              <a:rPr lang="el-GR" dirty="0" err="1">
                <a:solidFill>
                  <a:schemeClr val="tx1"/>
                </a:solidFill>
                <a:ea typeface="Roboto"/>
                <a:cs typeface="Roboto"/>
              </a:rPr>
              <a:t>κ.α</a:t>
            </a:r>
            <a:endParaRPr lang="el-GR" dirty="0">
              <a:solidFill>
                <a:schemeClr val="tx1"/>
              </a:solidFill>
              <a:ea typeface="Roboto"/>
              <a:cs typeface="Roboto"/>
            </a:endParaRPr>
          </a:p>
          <a:p>
            <a:pPr marL="342900" indent="-342900" algn="just">
              <a:buChar char="•"/>
            </a:pPr>
            <a:r>
              <a:rPr lang="el-GR" dirty="0">
                <a:solidFill>
                  <a:schemeClr val="tx1"/>
                </a:solidFill>
                <a:ea typeface="Roboto"/>
                <a:cs typeface="Roboto"/>
              </a:rPr>
              <a:t>Προσκόμιση για τιμολόγια με αξία από 1500</a:t>
            </a:r>
            <a:r>
              <a:rPr lang="en-US" dirty="0">
                <a:solidFill>
                  <a:schemeClr val="tx1"/>
                </a:solidFill>
                <a:ea typeface="Roboto"/>
                <a:cs typeface="Roboto"/>
              </a:rPr>
              <a:t>,01</a:t>
            </a:r>
            <a:r>
              <a:rPr lang="el-GR" dirty="0">
                <a:solidFill>
                  <a:schemeClr val="tx1"/>
                </a:solidFill>
                <a:ea typeface="Roboto"/>
                <a:cs typeface="Roboto"/>
              </a:rPr>
              <a:t> ευρώ και άνω Φορολογικής Ενημερότητας για  Είσπραξη χρημάτων από φορείς του Δημοσίου τομέα (πλην Κεντρικής Διοίκησης ) και για τιμολόγια από 3000</a:t>
            </a:r>
            <a:r>
              <a:rPr lang="en-US" dirty="0">
                <a:solidFill>
                  <a:schemeClr val="tx1"/>
                </a:solidFill>
                <a:ea typeface="Roboto"/>
                <a:cs typeface="Roboto"/>
              </a:rPr>
              <a:t>,01 </a:t>
            </a:r>
            <a:r>
              <a:rPr lang="el-GR" dirty="0">
                <a:solidFill>
                  <a:schemeClr val="tx1"/>
                </a:solidFill>
                <a:ea typeface="Roboto"/>
                <a:cs typeface="Roboto"/>
              </a:rPr>
              <a:t>ευρώ και άνω Ασφαλιστική ενημερότητα για είσπραξη εκκαθαρισμένων απαιτήσεων από το Δημόσιο .</a:t>
            </a:r>
          </a:p>
          <a:p>
            <a:pPr algn="ctr"/>
            <a:endParaRPr lang="el-GR" dirty="0">
              <a:solidFill>
                <a:schemeClr val="tx1"/>
              </a:solidFill>
              <a:ea typeface="Roboto"/>
              <a:cs typeface="Roboto"/>
            </a:endParaRPr>
          </a:p>
          <a:p>
            <a:pPr marL="342900" indent="-342900" algn="ctr">
              <a:buChar char="•"/>
            </a:pPr>
            <a:endParaRPr lang="el-GR" dirty="0">
              <a:solidFill>
                <a:schemeClr val="tx1"/>
              </a:solidFill>
              <a:latin typeface="Roboto"/>
              <a:ea typeface="Roboto"/>
              <a:cs typeface="Roboto"/>
            </a:endParaRPr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255876AF-E332-0AB2-A5DC-8B30DE7CF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95" y="609600"/>
            <a:ext cx="10353761" cy="1080655"/>
          </a:xfrm>
        </p:spPr>
        <p:txBody>
          <a:bodyPr>
            <a:normAutofit/>
          </a:bodyPr>
          <a:lstStyle/>
          <a:p>
            <a:pPr algn="ctr"/>
            <a:r>
              <a:rPr lang="el-GR" sz="3400" b="1" cap="none" dirty="0"/>
              <a:t>Δικαιολογητικά </a:t>
            </a:r>
            <a:r>
              <a:rPr lang="el-GR" sz="2000" b="1" cap="none" dirty="0"/>
              <a:t>(3/3)</a:t>
            </a:r>
          </a:p>
        </p:txBody>
      </p:sp>
    </p:spTree>
    <p:extLst>
      <p:ext uri="{BB962C8B-B14F-4D97-AF65-F5344CB8AC3E}">
        <p14:creationId xmlns:p14="http://schemas.microsoft.com/office/powerpoint/2010/main" val="3987697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4ADEEE4-4DED-61B0-578F-6B888A925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/>
              <a:t>Προθεσμία Υποβολής Αιτήματος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CB738D8-F3CC-8501-BC88-7FF49951DA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32344" y="2234001"/>
            <a:ext cx="9327312" cy="1661724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just"/>
            <a:r>
              <a:rPr lang="el-GR" dirty="0"/>
              <a:t>Τα αιτήματα δαπανών καταχωρούνται εντός χρονικού διαστήματος δέκα (10) ημερολογιακών ημερών από την έκδοση των τιμολογίων, ανεξάρτητα από την ύπαρξη ταμειακού υπολοίπου, ώστε να αποφεύγονται τυχόν φορολογικά ή άλλα πρόστιμα.</a:t>
            </a:r>
          </a:p>
        </p:txBody>
      </p:sp>
    </p:spTree>
    <p:extLst>
      <p:ext uri="{BB962C8B-B14F-4D97-AF65-F5344CB8AC3E}">
        <p14:creationId xmlns:p14="http://schemas.microsoft.com/office/powerpoint/2010/main" val="3107322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71688FE-1248-EB00-2D8F-0E8ADC86EC8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46DBB1A9-22FF-46E7-97B9-AE54774753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9A8C6828-F957-4643-6754-C64E0DCC17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2703" y="1289888"/>
            <a:ext cx="5854698" cy="427822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/>
            <a:r>
              <a:rPr lang="en-US" sz="5400" cap="none" dirty="0"/>
              <a:t>Διαδικασία Υποβολής Αιτήματος Δαπάνης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A1AAD47-56AD-4EE6-A88C-981D060DC2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527811" y="2473325"/>
            <a:ext cx="0" cy="191135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Εικόνα 5" descr="Εικόνα που περιέχει κείμενο, γραμματοσειρά, γραφικά, στιγμιότυπο οθόνης&#10;&#10;Περιγραφή που δημιουργήθηκε αυτόματα">
            <a:extLst>
              <a:ext uri="{FF2B5EF4-FFF2-40B4-BE49-F238E27FC236}">
                <a16:creationId xmlns:a16="http://schemas.microsoft.com/office/drawing/2014/main" id="{5500B2FD-6714-D49C-8F3B-C1C8A1FEF2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2039" y="6067816"/>
            <a:ext cx="2685644" cy="49103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2150172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>
            <a:extLst>
              <a:ext uri="{FF2B5EF4-FFF2-40B4-BE49-F238E27FC236}">
                <a16:creationId xmlns:a16="http://schemas.microsoft.com/office/drawing/2014/main" id="{0688FA7A-4232-B88A-FF4A-E5D1652980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694" y="296693"/>
            <a:ext cx="2731106" cy="626461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Εικόνα 4">
            <a:extLst>
              <a:ext uri="{FF2B5EF4-FFF2-40B4-BE49-F238E27FC236}">
                <a16:creationId xmlns:a16="http://schemas.microsoft.com/office/drawing/2014/main" id="{65DB5CFD-14B2-4ED6-1F69-43AB8AFE53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8959" y="923574"/>
            <a:ext cx="6525536" cy="501084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063217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Εικόνα 5">
            <a:extLst>
              <a:ext uri="{FF2B5EF4-FFF2-40B4-BE49-F238E27FC236}">
                <a16:creationId xmlns:a16="http://schemas.microsoft.com/office/drawing/2014/main" id="{734CEAAD-EA3D-C291-B718-191492B43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826" y="1266523"/>
            <a:ext cx="5889522" cy="39321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Εικόνα 7">
            <a:extLst>
              <a:ext uri="{FF2B5EF4-FFF2-40B4-BE49-F238E27FC236}">
                <a16:creationId xmlns:a16="http://schemas.microsoft.com/office/drawing/2014/main" id="{C03DE1EB-8EFA-62AB-41A6-02517CA8238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58348" y="861654"/>
            <a:ext cx="6125497" cy="51346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1328827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6FA326CE086904BAA9E068A54837D2A" ma:contentTypeVersion="6" ma:contentTypeDescription="Create a new document." ma:contentTypeScope="" ma:versionID="8eeb40abd7fd6bd9fe37dfa2215a923f">
  <xsd:schema xmlns:xsd="http://www.w3.org/2001/XMLSchema" xmlns:xs="http://www.w3.org/2001/XMLSchema" xmlns:p="http://schemas.microsoft.com/office/2006/metadata/properties" xmlns:ns3="beb8e09a-e830-4bd9-962e-b37fe493f98b" targetNamespace="http://schemas.microsoft.com/office/2006/metadata/properties" ma:root="true" ma:fieldsID="3d79d9c48831770e599a1dfe4ec24eb4" ns3:_="">
    <xsd:import namespace="beb8e09a-e830-4bd9-962e-b37fe493f98b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eb8e09a-e830-4bd9-962e-b37fe493f98b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eb8e09a-e830-4bd9-962e-b37fe493f98b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14DE0FA-63DD-47FC-BA8B-9B36A0A2D1E3}">
  <ds:schemaRefs>
    <ds:schemaRef ds:uri="beb8e09a-e830-4bd9-962e-b37fe493f98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858FA548-21E4-4DC3-847D-3490D8F253C5}">
  <ds:schemaRefs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beb8e09a-e830-4bd9-962e-b37fe493f98b"/>
    <ds:schemaRef ds:uri="http://www.w3.org/XML/1998/namespace"/>
    <ds:schemaRef ds:uri="http://purl.org/dc/dcmitype/"/>
    <ds:schemaRef ds:uri="http://purl.org/dc/terms/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88C25589-C1C6-41A7-A1A9-37027FA69E4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TM04033921[[fn=Δασμασκό]]</Template>
  <TotalTime>107</TotalTime>
  <Words>425</Words>
  <Application>Microsoft Office PowerPoint</Application>
  <PresentationFormat>Ευρεία οθόνη</PresentationFormat>
  <Paragraphs>27</Paragraphs>
  <Slides>10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10</vt:i4>
      </vt:variant>
    </vt:vector>
  </HeadingPairs>
  <TitlesOfParts>
    <vt:vector size="17" baseType="lpstr">
      <vt:lpstr>Aptos</vt:lpstr>
      <vt:lpstr>Arial</vt:lpstr>
      <vt:lpstr>Bahnschrift</vt:lpstr>
      <vt:lpstr>Bookman Old Style</vt:lpstr>
      <vt:lpstr>Roboto</vt:lpstr>
      <vt:lpstr>Rockwell</vt:lpstr>
      <vt:lpstr>Damask</vt:lpstr>
      <vt:lpstr>Εκκαθάριση Εντολών Δαπανών</vt:lpstr>
      <vt:lpstr>Προϋποθέσεις Έκδοσης Τιμολογίων</vt:lpstr>
      <vt:lpstr>Δικαιολογητικά (1/3)</vt:lpstr>
      <vt:lpstr>Δικαιολογητικά (2/3)</vt:lpstr>
      <vt:lpstr>Δικαιολογητικά (3/3)</vt:lpstr>
      <vt:lpstr>Προθεσμία Υποβολής Αιτήματος</vt:lpstr>
      <vt:lpstr>Διαδικασία Υποβολής Αιτήματος Δαπάνης</vt:lpstr>
      <vt:lpstr>Παρουσίαση του PowerPoint</vt:lpstr>
      <vt:lpstr>Παρουσίαση του PowerPoint</vt:lpstr>
      <vt:lpstr>Σας ευχαριστώ για την προσοχή σας 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Προγραμματα μεταπτυχιακων σπουδων</dc:title>
  <dc:creator>Billy Alexandrakis</dc:creator>
  <cp:lastModifiedBy>Kommatas Anastasios</cp:lastModifiedBy>
  <cp:revision>6</cp:revision>
  <dcterms:created xsi:type="dcterms:W3CDTF">2022-09-14T20:26:00Z</dcterms:created>
  <dcterms:modified xsi:type="dcterms:W3CDTF">2025-12-04T11:37:02Z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0x010100D6FA326CE086904BAA9E068A54837D2A</vt:lpwstr>
  </property>
</Properties>
</file>