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1" r:id="rId12"/>
    <p:sldId id="264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7382" autoAdjust="0"/>
  </p:normalViewPr>
  <p:slideViewPr>
    <p:cSldViewPr snapToGrid="0" snapToObjects="1">
      <p:cViewPr varScale="1">
        <p:scale>
          <a:sx n="111" d="100"/>
          <a:sy n="111" d="100"/>
        </p:scale>
        <p:origin x="18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5465E-61D3-4078-8FBE-A8D56DD6CD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4327873-4487-4B07-BA42-4742A6F93AB1}">
      <dgm:prSet phldrT="[Κείμενο]"/>
      <dgm:spPr/>
      <dgm:t>
        <a:bodyPr/>
        <a:lstStyle/>
        <a:p>
          <a:r>
            <a:rPr lang="el-GR" dirty="0"/>
            <a:t>Ημερήσια αποζημίωση</a:t>
          </a:r>
        </a:p>
      </dgm:t>
    </dgm:pt>
    <dgm:pt modelId="{639EC9DF-AE17-4CC9-BB91-AE4D76D7D525}" type="parTrans" cxnId="{7600E11E-609D-43E8-AEF7-54ADDFCB1889}">
      <dgm:prSet/>
      <dgm:spPr/>
      <dgm:t>
        <a:bodyPr/>
        <a:lstStyle/>
        <a:p>
          <a:endParaRPr lang="el-GR"/>
        </a:p>
      </dgm:t>
    </dgm:pt>
    <dgm:pt modelId="{3B96AB38-1652-4D20-A638-E5981864BC70}" type="sibTrans" cxnId="{7600E11E-609D-43E8-AEF7-54ADDFCB1889}">
      <dgm:prSet/>
      <dgm:spPr/>
      <dgm:t>
        <a:bodyPr/>
        <a:lstStyle/>
        <a:p>
          <a:endParaRPr lang="el-GR"/>
        </a:p>
      </dgm:t>
    </dgm:pt>
    <dgm:pt modelId="{E714DF0C-A97E-4BA8-94FA-022FBE992D51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Για μόνιμο , Α.Χ. και Ο.Χ. προσωπικό του ΔΙ.ΠΑ.Ε. Αποζημίωση χωρίς προσκόμιση παραστατικών.</a:t>
          </a:r>
        </a:p>
      </dgm:t>
    </dgm:pt>
    <dgm:pt modelId="{5798E723-529C-4CB1-AB10-E80347726504}" type="parTrans" cxnId="{EA153702-0CFC-4388-9566-8F34B07B604F}">
      <dgm:prSet/>
      <dgm:spPr/>
      <dgm:t>
        <a:bodyPr/>
        <a:lstStyle/>
        <a:p>
          <a:endParaRPr lang="el-GR"/>
        </a:p>
      </dgm:t>
    </dgm:pt>
    <dgm:pt modelId="{08AAD321-69BE-452F-B234-7808471D05AD}" type="sibTrans" cxnId="{EA153702-0CFC-4388-9566-8F34B07B604F}">
      <dgm:prSet/>
      <dgm:spPr/>
      <dgm:t>
        <a:bodyPr/>
        <a:lstStyle/>
        <a:p>
          <a:endParaRPr lang="el-GR"/>
        </a:p>
      </dgm:t>
    </dgm:pt>
    <dgm:pt modelId="{02E9D139-0C1D-4E6A-AA04-17EE9770ABEF}">
      <dgm:prSet phldrT="[Κείμενο]"/>
      <dgm:spPr/>
      <dgm:t>
        <a:bodyPr/>
        <a:lstStyle/>
        <a:p>
          <a:r>
            <a:rPr lang="el-GR" dirty="0"/>
            <a:t>Χιλιομετρική αποζημίωση &amp; διόδια</a:t>
          </a:r>
        </a:p>
      </dgm:t>
    </dgm:pt>
    <dgm:pt modelId="{B8F49998-3F3D-4BEA-AECC-A82FF5098E7C}" type="parTrans" cxnId="{5DE43D47-A040-43F2-B60C-0C298D2EE7DC}">
      <dgm:prSet/>
      <dgm:spPr/>
      <dgm:t>
        <a:bodyPr/>
        <a:lstStyle/>
        <a:p>
          <a:endParaRPr lang="el-GR"/>
        </a:p>
      </dgm:t>
    </dgm:pt>
    <dgm:pt modelId="{F502BA17-F6D9-4D30-9A20-BCA86F0D99BB}" type="sibTrans" cxnId="{5DE43D47-A040-43F2-B60C-0C298D2EE7DC}">
      <dgm:prSet/>
      <dgm:spPr/>
      <dgm:t>
        <a:bodyPr/>
        <a:lstStyle/>
        <a:p>
          <a:endParaRPr lang="el-GR"/>
        </a:p>
      </dgm:t>
    </dgm:pt>
    <dgm:pt modelId="{04135352-3601-4F45-8A1B-5DDF3CB0C689}">
      <dgm:prSet phldrT="[Κείμενο]" custT="1"/>
      <dgm:spPr/>
      <dgm:t>
        <a:bodyPr/>
        <a:lstStyle/>
        <a:p>
          <a:r>
            <a:rPr lang="el-G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Όταν επιτρέπεται η χρήση του αυτοκινήτου σύμφωνα με το πλαίσιο χρηματοδότησης.</a:t>
          </a:r>
        </a:p>
      </dgm:t>
    </dgm:pt>
    <dgm:pt modelId="{BE0ED372-D96F-4F5F-BB47-D6BDEC685F6D}" type="parTrans" cxnId="{5974D1F5-DAF3-453D-A3FD-65FBF9DD2DBA}">
      <dgm:prSet/>
      <dgm:spPr/>
      <dgm:t>
        <a:bodyPr/>
        <a:lstStyle/>
        <a:p>
          <a:endParaRPr lang="el-GR"/>
        </a:p>
      </dgm:t>
    </dgm:pt>
    <dgm:pt modelId="{584B4DFB-A4F7-4E3F-85BB-8E28A197214B}" type="sibTrans" cxnId="{5974D1F5-DAF3-453D-A3FD-65FBF9DD2DBA}">
      <dgm:prSet/>
      <dgm:spPr/>
      <dgm:t>
        <a:bodyPr/>
        <a:lstStyle/>
        <a:p>
          <a:endParaRPr lang="el-GR"/>
        </a:p>
      </dgm:t>
    </dgm:pt>
    <dgm:pt modelId="{DF7648B1-DAF9-436B-943D-FAFB132CB5ED}">
      <dgm:prSet phldrT="[Κείμενο]"/>
      <dgm:spPr/>
      <dgm:t>
        <a:bodyPr/>
        <a:lstStyle/>
        <a:p>
          <a:r>
            <a:rPr lang="el-GR" dirty="0"/>
            <a:t>Διαμονή</a:t>
          </a:r>
        </a:p>
      </dgm:t>
    </dgm:pt>
    <dgm:pt modelId="{3ADF0406-D2A4-4E43-8F7A-93178C01E8C3}" type="parTrans" cxnId="{6FA572AC-E22A-4A3B-A3EB-C8DB334CB6AE}">
      <dgm:prSet/>
      <dgm:spPr/>
      <dgm:t>
        <a:bodyPr/>
        <a:lstStyle/>
        <a:p>
          <a:endParaRPr lang="el-GR"/>
        </a:p>
      </dgm:t>
    </dgm:pt>
    <dgm:pt modelId="{E2E3F3FF-F00E-4CF2-B56A-04BD8AA5CDE8}" type="sibTrans" cxnId="{6FA572AC-E22A-4A3B-A3EB-C8DB334CB6AE}">
      <dgm:prSet/>
      <dgm:spPr/>
      <dgm:t>
        <a:bodyPr/>
        <a:lstStyle/>
        <a:p>
          <a:endParaRPr lang="el-GR"/>
        </a:p>
      </dgm:t>
    </dgm:pt>
    <dgm:pt modelId="{BF4F8B57-DA6A-470E-BDC2-363C6722CABE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Μειώνεται όταν παρέχονται γεύματα.</a:t>
          </a:r>
        </a:p>
      </dgm:t>
    </dgm:pt>
    <dgm:pt modelId="{0C14690D-87BA-436E-A00A-49E2DBA4A2BA}" type="parTrans" cxnId="{6A3D10CF-4A11-45D7-BD25-C13B538A8BEF}">
      <dgm:prSet/>
      <dgm:spPr/>
      <dgm:t>
        <a:bodyPr/>
        <a:lstStyle/>
        <a:p>
          <a:endParaRPr lang="el-GR"/>
        </a:p>
      </dgm:t>
    </dgm:pt>
    <dgm:pt modelId="{4720733B-FCA8-434C-91AB-19516D3E15F5}" type="sibTrans" cxnId="{6A3D10CF-4A11-45D7-BD25-C13B538A8BEF}">
      <dgm:prSet/>
      <dgm:spPr/>
      <dgm:t>
        <a:bodyPr/>
        <a:lstStyle/>
        <a:p>
          <a:endParaRPr lang="el-GR"/>
        </a:p>
      </dgm:t>
    </dgm:pt>
    <dgm:pt modelId="{62E7B55D-0E8A-4D24-82C5-2F4E0F838AE7}">
      <dgm:prSet phldrT="[Κείμενο]"/>
      <dgm:spPr/>
      <dgm:t>
        <a:bodyPr/>
        <a:lstStyle/>
        <a:p>
          <a:r>
            <a:rPr lang="el-GR" dirty="0"/>
            <a:t>Έξοδα διαβίωσης τρίτων</a:t>
          </a:r>
          <a:endParaRPr lang="el-GR" dirty="0">
            <a:solidFill>
              <a:schemeClr val="bg1"/>
            </a:solidFill>
          </a:endParaRPr>
        </a:p>
      </dgm:t>
    </dgm:pt>
    <dgm:pt modelId="{66B950FE-93C2-4B94-B1C4-109D65367BE0}" type="parTrans" cxnId="{E8876913-A320-47CE-8B90-32F97B02656B}">
      <dgm:prSet/>
      <dgm:spPr/>
      <dgm:t>
        <a:bodyPr/>
        <a:lstStyle/>
        <a:p>
          <a:endParaRPr lang="el-GR"/>
        </a:p>
      </dgm:t>
    </dgm:pt>
    <dgm:pt modelId="{CEBAC01E-A7C5-43B4-9971-032F0B895C60}" type="sibTrans" cxnId="{E8876913-A320-47CE-8B90-32F97B02656B}">
      <dgm:prSet/>
      <dgm:spPr/>
      <dgm:t>
        <a:bodyPr/>
        <a:lstStyle/>
        <a:p>
          <a:endParaRPr lang="el-GR"/>
        </a:p>
      </dgm:t>
    </dgm:pt>
    <dgm:pt modelId="{5D354EE9-480E-432C-B8F5-FB53A96EE7C8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Με την προσκόμιση αποδείξεων για λοιπούς μετακινούμενους.</a:t>
          </a:r>
        </a:p>
      </dgm:t>
    </dgm:pt>
    <dgm:pt modelId="{9B78D836-5FC8-486F-AE8C-8BAC0AF8F74D}" type="parTrans" cxnId="{C48E2B69-B8AD-44A5-9E64-660FA544E0A5}">
      <dgm:prSet/>
      <dgm:spPr/>
      <dgm:t>
        <a:bodyPr/>
        <a:lstStyle/>
        <a:p>
          <a:endParaRPr lang="el-GR"/>
        </a:p>
      </dgm:t>
    </dgm:pt>
    <dgm:pt modelId="{1A55A6A2-F4CD-441B-A3FF-7DBCE0181ED1}" type="sibTrans" cxnId="{C48E2B69-B8AD-44A5-9E64-660FA544E0A5}">
      <dgm:prSet/>
      <dgm:spPr/>
      <dgm:t>
        <a:bodyPr/>
        <a:lstStyle/>
        <a:p>
          <a:endParaRPr lang="el-GR"/>
        </a:p>
      </dgm:t>
    </dgm:pt>
    <dgm:pt modelId="{3AB3484B-99F1-4627-8BC5-EE8BB6E2132C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Σύμφωνα με τα όρια της ημερήσιας αποζημίωσης.</a:t>
          </a:r>
        </a:p>
      </dgm:t>
    </dgm:pt>
    <dgm:pt modelId="{57FDE678-4B90-4B8A-8236-298D47F04899}" type="parTrans" cxnId="{CE134013-B888-4BF0-930C-8395B577D0C4}">
      <dgm:prSet/>
      <dgm:spPr/>
      <dgm:t>
        <a:bodyPr/>
        <a:lstStyle/>
        <a:p>
          <a:endParaRPr lang="el-GR"/>
        </a:p>
      </dgm:t>
    </dgm:pt>
    <dgm:pt modelId="{100F19C6-7DF5-4CB2-913B-ADC6F628E724}" type="sibTrans" cxnId="{CE134013-B888-4BF0-930C-8395B577D0C4}">
      <dgm:prSet/>
      <dgm:spPr/>
      <dgm:t>
        <a:bodyPr/>
        <a:lstStyle/>
        <a:p>
          <a:endParaRPr lang="el-GR"/>
        </a:p>
      </dgm:t>
    </dgm:pt>
    <dgm:pt modelId="{4148D220-6722-49B3-BC11-34254209B80C}">
      <dgm:prSet phldrT="[Κείμενο]" custT="1"/>
      <dgm:spPr/>
      <dgm:t>
        <a:bodyPr/>
        <a:lstStyle/>
        <a:p>
          <a:r>
            <a:rPr lang="el-G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Με απόδειξη στο όνομα του μετακινούμενου και για κόστος χρήσης δωματίου για ένα άτομο.</a:t>
          </a:r>
        </a:p>
      </dgm:t>
    </dgm:pt>
    <dgm:pt modelId="{7D0FC306-5155-4E29-B632-18036CCC8DE7}" type="parTrans" cxnId="{EAB8DB9F-B909-4857-A42E-87F4B93DA939}">
      <dgm:prSet/>
      <dgm:spPr/>
      <dgm:t>
        <a:bodyPr/>
        <a:lstStyle/>
        <a:p>
          <a:endParaRPr lang="el-GR"/>
        </a:p>
      </dgm:t>
    </dgm:pt>
    <dgm:pt modelId="{222CFCCA-2F8B-491C-88F3-C4B6F3EDC7EB}" type="sibTrans" cxnId="{EAB8DB9F-B909-4857-A42E-87F4B93DA939}">
      <dgm:prSet/>
      <dgm:spPr/>
      <dgm:t>
        <a:bodyPr/>
        <a:lstStyle/>
        <a:p>
          <a:endParaRPr lang="el-GR"/>
        </a:p>
      </dgm:t>
    </dgm:pt>
    <dgm:pt modelId="{CBCA4F4F-B2E7-4A62-8804-98D51E5F2B35}" type="pres">
      <dgm:prSet presAssocID="{5065465E-61D3-4078-8FBE-A8D56DD6CDFD}" presName="linear" presStyleCnt="0">
        <dgm:presLayoutVars>
          <dgm:animLvl val="lvl"/>
          <dgm:resizeHandles val="exact"/>
        </dgm:presLayoutVars>
      </dgm:prSet>
      <dgm:spPr/>
    </dgm:pt>
    <dgm:pt modelId="{A097B000-CD01-43D5-9124-34C20F2AA06D}" type="pres">
      <dgm:prSet presAssocID="{A4327873-4487-4B07-BA42-4742A6F93A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8BAFE3-2A97-4F7C-88BB-FC9833E1DE2E}" type="pres">
      <dgm:prSet presAssocID="{A4327873-4487-4B07-BA42-4742A6F93AB1}" presName="childText" presStyleLbl="revTx" presStyleIdx="0" presStyleCnt="4">
        <dgm:presLayoutVars>
          <dgm:bulletEnabled val="1"/>
        </dgm:presLayoutVars>
      </dgm:prSet>
      <dgm:spPr/>
    </dgm:pt>
    <dgm:pt modelId="{C0CD4527-2D15-4115-A8D4-219493F8831A}" type="pres">
      <dgm:prSet presAssocID="{62E7B55D-0E8A-4D24-82C5-2F4E0F838A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3448B7-6EAC-41B1-A39E-FCF6B39099BA}" type="pres">
      <dgm:prSet presAssocID="{62E7B55D-0E8A-4D24-82C5-2F4E0F838AE7}" presName="childText" presStyleLbl="revTx" presStyleIdx="1" presStyleCnt="4">
        <dgm:presLayoutVars>
          <dgm:bulletEnabled val="1"/>
        </dgm:presLayoutVars>
      </dgm:prSet>
      <dgm:spPr/>
    </dgm:pt>
    <dgm:pt modelId="{705875CF-8650-4DEB-B7EE-2D3F858542A7}" type="pres">
      <dgm:prSet presAssocID="{02E9D139-0C1D-4E6A-AA04-17EE9770AB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422C20-43C9-4C6A-8B27-A1028201F0EB}" type="pres">
      <dgm:prSet presAssocID="{02E9D139-0C1D-4E6A-AA04-17EE9770ABEF}" presName="childText" presStyleLbl="revTx" presStyleIdx="2" presStyleCnt="4">
        <dgm:presLayoutVars>
          <dgm:bulletEnabled val="1"/>
        </dgm:presLayoutVars>
      </dgm:prSet>
      <dgm:spPr/>
    </dgm:pt>
    <dgm:pt modelId="{7614CC46-9587-4578-BA8B-E10830CBECD3}" type="pres">
      <dgm:prSet presAssocID="{DF7648B1-DAF9-436B-943D-FAFB132CB5ED}" presName="parentText" presStyleLbl="node1" presStyleIdx="3" presStyleCnt="4" custLinFactNeighborY="6742">
        <dgm:presLayoutVars>
          <dgm:chMax val="0"/>
          <dgm:bulletEnabled val="1"/>
        </dgm:presLayoutVars>
      </dgm:prSet>
      <dgm:spPr/>
    </dgm:pt>
    <dgm:pt modelId="{AF4AD9C4-977F-484C-B47D-D5DF7F322EAF}" type="pres">
      <dgm:prSet presAssocID="{DF7648B1-DAF9-436B-943D-FAFB132CB5E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A153702-0CFC-4388-9566-8F34B07B604F}" srcId="{A4327873-4487-4B07-BA42-4742A6F93AB1}" destId="{E714DF0C-A97E-4BA8-94FA-022FBE992D51}" srcOrd="0" destOrd="0" parTransId="{5798E723-529C-4CB1-AB10-E80347726504}" sibTransId="{08AAD321-69BE-452F-B234-7808471D05AD}"/>
    <dgm:cxn modelId="{ED517D07-6A7A-49D3-94F3-2E1DE8E09B2C}" type="presOf" srcId="{04135352-3601-4F45-8A1B-5DDF3CB0C689}" destId="{0D422C20-43C9-4C6A-8B27-A1028201F0EB}" srcOrd="0" destOrd="0" presId="urn:microsoft.com/office/officeart/2005/8/layout/vList2"/>
    <dgm:cxn modelId="{CF0F200C-F218-4798-BAA7-08180E0DBD22}" type="presOf" srcId="{62E7B55D-0E8A-4D24-82C5-2F4E0F838AE7}" destId="{C0CD4527-2D15-4115-A8D4-219493F8831A}" srcOrd="0" destOrd="0" presId="urn:microsoft.com/office/officeart/2005/8/layout/vList2"/>
    <dgm:cxn modelId="{CE134013-B888-4BF0-930C-8395B577D0C4}" srcId="{62E7B55D-0E8A-4D24-82C5-2F4E0F838AE7}" destId="{3AB3484B-99F1-4627-8BC5-EE8BB6E2132C}" srcOrd="1" destOrd="0" parTransId="{57FDE678-4B90-4B8A-8236-298D47F04899}" sibTransId="{100F19C6-7DF5-4CB2-913B-ADC6F628E724}"/>
    <dgm:cxn modelId="{E8876913-A320-47CE-8B90-32F97B02656B}" srcId="{5065465E-61D3-4078-8FBE-A8D56DD6CDFD}" destId="{62E7B55D-0E8A-4D24-82C5-2F4E0F838AE7}" srcOrd="1" destOrd="0" parTransId="{66B950FE-93C2-4B94-B1C4-109D65367BE0}" sibTransId="{CEBAC01E-A7C5-43B4-9971-032F0B895C60}"/>
    <dgm:cxn modelId="{7600E11E-609D-43E8-AEF7-54ADDFCB1889}" srcId="{5065465E-61D3-4078-8FBE-A8D56DD6CDFD}" destId="{A4327873-4487-4B07-BA42-4742A6F93AB1}" srcOrd="0" destOrd="0" parTransId="{639EC9DF-AE17-4CC9-BB91-AE4D76D7D525}" sibTransId="{3B96AB38-1652-4D20-A638-E5981864BC70}"/>
    <dgm:cxn modelId="{C6149426-9EFC-409E-B91D-5E1ED10DAE4C}" type="presOf" srcId="{DF7648B1-DAF9-436B-943D-FAFB132CB5ED}" destId="{7614CC46-9587-4578-BA8B-E10830CBECD3}" srcOrd="0" destOrd="0" presId="urn:microsoft.com/office/officeart/2005/8/layout/vList2"/>
    <dgm:cxn modelId="{5E2F8161-7636-4C67-A877-D189F04E2489}" type="presOf" srcId="{E714DF0C-A97E-4BA8-94FA-022FBE992D51}" destId="{328BAFE3-2A97-4F7C-88BB-FC9833E1DE2E}" srcOrd="0" destOrd="0" presId="urn:microsoft.com/office/officeart/2005/8/layout/vList2"/>
    <dgm:cxn modelId="{5DE43D47-A040-43F2-B60C-0C298D2EE7DC}" srcId="{5065465E-61D3-4078-8FBE-A8D56DD6CDFD}" destId="{02E9D139-0C1D-4E6A-AA04-17EE9770ABEF}" srcOrd="2" destOrd="0" parTransId="{B8F49998-3F3D-4BEA-AECC-A82FF5098E7C}" sibTransId="{F502BA17-F6D9-4D30-9A20-BCA86F0D99BB}"/>
    <dgm:cxn modelId="{C48E2B69-B8AD-44A5-9E64-660FA544E0A5}" srcId="{62E7B55D-0E8A-4D24-82C5-2F4E0F838AE7}" destId="{5D354EE9-480E-432C-B8F5-FB53A96EE7C8}" srcOrd="0" destOrd="0" parTransId="{9B78D836-5FC8-486F-AE8C-8BAC0AF8F74D}" sibTransId="{1A55A6A2-F4CD-441B-A3FF-7DBCE0181ED1}"/>
    <dgm:cxn modelId="{701EEC50-795C-4440-BD4C-52784D8B6EAF}" type="presOf" srcId="{A4327873-4487-4B07-BA42-4742A6F93AB1}" destId="{A097B000-CD01-43D5-9124-34C20F2AA06D}" srcOrd="0" destOrd="0" presId="urn:microsoft.com/office/officeart/2005/8/layout/vList2"/>
    <dgm:cxn modelId="{713A147D-7FE7-4DF1-B6C4-44E6CFDD1C5C}" type="presOf" srcId="{5065465E-61D3-4078-8FBE-A8D56DD6CDFD}" destId="{CBCA4F4F-B2E7-4A62-8804-98D51E5F2B35}" srcOrd="0" destOrd="0" presId="urn:microsoft.com/office/officeart/2005/8/layout/vList2"/>
    <dgm:cxn modelId="{FD4F0C86-E832-44A6-8165-33D46C320C29}" type="presOf" srcId="{02E9D139-0C1D-4E6A-AA04-17EE9770ABEF}" destId="{705875CF-8650-4DEB-B7EE-2D3F858542A7}" srcOrd="0" destOrd="0" presId="urn:microsoft.com/office/officeart/2005/8/layout/vList2"/>
    <dgm:cxn modelId="{790ECE89-1746-4D41-9F3B-99A7F1AC072D}" type="presOf" srcId="{4148D220-6722-49B3-BC11-34254209B80C}" destId="{AF4AD9C4-977F-484C-B47D-D5DF7F322EAF}" srcOrd="0" destOrd="0" presId="urn:microsoft.com/office/officeart/2005/8/layout/vList2"/>
    <dgm:cxn modelId="{EAB8DB9F-B909-4857-A42E-87F4B93DA939}" srcId="{DF7648B1-DAF9-436B-943D-FAFB132CB5ED}" destId="{4148D220-6722-49B3-BC11-34254209B80C}" srcOrd="0" destOrd="0" parTransId="{7D0FC306-5155-4E29-B632-18036CCC8DE7}" sibTransId="{222CFCCA-2F8B-491C-88F3-C4B6F3EDC7EB}"/>
    <dgm:cxn modelId="{6FA572AC-E22A-4A3B-A3EB-C8DB334CB6AE}" srcId="{5065465E-61D3-4078-8FBE-A8D56DD6CDFD}" destId="{DF7648B1-DAF9-436B-943D-FAFB132CB5ED}" srcOrd="3" destOrd="0" parTransId="{3ADF0406-D2A4-4E43-8F7A-93178C01E8C3}" sibTransId="{E2E3F3FF-F00E-4CF2-B56A-04BD8AA5CDE8}"/>
    <dgm:cxn modelId="{D25989BB-6D04-4954-ADAC-0402105C23CB}" type="presOf" srcId="{BF4F8B57-DA6A-470E-BDC2-363C6722CABE}" destId="{328BAFE3-2A97-4F7C-88BB-FC9833E1DE2E}" srcOrd="0" destOrd="1" presId="urn:microsoft.com/office/officeart/2005/8/layout/vList2"/>
    <dgm:cxn modelId="{EC6208C6-6B65-459B-BD34-5FDD0E0BBD6B}" type="presOf" srcId="{5D354EE9-480E-432C-B8F5-FB53A96EE7C8}" destId="{9F3448B7-6EAC-41B1-A39E-FCF6B39099BA}" srcOrd="0" destOrd="0" presId="urn:microsoft.com/office/officeart/2005/8/layout/vList2"/>
    <dgm:cxn modelId="{6A3D10CF-4A11-45D7-BD25-C13B538A8BEF}" srcId="{A4327873-4487-4B07-BA42-4742A6F93AB1}" destId="{BF4F8B57-DA6A-470E-BDC2-363C6722CABE}" srcOrd="1" destOrd="0" parTransId="{0C14690D-87BA-436E-A00A-49E2DBA4A2BA}" sibTransId="{4720733B-FCA8-434C-91AB-19516D3E15F5}"/>
    <dgm:cxn modelId="{4263A9D9-4457-491B-84F6-7284C8336CB6}" type="presOf" srcId="{3AB3484B-99F1-4627-8BC5-EE8BB6E2132C}" destId="{9F3448B7-6EAC-41B1-A39E-FCF6B39099BA}" srcOrd="0" destOrd="1" presId="urn:microsoft.com/office/officeart/2005/8/layout/vList2"/>
    <dgm:cxn modelId="{5974D1F5-DAF3-453D-A3FD-65FBF9DD2DBA}" srcId="{02E9D139-0C1D-4E6A-AA04-17EE9770ABEF}" destId="{04135352-3601-4F45-8A1B-5DDF3CB0C689}" srcOrd="0" destOrd="0" parTransId="{BE0ED372-D96F-4F5F-BB47-D6BDEC685F6D}" sibTransId="{584B4DFB-A4F7-4E3F-85BB-8E28A197214B}"/>
    <dgm:cxn modelId="{93042A06-89C6-4653-9C8E-28045E0B826C}" type="presParOf" srcId="{CBCA4F4F-B2E7-4A62-8804-98D51E5F2B35}" destId="{A097B000-CD01-43D5-9124-34C20F2AA06D}" srcOrd="0" destOrd="0" presId="urn:microsoft.com/office/officeart/2005/8/layout/vList2"/>
    <dgm:cxn modelId="{C13C4254-4034-4C3B-97F0-07C0AB34C6EA}" type="presParOf" srcId="{CBCA4F4F-B2E7-4A62-8804-98D51E5F2B35}" destId="{328BAFE3-2A97-4F7C-88BB-FC9833E1DE2E}" srcOrd="1" destOrd="0" presId="urn:microsoft.com/office/officeart/2005/8/layout/vList2"/>
    <dgm:cxn modelId="{0B97211B-6DCC-47DB-A303-1E941CF70838}" type="presParOf" srcId="{CBCA4F4F-B2E7-4A62-8804-98D51E5F2B35}" destId="{C0CD4527-2D15-4115-A8D4-219493F8831A}" srcOrd="2" destOrd="0" presId="urn:microsoft.com/office/officeart/2005/8/layout/vList2"/>
    <dgm:cxn modelId="{6F9491F7-3527-4E8D-91CF-7FC4AFB68DAD}" type="presParOf" srcId="{CBCA4F4F-B2E7-4A62-8804-98D51E5F2B35}" destId="{9F3448B7-6EAC-41B1-A39E-FCF6B39099BA}" srcOrd="3" destOrd="0" presId="urn:microsoft.com/office/officeart/2005/8/layout/vList2"/>
    <dgm:cxn modelId="{96AF029E-D294-4859-997B-FA60574B068E}" type="presParOf" srcId="{CBCA4F4F-B2E7-4A62-8804-98D51E5F2B35}" destId="{705875CF-8650-4DEB-B7EE-2D3F858542A7}" srcOrd="4" destOrd="0" presId="urn:microsoft.com/office/officeart/2005/8/layout/vList2"/>
    <dgm:cxn modelId="{6A453CA1-2692-43C0-A110-3F5A2D111CE6}" type="presParOf" srcId="{CBCA4F4F-B2E7-4A62-8804-98D51E5F2B35}" destId="{0D422C20-43C9-4C6A-8B27-A1028201F0EB}" srcOrd="5" destOrd="0" presId="urn:microsoft.com/office/officeart/2005/8/layout/vList2"/>
    <dgm:cxn modelId="{B0AC0CAD-C9F4-41D0-8229-8AEE1D9424A4}" type="presParOf" srcId="{CBCA4F4F-B2E7-4A62-8804-98D51E5F2B35}" destId="{7614CC46-9587-4578-BA8B-E10830CBECD3}" srcOrd="6" destOrd="0" presId="urn:microsoft.com/office/officeart/2005/8/layout/vList2"/>
    <dgm:cxn modelId="{B9883DF7-5BA5-4CB4-8A50-597F838AFB1A}" type="presParOf" srcId="{CBCA4F4F-B2E7-4A62-8804-98D51E5F2B35}" destId="{AF4AD9C4-977F-484C-B47D-D5DF7F322EA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5465E-61D3-4078-8FBE-A8D56DD6CD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469A642-21E1-4828-8936-AC25497D121B}">
      <dgm:prSet phldrT="[Κείμενο]"/>
      <dgm:spPr/>
      <dgm:t>
        <a:bodyPr/>
        <a:lstStyle/>
        <a:p>
          <a:r>
            <a:rPr lang="el-GR" dirty="0"/>
            <a:t>Έξοδα εγγραφής σε συνέδριο</a:t>
          </a:r>
        </a:p>
      </dgm:t>
    </dgm:pt>
    <dgm:pt modelId="{691F15D8-CCF1-426E-8B57-20A7CA328E0E}" type="parTrans" cxnId="{CE10F10C-9D72-44A3-963F-54CEE0D7247F}">
      <dgm:prSet/>
      <dgm:spPr/>
      <dgm:t>
        <a:bodyPr/>
        <a:lstStyle/>
        <a:p>
          <a:endParaRPr lang="el-GR"/>
        </a:p>
      </dgm:t>
    </dgm:pt>
    <dgm:pt modelId="{33F402A8-322A-4195-94B3-5BA800CE1C83}" type="sibTrans" cxnId="{CE10F10C-9D72-44A3-963F-54CEE0D7247F}">
      <dgm:prSet/>
      <dgm:spPr/>
      <dgm:t>
        <a:bodyPr/>
        <a:lstStyle/>
        <a:p>
          <a:endParaRPr lang="el-GR"/>
        </a:p>
      </dgm:t>
    </dgm:pt>
    <dgm:pt modelId="{06EB8C46-8D94-4B7C-9E76-B342D71A9C5A}">
      <dgm:prSet phldrT="[Κείμενο]"/>
      <dgm:spPr/>
      <dgm:t>
        <a:bodyPr/>
        <a:lstStyle/>
        <a:p>
          <a:r>
            <a:rPr lang="el-GR" dirty="0"/>
            <a:t>Ταξί</a:t>
          </a:r>
        </a:p>
      </dgm:t>
    </dgm:pt>
    <dgm:pt modelId="{EBC591C1-7AF6-486C-9C87-327B82B6AF89}" type="parTrans" cxnId="{08741ADA-1D10-4648-B842-A358495086D2}">
      <dgm:prSet/>
      <dgm:spPr/>
      <dgm:t>
        <a:bodyPr/>
        <a:lstStyle/>
        <a:p>
          <a:endParaRPr lang="el-GR"/>
        </a:p>
      </dgm:t>
    </dgm:pt>
    <dgm:pt modelId="{A4B300B5-FAFF-44F4-B685-A1FD208D5069}" type="sibTrans" cxnId="{08741ADA-1D10-4648-B842-A358495086D2}">
      <dgm:prSet/>
      <dgm:spPr/>
      <dgm:t>
        <a:bodyPr/>
        <a:lstStyle/>
        <a:p>
          <a:endParaRPr lang="el-GR"/>
        </a:p>
      </dgm:t>
    </dgm:pt>
    <dgm:pt modelId="{41772F85-FC53-411D-A9C8-0531D2600EBC}">
      <dgm:prSet phldrT="[Κείμενο]"/>
      <dgm:spPr/>
      <dgm:t>
        <a:bodyPr/>
        <a:lstStyle/>
        <a:p>
          <a:r>
            <a:rPr lang="el-GR" dirty="0"/>
            <a:t>Εισιτήρια</a:t>
          </a:r>
          <a:r>
            <a:rPr lang="en-US" dirty="0"/>
            <a:t> M</a:t>
          </a:r>
          <a:r>
            <a:rPr lang="el-GR" dirty="0"/>
            <a:t>ΜΜ</a:t>
          </a:r>
        </a:p>
      </dgm:t>
    </dgm:pt>
    <dgm:pt modelId="{01878A36-1D79-4B31-98D0-93B3E56817DB}" type="parTrans" cxnId="{3D233135-5EE4-4786-81A9-2B56AD5EDA44}">
      <dgm:prSet/>
      <dgm:spPr/>
      <dgm:t>
        <a:bodyPr/>
        <a:lstStyle/>
        <a:p>
          <a:endParaRPr lang="el-GR"/>
        </a:p>
      </dgm:t>
    </dgm:pt>
    <dgm:pt modelId="{4956E68D-EFB5-4841-9F43-603BDC55F08C}" type="sibTrans" cxnId="{3D233135-5EE4-4786-81A9-2B56AD5EDA44}">
      <dgm:prSet/>
      <dgm:spPr/>
      <dgm:t>
        <a:bodyPr/>
        <a:lstStyle/>
        <a:p>
          <a:endParaRPr lang="el-GR"/>
        </a:p>
      </dgm:t>
    </dgm:pt>
    <dgm:pt modelId="{378986BC-CFEB-4C71-AA78-BBC93EB69B8E}">
      <dgm:prSet phldrT="[Κείμενο]"/>
      <dgm:spPr/>
      <dgm:t>
        <a:bodyPr/>
        <a:lstStyle/>
        <a:p>
          <a:r>
            <a:rPr lang="el-GR" dirty="0"/>
            <a:t>Έκδοση </a:t>
          </a:r>
          <a:r>
            <a:rPr lang="en-US" dirty="0"/>
            <a:t>VISA</a:t>
          </a:r>
          <a:endParaRPr lang="el-GR" dirty="0"/>
        </a:p>
      </dgm:t>
    </dgm:pt>
    <dgm:pt modelId="{550D6481-834D-4C2B-A08F-D6F49D158266}" type="parTrans" cxnId="{AB629393-C41B-4C7C-A06F-EB521B8D6C3A}">
      <dgm:prSet/>
      <dgm:spPr/>
      <dgm:t>
        <a:bodyPr/>
        <a:lstStyle/>
        <a:p>
          <a:endParaRPr lang="el-GR"/>
        </a:p>
      </dgm:t>
    </dgm:pt>
    <dgm:pt modelId="{B4A52910-E8AA-4738-AA43-3F3BBAFBCABB}" type="sibTrans" cxnId="{AB629393-C41B-4C7C-A06F-EB521B8D6C3A}">
      <dgm:prSet/>
      <dgm:spPr/>
      <dgm:t>
        <a:bodyPr/>
        <a:lstStyle/>
        <a:p>
          <a:endParaRPr lang="el-GR"/>
        </a:p>
      </dgm:t>
    </dgm:pt>
    <dgm:pt modelId="{C025902A-7785-4174-9666-F8206328E6BB}">
      <dgm:prSet phldrT="[Κείμενο]"/>
      <dgm:spPr/>
      <dgm:t>
        <a:bodyPr/>
        <a:lstStyle/>
        <a:p>
          <a:r>
            <a:rPr lang="el-GR" dirty="0"/>
            <a:t>Ενοικίαση αυτοκινήτου</a:t>
          </a:r>
        </a:p>
      </dgm:t>
    </dgm:pt>
    <dgm:pt modelId="{47A8861B-E06E-4F12-AFAE-205433AA1D7E}" type="parTrans" cxnId="{D5F94099-BB9C-44A4-B22C-D9B96BE482BA}">
      <dgm:prSet/>
      <dgm:spPr/>
      <dgm:t>
        <a:bodyPr/>
        <a:lstStyle/>
        <a:p>
          <a:endParaRPr lang="el-GR"/>
        </a:p>
      </dgm:t>
    </dgm:pt>
    <dgm:pt modelId="{D816696F-C4EF-426F-8453-6493578564DA}" type="sibTrans" cxnId="{D5F94099-BB9C-44A4-B22C-D9B96BE482BA}">
      <dgm:prSet/>
      <dgm:spPr/>
      <dgm:t>
        <a:bodyPr/>
        <a:lstStyle/>
        <a:p>
          <a:endParaRPr lang="el-GR"/>
        </a:p>
      </dgm:t>
    </dgm:pt>
    <dgm:pt modelId="{834CA78D-03CB-4A47-BC62-AFA2B38A8DB5}">
      <dgm:prSet phldrT="[Κείμενο]" custT="1"/>
      <dgm:spPr/>
      <dgm:t>
        <a:bodyPr/>
        <a:lstStyle/>
        <a:p>
          <a:r>
            <a:rPr lang="el-GR" sz="1500" dirty="0">
              <a:solidFill>
                <a:schemeClr val="bg1"/>
              </a:solidFill>
            </a:rPr>
            <a:t>Εξαιρούνται τα εξ’ αποστάσεως συνέδρια τα οποία αποζημιώνονται ως προμήθεια στην κατηγορία ΓΛΚ 64-02.</a:t>
          </a:r>
        </a:p>
      </dgm:t>
    </dgm:pt>
    <dgm:pt modelId="{CC36E51C-6DC1-42E1-B117-1A493CB0DA54}" type="parTrans" cxnId="{68F66E91-9B7A-44C3-B792-639F6157BE5F}">
      <dgm:prSet/>
      <dgm:spPr/>
      <dgm:t>
        <a:bodyPr/>
        <a:lstStyle/>
        <a:p>
          <a:endParaRPr lang="el-GR"/>
        </a:p>
      </dgm:t>
    </dgm:pt>
    <dgm:pt modelId="{EEEBF8B2-9AAB-4E65-82F2-7E388B467595}" type="sibTrans" cxnId="{68F66E91-9B7A-44C3-B792-639F6157BE5F}">
      <dgm:prSet/>
      <dgm:spPr/>
      <dgm:t>
        <a:bodyPr/>
        <a:lstStyle/>
        <a:p>
          <a:endParaRPr lang="el-GR"/>
        </a:p>
      </dgm:t>
    </dgm:pt>
    <dgm:pt modelId="{701F62E3-72A7-442F-96C9-AD0104C0C60A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Στα αεροπορικά εισιτήρια αποζημιώνεται το κόστος οικονομικής θέσης και δεν αποζημιώνεται η αγορά υπηρεσιών επιπλέον του βασικού ναύλου (π.χ. κράτηση θέσης).</a:t>
          </a:r>
        </a:p>
      </dgm:t>
    </dgm:pt>
    <dgm:pt modelId="{0B107B1B-1900-4BA0-93B1-080A27C5FDED}" type="parTrans" cxnId="{B57FF50E-4EFA-43BB-B59F-D7C4811FFE2B}">
      <dgm:prSet/>
      <dgm:spPr/>
      <dgm:t>
        <a:bodyPr/>
        <a:lstStyle/>
        <a:p>
          <a:endParaRPr lang="el-GR"/>
        </a:p>
      </dgm:t>
    </dgm:pt>
    <dgm:pt modelId="{910138CB-CA95-4D6E-95E4-350655503688}" type="sibTrans" cxnId="{B57FF50E-4EFA-43BB-B59F-D7C4811FFE2B}">
      <dgm:prSet/>
      <dgm:spPr/>
      <dgm:t>
        <a:bodyPr/>
        <a:lstStyle/>
        <a:p>
          <a:endParaRPr lang="el-GR"/>
        </a:p>
      </dgm:t>
    </dgm:pt>
    <dgm:pt modelId="{06B52662-BD4C-4F77-8CDE-8719F26E928F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Όταν επιτρέπεται η χρήση του σύμφωνα με τον οδηγό χρηματοδότησης.</a:t>
          </a:r>
        </a:p>
      </dgm:t>
    </dgm:pt>
    <dgm:pt modelId="{477177CE-6F3E-4E4E-9F52-C9E7CE1A6F3B}" type="parTrans" cxnId="{78D4EA37-1647-44C2-A214-3A5E36AE5CBC}">
      <dgm:prSet/>
      <dgm:spPr/>
      <dgm:t>
        <a:bodyPr/>
        <a:lstStyle/>
        <a:p>
          <a:endParaRPr lang="el-GR"/>
        </a:p>
      </dgm:t>
    </dgm:pt>
    <dgm:pt modelId="{64EDB40B-9DD8-46B6-9EFF-6CDF054C6DD8}" type="sibTrans" cxnId="{78D4EA37-1647-44C2-A214-3A5E36AE5CBC}">
      <dgm:prSet/>
      <dgm:spPr/>
      <dgm:t>
        <a:bodyPr/>
        <a:lstStyle/>
        <a:p>
          <a:endParaRPr lang="el-GR"/>
        </a:p>
      </dgm:t>
    </dgm:pt>
    <dgm:pt modelId="{57B9788E-0D28-4B4D-9974-C01AEC9792A6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Όταν επιτρέπεται η χρήση του σύμφωνα με τον οδηγό χρηματοδότησης.</a:t>
          </a:r>
          <a:endParaRPr lang="el-GR" dirty="0"/>
        </a:p>
      </dgm:t>
    </dgm:pt>
    <dgm:pt modelId="{6FB034A3-C603-4567-BE22-C6685AA3D35E}" type="parTrans" cxnId="{D86E34DA-D731-4B90-9FB6-5D46C6FC7776}">
      <dgm:prSet/>
      <dgm:spPr/>
      <dgm:t>
        <a:bodyPr/>
        <a:lstStyle/>
        <a:p>
          <a:endParaRPr lang="el-GR"/>
        </a:p>
      </dgm:t>
    </dgm:pt>
    <dgm:pt modelId="{698F9B86-636D-4BC3-9FD7-2EBF6EE92F36}" type="sibTrans" cxnId="{D86E34DA-D731-4B90-9FB6-5D46C6FC7776}">
      <dgm:prSet/>
      <dgm:spPr/>
      <dgm:t>
        <a:bodyPr/>
        <a:lstStyle/>
        <a:p>
          <a:endParaRPr lang="el-GR"/>
        </a:p>
      </dgm:t>
    </dgm:pt>
    <dgm:pt modelId="{CBCA4F4F-B2E7-4A62-8804-98D51E5F2B35}" type="pres">
      <dgm:prSet presAssocID="{5065465E-61D3-4078-8FBE-A8D56DD6CDFD}" presName="linear" presStyleCnt="0">
        <dgm:presLayoutVars>
          <dgm:animLvl val="lvl"/>
          <dgm:resizeHandles val="exact"/>
        </dgm:presLayoutVars>
      </dgm:prSet>
      <dgm:spPr/>
    </dgm:pt>
    <dgm:pt modelId="{C35E1054-F444-4991-ABD2-DD2587CD327B}" type="pres">
      <dgm:prSet presAssocID="{3469A642-21E1-4828-8936-AC25497D12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E4429D-6E14-472B-AD4D-5B1C1D033C10}" type="pres">
      <dgm:prSet presAssocID="{3469A642-21E1-4828-8936-AC25497D121B}" presName="childText" presStyleLbl="revTx" presStyleIdx="0" presStyleCnt="4">
        <dgm:presLayoutVars>
          <dgm:bulletEnabled val="1"/>
        </dgm:presLayoutVars>
      </dgm:prSet>
      <dgm:spPr/>
    </dgm:pt>
    <dgm:pt modelId="{CB7F2A18-41DF-42D6-9661-409A7C4914AC}" type="pres">
      <dgm:prSet presAssocID="{41772F85-FC53-411D-A9C8-0531D2600E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0F5F86-58DE-4C54-8234-8BBA38B02834}" type="pres">
      <dgm:prSet presAssocID="{41772F85-FC53-411D-A9C8-0531D2600EBC}" presName="childText" presStyleLbl="revTx" presStyleIdx="1" presStyleCnt="4">
        <dgm:presLayoutVars>
          <dgm:bulletEnabled val="1"/>
        </dgm:presLayoutVars>
      </dgm:prSet>
      <dgm:spPr/>
    </dgm:pt>
    <dgm:pt modelId="{67EF2838-42CD-4928-9827-DF5A2DBFC975}" type="pres">
      <dgm:prSet presAssocID="{06EB8C46-8D94-4B7C-9E76-B342D71A9C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7419C5-2CD7-488E-8B80-CBDEC82ECF05}" type="pres">
      <dgm:prSet presAssocID="{06EB8C46-8D94-4B7C-9E76-B342D71A9C5A}" presName="childText" presStyleLbl="revTx" presStyleIdx="2" presStyleCnt="4">
        <dgm:presLayoutVars>
          <dgm:bulletEnabled val="1"/>
        </dgm:presLayoutVars>
      </dgm:prSet>
      <dgm:spPr/>
    </dgm:pt>
    <dgm:pt modelId="{AED34CEC-F67B-44BE-AC8D-BAD068B19E6B}" type="pres">
      <dgm:prSet presAssocID="{C025902A-7785-4174-9666-F8206328E6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2E5D4F-1431-4A08-B1B2-E5241FDEB2AA}" type="pres">
      <dgm:prSet presAssocID="{C025902A-7785-4174-9666-F8206328E6BB}" presName="childText" presStyleLbl="revTx" presStyleIdx="3" presStyleCnt="4">
        <dgm:presLayoutVars>
          <dgm:bulletEnabled val="1"/>
        </dgm:presLayoutVars>
      </dgm:prSet>
      <dgm:spPr/>
    </dgm:pt>
    <dgm:pt modelId="{D9893BBF-4761-4FD5-B6F7-A307DF4E46A7}" type="pres">
      <dgm:prSet presAssocID="{378986BC-CFEB-4C71-AA78-BBC93EB69B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328DC0A-07CD-4F2D-AB47-094E67DE9B20}" type="presOf" srcId="{57B9788E-0D28-4B4D-9974-C01AEC9792A6}" destId="{4C2E5D4F-1431-4A08-B1B2-E5241FDEB2AA}" srcOrd="0" destOrd="0" presId="urn:microsoft.com/office/officeart/2005/8/layout/vList2"/>
    <dgm:cxn modelId="{CE10F10C-9D72-44A3-963F-54CEE0D7247F}" srcId="{5065465E-61D3-4078-8FBE-A8D56DD6CDFD}" destId="{3469A642-21E1-4828-8936-AC25497D121B}" srcOrd="0" destOrd="0" parTransId="{691F15D8-CCF1-426E-8B57-20A7CA328E0E}" sibTransId="{33F402A8-322A-4195-94B3-5BA800CE1C83}"/>
    <dgm:cxn modelId="{B57FF50E-4EFA-43BB-B59F-D7C4811FFE2B}" srcId="{41772F85-FC53-411D-A9C8-0531D2600EBC}" destId="{701F62E3-72A7-442F-96C9-AD0104C0C60A}" srcOrd="0" destOrd="0" parTransId="{0B107B1B-1900-4BA0-93B1-080A27C5FDED}" sibTransId="{910138CB-CA95-4D6E-95E4-350655503688}"/>
    <dgm:cxn modelId="{498F992A-E1F5-4AF5-A1FA-F11170D806BD}" type="presOf" srcId="{06EB8C46-8D94-4B7C-9E76-B342D71A9C5A}" destId="{67EF2838-42CD-4928-9827-DF5A2DBFC975}" srcOrd="0" destOrd="0" presId="urn:microsoft.com/office/officeart/2005/8/layout/vList2"/>
    <dgm:cxn modelId="{3D233135-5EE4-4786-81A9-2B56AD5EDA44}" srcId="{5065465E-61D3-4078-8FBE-A8D56DD6CDFD}" destId="{41772F85-FC53-411D-A9C8-0531D2600EBC}" srcOrd="1" destOrd="0" parTransId="{01878A36-1D79-4B31-98D0-93B3E56817DB}" sibTransId="{4956E68D-EFB5-4841-9F43-603BDC55F08C}"/>
    <dgm:cxn modelId="{78D4EA37-1647-44C2-A214-3A5E36AE5CBC}" srcId="{06EB8C46-8D94-4B7C-9E76-B342D71A9C5A}" destId="{06B52662-BD4C-4F77-8CDE-8719F26E928F}" srcOrd="0" destOrd="0" parTransId="{477177CE-6F3E-4E4E-9F52-C9E7CE1A6F3B}" sibTransId="{64EDB40B-9DD8-46B6-9EFF-6CDF054C6DD8}"/>
    <dgm:cxn modelId="{0F43055C-7159-4590-8B98-9F49438B31C1}" type="presOf" srcId="{C025902A-7785-4174-9666-F8206328E6BB}" destId="{AED34CEC-F67B-44BE-AC8D-BAD068B19E6B}" srcOrd="0" destOrd="0" presId="urn:microsoft.com/office/officeart/2005/8/layout/vList2"/>
    <dgm:cxn modelId="{5A75B76F-50F3-4EC4-828C-CB00729815E4}" type="presOf" srcId="{41772F85-FC53-411D-A9C8-0531D2600EBC}" destId="{CB7F2A18-41DF-42D6-9661-409A7C4914AC}" srcOrd="0" destOrd="0" presId="urn:microsoft.com/office/officeart/2005/8/layout/vList2"/>
    <dgm:cxn modelId="{343B9B51-9B3D-4FBB-A04D-FA959F879D45}" type="presOf" srcId="{3469A642-21E1-4828-8936-AC25497D121B}" destId="{C35E1054-F444-4991-ABD2-DD2587CD327B}" srcOrd="0" destOrd="0" presId="urn:microsoft.com/office/officeart/2005/8/layout/vList2"/>
    <dgm:cxn modelId="{713A147D-7FE7-4DF1-B6C4-44E6CFDD1C5C}" type="presOf" srcId="{5065465E-61D3-4078-8FBE-A8D56DD6CDFD}" destId="{CBCA4F4F-B2E7-4A62-8804-98D51E5F2B35}" srcOrd="0" destOrd="0" presId="urn:microsoft.com/office/officeart/2005/8/layout/vList2"/>
    <dgm:cxn modelId="{BF03408F-6A2B-4640-B76C-5EA1AB0B91C4}" type="presOf" srcId="{834CA78D-03CB-4A47-BC62-AFA2B38A8DB5}" destId="{4EE4429D-6E14-472B-AD4D-5B1C1D033C10}" srcOrd="0" destOrd="0" presId="urn:microsoft.com/office/officeart/2005/8/layout/vList2"/>
    <dgm:cxn modelId="{68F66E91-9B7A-44C3-B792-639F6157BE5F}" srcId="{3469A642-21E1-4828-8936-AC25497D121B}" destId="{834CA78D-03CB-4A47-BC62-AFA2B38A8DB5}" srcOrd="0" destOrd="0" parTransId="{CC36E51C-6DC1-42E1-B117-1A493CB0DA54}" sibTransId="{EEEBF8B2-9AAB-4E65-82F2-7E388B467595}"/>
    <dgm:cxn modelId="{AB629393-C41B-4C7C-A06F-EB521B8D6C3A}" srcId="{5065465E-61D3-4078-8FBE-A8D56DD6CDFD}" destId="{378986BC-CFEB-4C71-AA78-BBC93EB69B8E}" srcOrd="4" destOrd="0" parTransId="{550D6481-834D-4C2B-A08F-D6F49D158266}" sibTransId="{B4A52910-E8AA-4738-AA43-3F3BBAFBCABB}"/>
    <dgm:cxn modelId="{D5F94099-BB9C-44A4-B22C-D9B96BE482BA}" srcId="{5065465E-61D3-4078-8FBE-A8D56DD6CDFD}" destId="{C025902A-7785-4174-9666-F8206328E6BB}" srcOrd="3" destOrd="0" parTransId="{47A8861B-E06E-4F12-AFAE-205433AA1D7E}" sibTransId="{D816696F-C4EF-426F-8453-6493578564DA}"/>
    <dgm:cxn modelId="{957522A7-2331-478B-9D3D-F725809D5418}" type="presOf" srcId="{06B52662-BD4C-4F77-8CDE-8719F26E928F}" destId="{B07419C5-2CD7-488E-8B80-CBDEC82ECF05}" srcOrd="0" destOrd="0" presId="urn:microsoft.com/office/officeart/2005/8/layout/vList2"/>
    <dgm:cxn modelId="{9DFE81C0-31AF-412A-AAF7-188A0D752EC7}" type="presOf" srcId="{378986BC-CFEB-4C71-AA78-BBC93EB69B8E}" destId="{D9893BBF-4761-4FD5-B6F7-A307DF4E46A7}" srcOrd="0" destOrd="0" presId="urn:microsoft.com/office/officeart/2005/8/layout/vList2"/>
    <dgm:cxn modelId="{08741ADA-1D10-4648-B842-A358495086D2}" srcId="{5065465E-61D3-4078-8FBE-A8D56DD6CDFD}" destId="{06EB8C46-8D94-4B7C-9E76-B342D71A9C5A}" srcOrd="2" destOrd="0" parTransId="{EBC591C1-7AF6-486C-9C87-327B82B6AF89}" sibTransId="{A4B300B5-FAFF-44F4-B685-A1FD208D5069}"/>
    <dgm:cxn modelId="{D86E34DA-D731-4B90-9FB6-5D46C6FC7776}" srcId="{C025902A-7785-4174-9666-F8206328E6BB}" destId="{57B9788E-0D28-4B4D-9974-C01AEC9792A6}" srcOrd="0" destOrd="0" parTransId="{6FB034A3-C603-4567-BE22-C6685AA3D35E}" sibTransId="{698F9B86-636D-4BC3-9FD7-2EBF6EE92F36}"/>
    <dgm:cxn modelId="{A27AF8F5-692A-4E63-A951-1980DC0307B4}" type="presOf" srcId="{701F62E3-72A7-442F-96C9-AD0104C0C60A}" destId="{760F5F86-58DE-4C54-8234-8BBA38B02834}" srcOrd="0" destOrd="0" presId="urn:microsoft.com/office/officeart/2005/8/layout/vList2"/>
    <dgm:cxn modelId="{006CC069-E8EB-4442-B6B8-02ABDFC07A7F}" type="presParOf" srcId="{CBCA4F4F-B2E7-4A62-8804-98D51E5F2B35}" destId="{C35E1054-F444-4991-ABD2-DD2587CD327B}" srcOrd="0" destOrd="0" presId="urn:microsoft.com/office/officeart/2005/8/layout/vList2"/>
    <dgm:cxn modelId="{945B75CA-9CE6-4BB9-B6DC-EE83723C37D1}" type="presParOf" srcId="{CBCA4F4F-B2E7-4A62-8804-98D51E5F2B35}" destId="{4EE4429D-6E14-472B-AD4D-5B1C1D033C10}" srcOrd="1" destOrd="0" presId="urn:microsoft.com/office/officeart/2005/8/layout/vList2"/>
    <dgm:cxn modelId="{53E664E7-3F5C-4F9A-A58E-B19B2DB464F0}" type="presParOf" srcId="{CBCA4F4F-B2E7-4A62-8804-98D51E5F2B35}" destId="{CB7F2A18-41DF-42D6-9661-409A7C4914AC}" srcOrd="2" destOrd="0" presId="urn:microsoft.com/office/officeart/2005/8/layout/vList2"/>
    <dgm:cxn modelId="{A6BC19CC-7E69-43E4-BAEB-6D923802EA07}" type="presParOf" srcId="{CBCA4F4F-B2E7-4A62-8804-98D51E5F2B35}" destId="{760F5F86-58DE-4C54-8234-8BBA38B02834}" srcOrd="3" destOrd="0" presId="urn:microsoft.com/office/officeart/2005/8/layout/vList2"/>
    <dgm:cxn modelId="{2D77B9E0-BA93-4ED5-B0D9-1293DF8A8BFA}" type="presParOf" srcId="{CBCA4F4F-B2E7-4A62-8804-98D51E5F2B35}" destId="{67EF2838-42CD-4928-9827-DF5A2DBFC975}" srcOrd="4" destOrd="0" presId="urn:microsoft.com/office/officeart/2005/8/layout/vList2"/>
    <dgm:cxn modelId="{A9966909-75DB-43A8-A918-C0E84A6932BD}" type="presParOf" srcId="{CBCA4F4F-B2E7-4A62-8804-98D51E5F2B35}" destId="{B07419C5-2CD7-488E-8B80-CBDEC82ECF05}" srcOrd="5" destOrd="0" presId="urn:microsoft.com/office/officeart/2005/8/layout/vList2"/>
    <dgm:cxn modelId="{847DEEBA-D91E-4A14-811F-6C79225385EA}" type="presParOf" srcId="{CBCA4F4F-B2E7-4A62-8804-98D51E5F2B35}" destId="{AED34CEC-F67B-44BE-AC8D-BAD068B19E6B}" srcOrd="6" destOrd="0" presId="urn:microsoft.com/office/officeart/2005/8/layout/vList2"/>
    <dgm:cxn modelId="{949D022A-A7F1-47D7-8F4C-DDAC1FEFCF8C}" type="presParOf" srcId="{CBCA4F4F-B2E7-4A62-8804-98D51E5F2B35}" destId="{4C2E5D4F-1431-4A08-B1B2-E5241FDEB2AA}" srcOrd="7" destOrd="0" presId="urn:microsoft.com/office/officeart/2005/8/layout/vList2"/>
    <dgm:cxn modelId="{536ECE37-5571-45E9-803D-529A34031B57}" type="presParOf" srcId="{CBCA4F4F-B2E7-4A62-8804-98D51E5F2B35}" destId="{D9893BBF-4761-4FD5-B6F7-A307DF4E46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0C8C6-EE2D-4D4C-AF5A-C5B9D5F8340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34F6339-CD42-471F-A336-2514BCAD1579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l-GR" sz="1000" b="1" kern="1200" dirty="0"/>
            <a:t>Η χρήση του αυτοκινήτου αποζημιώνεται εφόσον προσκομίζονται τα αντίστοιχα δικαιολογητικά.</a:t>
          </a:r>
          <a:endParaRPr lang="el-GR" sz="1000" b="1" kern="1200" dirty="0">
            <a:solidFill>
              <a:schemeClr val="bg1"/>
            </a:solidFill>
          </a:endParaRPr>
        </a:p>
      </dgm:t>
    </dgm:pt>
    <dgm:pt modelId="{5B97BAD5-707F-439C-AB78-8745F20FE041}" type="parTrans" cxnId="{F77D95C6-1792-4EDF-B2F8-CEFDFD41A568}">
      <dgm:prSet/>
      <dgm:spPr/>
      <dgm:t>
        <a:bodyPr/>
        <a:lstStyle/>
        <a:p>
          <a:endParaRPr lang="el-GR"/>
        </a:p>
      </dgm:t>
    </dgm:pt>
    <dgm:pt modelId="{FB6B1BDD-4EF6-4415-B874-0E291432A6A5}" type="sibTrans" cxnId="{F77D95C6-1792-4EDF-B2F8-CEFDFD41A568}">
      <dgm:prSet/>
      <dgm:spPr/>
      <dgm:t>
        <a:bodyPr/>
        <a:lstStyle/>
        <a:p>
          <a:endParaRPr lang="el-GR"/>
        </a:p>
      </dgm:t>
    </dgm:pt>
    <dgm:pt modelId="{B50E2D03-0E09-422C-B00F-5BB2D425A6DD}">
      <dgm:prSet phldrT="[Κείμενο]" phldr="0" custT="1"/>
      <dgm:spPr/>
      <dgm:t>
        <a:bodyPr/>
        <a:lstStyle/>
        <a:p>
          <a:r>
            <a:rPr lang="el-GR" sz="1000" b="1" dirty="0">
              <a:solidFill>
                <a:schemeClr val="bg1"/>
              </a:solidFill>
            </a:rPr>
            <a:t>Η χρήση αυτοκινήτου επιτρέπεται υπό προϋποθέσεις.</a:t>
          </a:r>
          <a:endParaRPr lang="el-GR" sz="1000" b="1" dirty="0"/>
        </a:p>
      </dgm:t>
    </dgm:pt>
    <dgm:pt modelId="{116DA791-90F0-4BF3-B803-28B92EAC21C6}" type="parTrans" cxnId="{506D76FE-C1C3-4CC9-BE76-C89ECF95A418}">
      <dgm:prSet/>
      <dgm:spPr/>
      <dgm:t>
        <a:bodyPr/>
        <a:lstStyle/>
        <a:p>
          <a:endParaRPr lang="el-GR"/>
        </a:p>
      </dgm:t>
    </dgm:pt>
    <dgm:pt modelId="{3E362ADA-B3DE-4EFA-84C3-74A310999C87}" type="sibTrans" cxnId="{506D76FE-C1C3-4CC9-BE76-C89ECF95A418}">
      <dgm:prSet/>
      <dgm:spPr/>
      <dgm:t>
        <a:bodyPr/>
        <a:lstStyle/>
        <a:p>
          <a:endParaRPr lang="el-GR"/>
        </a:p>
      </dgm:t>
    </dgm:pt>
    <dgm:pt modelId="{403CB3DA-72E7-40F1-A34A-E7056C6A2B82}">
      <dgm:prSet/>
      <dgm:spPr/>
      <dgm:t>
        <a:bodyPr/>
        <a:lstStyle/>
        <a:p>
          <a:endParaRPr lang="el-GR"/>
        </a:p>
      </dgm:t>
    </dgm:pt>
    <dgm:pt modelId="{B1B0A0EF-4EBB-42E6-83FB-0A989267F585}" type="parTrans" cxnId="{68708383-161C-4A83-B549-0E1EA7CFCDE4}">
      <dgm:prSet/>
      <dgm:spPr/>
      <dgm:t>
        <a:bodyPr/>
        <a:lstStyle/>
        <a:p>
          <a:endParaRPr lang="el-GR"/>
        </a:p>
      </dgm:t>
    </dgm:pt>
    <dgm:pt modelId="{367426DD-A1FF-42D7-AA0A-47893C414B2C}" type="sibTrans" cxnId="{68708383-161C-4A83-B549-0E1EA7CFCDE4}">
      <dgm:prSet/>
      <dgm:spPr/>
      <dgm:t>
        <a:bodyPr/>
        <a:lstStyle/>
        <a:p>
          <a:endParaRPr lang="el-GR"/>
        </a:p>
      </dgm:t>
    </dgm:pt>
    <dgm:pt modelId="{469BA951-0BF4-4E6A-9700-6700DAAC12BD}">
      <dgm:prSet/>
      <dgm:spPr/>
      <dgm:t>
        <a:bodyPr/>
        <a:lstStyle/>
        <a:p>
          <a:endParaRPr lang="el-GR"/>
        </a:p>
      </dgm:t>
    </dgm:pt>
    <dgm:pt modelId="{824F11BD-4B11-49E6-AF7B-0484CC83C2D7}" type="parTrans" cxnId="{DEC97D4E-94B6-43A8-BB83-C29752960C26}">
      <dgm:prSet/>
      <dgm:spPr/>
      <dgm:t>
        <a:bodyPr/>
        <a:lstStyle/>
        <a:p>
          <a:endParaRPr lang="el-GR"/>
        </a:p>
      </dgm:t>
    </dgm:pt>
    <dgm:pt modelId="{9F4E8E90-CE17-4419-A193-5BADD641084A}" type="sibTrans" cxnId="{DEC97D4E-94B6-43A8-BB83-C29752960C26}">
      <dgm:prSet/>
      <dgm:spPr/>
      <dgm:t>
        <a:bodyPr/>
        <a:lstStyle/>
        <a:p>
          <a:endParaRPr lang="el-GR"/>
        </a:p>
      </dgm:t>
    </dgm:pt>
    <dgm:pt modelId="{90BECD18-5562-4D20-8716-8893CF1C0EE2}" type="pres">
      <dgm:prSet presAssocID="{BCE0C8C6-EE2D-4D4C-AF5A-C5B9D5F8340A}" presName="compositeShape" presStyleCnt="0">
        <dgm:presLayoutVars>
          <dgm:chMax val="2"/>
          <dgm:dir/>
          <dgm:resizeHandles val="exact"/>
        </dgm:presLayoutVars>
      </dgm:prSet>
      <dgm:spPr/>
    </dgm:pt>
    <dgm:pt modelId="{139D2FA3-1E61-4072-9A46-B5DE7A92AB7F}" type="pres">
      <dgm:prSet presAssocID="{BCE0C8C6-EE2D-4D4C-AF5A-C5B9D5F8340A}" presName="ribbon" presStyleLbl="node1" presStyleIdx="0" presStyleCnt="1" custScaleX="274007" custLinFactNeighborX="-731" custLinFactNeighborY="4885"/>
      <dgm:spPr/>
    </dgm:pt>
    <dgm:pt modelId="{BDE2B8FB-73E7-40C2-8859-B4D7768A8A51}" type="pres">
      <dgm:prSet presAssocID="{BCE0C8C6-EE2D-4D4C-AF5A-C5B9D5F8340A}" presName="leftArrowText" presStyleLbl="node1" presStyleIdx="0" presStyleCnt="1" custScaleX="256065" custLinFactX="-24817" custLinFactNeighborX="-100000" custLinFactNeighborY="-9576">
        <dgm:presLayoutVars>
          <dgm:chMax val="0"/>
          <dgm:bulletEnabled val="1"/>
        </dgm:presLayoutVars>
      </dgm:prSet>
      <dgm:spPr/>
    </dgm:pt>
    <dgm:pt modelId="{131C08DE-15E9-44B8-B70D-40EBBD00EFC9}" type="pres">
      <dgm:prSet presAssocID="{BCE0C8C6-EE2D-4D4C-AF5A-C5B9D5F8340A}" presName="rightArrowText" presStyleLbl="node1" presStyleIdx="0" presStyleCnt="1" custScaleX="208490" custScaleY="90309" custLinFactNeighborX="80949" custLinFactNeighborY="2840">
        <dgm:presLayoutVars>
          <dgm:chMax val="0"/>
          <dgm:bulletEnabled val="1"/>
        </dgm:presLayoutVars>
      </dgm:prSet>
      <dgm:spPr/>
    </dgm:pt>
  </dgm:ptLst>
  <dgm:cxnLst>
    <dgm:cxn modelId="{9F947111-2B5E-4ACA-AF76-6F158B6BA82D}" type="presOf" srcId="{B50E2D03-0E09-422C-B00F-5BB2D425A6DD}" destId="{131C08DE-15E9-44B8-B70D-40EBBD00EFC9}" srcOrd="0" destOrd="0" presId="urn:microsoft.com/office/officeart/2005/8/layout/arrow6"/>
    <dgm:cxn modelId="{DC72922B-AACC-4EED-B1FD-583C0C669E0C}" type="presOf" srcId="{BCE0C8C6-EE2D-4D4C-AF5A-C5B9D5F8340A}" destId="{90BECD18-5562-4D20-8716-8893CF1C0EE2}" srcOrd="0" destOrd="0" presId="urn:microsoft.com/office/officeart/2005/8/layout/arrow6"/>
    <dgm:cxn modelId="{DEC97D4E-94B6-43A8-BB83-C29752960C26}" srcId="{BCE0C8C6-EE2D-4D4C-AF5A-C5B9D5F8340A}" destId="{469BA951-0BF4-4E6A-9700-6700DAAC12BD}" srcOrd="3" destOrd="0" parTransId="{824F11BD-4B11-49E6-AF7B-0484CC83C2D7}" sibTransId="{9F4E8E90-CE17-4419-A193-5BADD641084A}"/>
    <dgm:cxn modelId="{68708383-161C-4A83-B549-0E1EA7CFCDE4}" srcId="{BCE0C8C6-EE2D-4D4C-AF5A-C5B9D5F8340A}" destId="{403CB3DA-72E7-40F1-A34A-E7056C6A2B82}" srcOrd="2" destOrd="0" parTransId="{B1B0A0EF-4EBB-42E6-83FB-0A989267F585}" sibTransId="{367426DD-A1FF-42D7-AA0A-47893C414B2C}"/>
    <dgm:cxn modelId="{F77D95C6-1792-4EDF-B2F8-CEFDFD41A568}" srcId="{BCE0C8C6-EE2D-4D4C-AF5A-C5B9D5F8340A}" destId="{034F6339-CD42-471F-A336-2514BCAD1579}" srcOrd="0" destOrd="0" parTransId="{5B97BAD5-707F-439C-AB78-8745F20FE041}" sibTransId="{FB6B1BDD-4EF6-4415-B874-0E291432A6A5}"/>
    <dgm:cxn modelId="{5DF08DE3-B77A-4A14-92DA-A64EF042D709}" type="presOf" srcId="{034F6339-CD42-471F-A336-2514BCAD1579}" destId="{BDE2B8FB-73E7-40C2-8859-B4D7768A8A51}" srcOrd="0" destOrd="0" presId="urn:microsoft.com/office/officeart/2005/8/layout/arrow6"/>
    <dgm:cxn modelId="{506D76FE-C1C3-4CC9-BE76-C89ECF95A418}" srcId="{BCE0C8C6-EE2D-4D4C-AF5A-C5B9D5F8340A}" destId="{B50E2D03-0E09-422C-B00F-5BB2D425A6DD}" srcOrd="1" destOrd="0" parTransId="{116DA791-90F0-4BF3-B803-28B92EAC21C6}" sibTransId="{3E362ADA-B3DE-4EFA-84C3-74A310999C87}"/>
    <dgm:cxn modelId="{E9EB9CA4-F562-4701-A3FD-437DC5D09F92}" type="presParOf" srcId="{90BECD18-5562-4D20-8716-8893CF1C0EE2}" destId="{139D2FA3-1E61-4072-9A46-B5DE7A92AB7F}" srcOrd="0" destOrd="0" presId="urn:microsoft.com/office/officeart/2005/8/layout/arrow6"/>
    <dgm:cxn modelId="{146C5E3C-8A43-4D0A-876B-1A2A7B473518}" type="presParOf" srcId="{90BECD18-5562-4D20-8716-8893CF1C0EE2}" destId="{BDE2B8FB-73E7-40C2-8859-B4D7768A8A51}" srcOrd="1" destOrd="0" presId="urn:microsoft.com/office/officeart/2005/8/layout/arrow6"/>
    <dgm:cxn modelId="{689A4943-873E-46B9-AE5D-CF79E360CF47}" type="presParOf" srcId="{90BECD18-5562-4D20-8716-8893CF1C0EE2}" destId="{131C08DE-15E9-44B8-B70D-40EBBD00EFC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EF627-8AC8-4560-9CDF-7A1B3EC1626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4750FF-8E82-4908-93FC-B1F77B542084}">
      <dgm:prSet phldrT="[Κείμενο]" custT="1"/>
      <dgm:spPr/>
      <dgm:t>
        <a:bodyPr/>
        <a:lstStyle/>
        <a:p>
          <a:pPr algn="ctr"/>
          <a:r>
            <a:rPr lang="el-GR" sz="1000" b="1" dirty="0">
              <a:solidFill>
                <a:schemeClr val="bg1"/>
              </a:solidFill>
            </a:rPr>
            <a:t>Στα έξοδα διαμονής αποζημιώνεται η διανυκτέρευση με πρωινό. </a:t>
          </a:r>
        </a:p>
        <a:p>
          <a:pPr algn="ctr"/>
          <a:r>
            <a:rPr lang="el-GR" sz="1000" b="1" dirty="0">
              <a:solidFill>
                <a:schemeClr val="bg1"/>
              </a:solidFill>
            </a:rPr>
            <a:t>Το τέλος ανθεκτικότητας στην κλιματική κρίση αποζημιώνεται </a:t>
          </a:r>
        </a:p>
        <a:p>
          <a:pPr algn="ctr"/>
          <a:r>
            <a:rPr lang="el-GR" sz="1000" b="1" dirty="0">
              <a:solidFill>
                <a:schemeClr val="bg1"/>
              </a:solidFill>
            </a:rPr>
            <a:t>ανεξάρτητα του πλαφόν.</a:t>
          </a:r>
          <a:endParaRPr lang="el-GR" sz="1000" b="1" dirty="0"/>
        </a:p>
      </dgm:t>
    </dgm:pt>
    <dgm:pt modelId="{28854228-9D38-4AF3-A4EF-E82483C8F4F9}" type="parTrans" cxnId="{49A64452-A32F-4435-AFF3-77458D1CF522}">
      <dgm:prSet/>
      <dgm:spPr/>
      <dgm:t>
        <a:bodyPr/>
        <a:lstStyle/>
        <a:p>
          <a:endParaRPr lang="el-GR"/>
        </a:p>
      </dgm:t>
    </dgm:pt>
    <dgm:pt modelId="{7A100AD5-1C62-4D02-9AA9-2C5DD6E0C38F}" type="sibTrans" cxnId="{49A64452-A32F-4435-AFF3-77458D1CF522}">
      <dgm:prSet/>
      <dgm:spPr/>
      <dgm:t>
        <a:bodyPr/>
        <a:lstStyle/>
        <a:p>
          <a:endParaRPr lang="el-GR"/>
        </a:p>
      </dgm:t>
    </dgm:pt>
    <dgm:pt modelId="{C791E91C-119D-47BC-A00C-5CDD755AAE18}">
      <dgm:prSet phldrT="[Κείμενο]" phldr="0" custT="1"/>
      <dgm:spPr/>
      <dgm:t>
        <a:bodyPr/>
        <a:lstStyle/>
        <a:p>
          <a:r>
            <a:rPr lang="el-GR" sz="1000" b="1" dirty="0"/>
            <a:t>Στα έξοδα της διαμονής αποζημιώνεται μόνο το κόστος διανυκτέρευσης και καμία άλλη δαπάνη επιπλέον του πλαφόν. </a:t>
          </a:r>
        </a:p>
        <a:p>
          <a:r>
            <a:rPr lang="el-GR" sz="1000" b="1" dirty="0"/>
            <a:t>Το κόστος πρωινού στην απόδειξη του ξενοδοχείου αποζημιώνεται μόνο στα έξοδα διαβίωσης τρίτων.</a:t>
          </a:r>
        </a:p>
      </dgm:t>
    </dgm:pt>
    <dgm:pt modelId="{57231679-150A-4DBD-9E42-8C4948026766}" type="parTrans" cxnId="{369075A8-83ED-437A-8105-5BFD8BCE89C2}">
      <dgm:prSet/>
      <dgm:spPr/>
      <dgm:t>
        <a:bodyPr/>
        <a:lstStyle/>
        <a:p>
          <a:endParaRPr lang="el-GR"/>
        </a:p>
      </dgm:t>
    </dgm:pt>
    <dgm:pt modelId="{768010F8-8481-45B1-B122-E5AF7206F380}" type="sibTrans" cxnId="{369075A8-83ED-437A-8105-5BFD8BCE89C2}">
      <dgm:prSet/>
      <dgm:spPr/>
      <dgm:t>
        <a:bodyPr/>
        <a:lstStyle/>
        <a:p>
          <a:endParaRPr lang="el-GR"/>
        </a:p>
      </dgm:t>
    </dgm:pt>
    <dgm:pt modelId="{A9CBAE66-6881-4E22-8B47-5BEC107E5C6D}" type="pres">
      <dgm:prSet presAssocID="{7CCEF627-8AC8-4560-9CDF-7A1B3EC1626C}" presName="compositeShape" presStyleCnt="0">
        <dgm:presLayoutVars>
          <dgm:chMax val="2"/>
          <dgm:dir/>
          <dgm:resizeHandles val="exact"/>
        </dgm:presLayoutVars>
      </dgm:prSet>
      <dgm:spPr/>
    </dgm:pt>
    <dgm:pt modelId="{68A35A6D-E8D1-49F1-8F6C-150D919F2226}" type="pres">
      <dgm:prSet presAssocID="{7CCEF627-8AC8-4560-9CDF-7A1B3EC1626C}" presName="ribbon" presStyleLbl="node1" presStyleIdx="0" presStyleCnt="1" custScaleX="279314" custScaleY="100000" custLinFactNeighborX="0"/>
      <dgm:spPr/>
    </dgm:pt>
    <dgm:pt modelId="{6EC090CC-3ED6-45B2-BAFC-F1E714D630C1}" type="pres">
      <dgm:prSet presAssocID="{7CCEF627-8AC8-4560-9CDF-7A1B3EC1626C}" presName="leftArrowText" presStyleLbl="node1" presStyleIdx="0" presStyleCnt="1" custScaleX="384710" custScaleY="116871" custLinFactX="-27203" custLinFactNeighborX="-100000" custLinFactNeighborY="-5907">
        <dgm:presLayoutVars>
          <dgm:chMax val="0"/>
          <dgm:bulletEnabled val="1"/>
        </dgm:presLayoutVars>
      </dgm:prSet>
      <dgm:spPr/>
    </dgm:pt>
    <dgm:pt modelId="{9AC70054-32A1-42D7-ACA3-1386C4530EB8}" type="pres">
      <dgm:prSet presAssocID="{7CCEF627-8AC8-4560-9CDF-7A1B3EC1626C}" presName="rightArrowText" presStyleLbl="node1" presStyleIdx="0" presStyleCnt="1" custScaleX="331411" custLinFactX="2234" custLinFactNeighborX="100000" custLinFactNeighborY="3605">
        <dgm:presLayoutVars>
          <dgm:chMax val="0"/>
          <dgm:bulletEnabled val="1"/>
        </dgm:presLayoutVars>
      </dgm:prSet>
      <dgm:spPr/>
    </dgm:pt>
  </dgm:ptLst>
  <dgm:cxnLst>
    <dgm:cxn modelId="{49A64452-A32F-4435-AFF3-77458D1CF522}" srcId="{7CCEF627-8AC8-4560-9CDF-7A1B3EC1626C}" destId="{AB4750FF-8E82-4908-93FC-B1F77B542084}" srcOrd="0" destOrd="0" parTransId="{28854228-9D38-4AF3-A4EF-E82483C8F4F9}" sibTransId="{7A100AD5-1C62-4D02-9AA9-2C5DD6E0C38F}"/>
    <dgm:cxn modelId="{3C7CD297-9D27-4496-B16F-DE18820B8769}" type="presOf" srcId="{C791E91C-119D-47BC-A00C-5CDD755AAE18}" destId="{9AC70054-32A1-42D7-ACA3-1386C4530EB8}" srcOrd="0" destOrd="0" presId="urn:microsoft.com/office/officeart/2005/8/layout/arrow6"/>
    <dgm:cxn modelId="{C875289F-9C00-4DDA-A218-5509319D2A8B}" type="presOf" srcId="{AB4750FF-8E82-4908-93FC-B1F77B542084}" destId="{6EC090CC-3ED6-45B2-BAFC-F1E714D630C1}" srcOrd="0" destOrd="0" presId="urn:microsoft.com/office/officeart/2005/8/layout/arrow6"/>
    <dgm:cxn modelId="{369075A8-83ED-437A-8105-5BFD8BCE89C2}" srcId="{7CCEF627-8AC8-4560-9CDF-7A1B3EC1626C}" destId="{C791E91C-119D-47BC-A00C-5CDD755AAE18}" srcOrd="1" destOrd="0" parTransId="{57231679-150A-4DBD-9E42-8C4948026766}" sibTransId="{768010F8-8481-45B1-B122-E5AF7206F380}"/>
    <dgm:cxn modelId="{7664B0CD-7D02-4749-8AD6-5DFF8E9BC0CD}" type="presOf" srcId="{7CCEF627-8AC8-4560-9CDF-7A1B3EC1626C}" destId="{A9CBAE66-6881-4E22-8B47-5BEC107E5C6D}" srcOrd="0" destOrd="0" presId="urn:microsoft.com/office/officeart/2005/8/layout/arrow6"/>
    <dgm:cxn modelId="{2C9AA795-9D2D-4BBB-B62B-2283F8599858}" type="presParOf" srcId="{A9CBAE66-6881-4E22-8B47-5BEC107E5C6D}" destId="{68A35A6D-E8D1-49F1-8F6C-150D919F2226}" srcOrd="0" destOrd="0" presId="urn:microsoft.com/office/officeart/2005/8/layout/arrow6"/>
    <dgm:cxn modelId="{5729A5F9-873A-4CAE-A0A9-C3DAD8B6F0F1}" type="presParOf" srcId="{A9CBAE66-6881-4E22-8B47-5BEC107E5C6D}" destId="{6EC090CC-3ED6-45B2-BAFC-F1E714D630C1}" srcOrd="1" destOrd="0" presId="urn:microsoft.com/office/officeart/2005/8/layout/arrow6"/>
    <dgm:cxn modelId="{FF5AD0E7-40FB-4981-AB60-F6D3E9719040}" type="presParOf" srcId="{A9CBAE66-6881-4E22-8B47-5BEC107E5C6D}" destId="{9AC70054-32A1-42D7-ACA3-1386C4530EB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D4281-ABF3-45DE-96E4-9136362295F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AFB555-B08C-4B18-9E01-019838BA696A}">
      <dgm:prSet phldrT="[Κείμενο]" phldr="0" custT="1"/>
      <dgm:spPr/>
      <dgm:t>
        <a:bodyPr/>
        <a:lstStyle/>
        <a:p>
          <a:r>
            <a:rPr lang="el-GR" sz="1000" b="1" dirty="0"/>
            <a:t>Ως ημέρες εκτός έδρας αποζημιώνονται οι ημέρες των εργασιών, η ημέρα άφιξης και η επόμενη ημέρα, μετά το πέρας των εργασιών ως ημέρα επιστροφής.</a:t>
          </a:r>
        </a:p>
      </dgm:t>
    </dgm:pt>
    <dgm:pt modelId="{117B09AC-9C11-4EB6-A460-3879DD7C1381}" type="parTrans" cxnId="{95C425EE-975A-41AF-8C70-4B5A98E348DE}">
      <dgm:prSet/>
      <dgm:spPr/>
      <dgm:t>
        <a:bodyPr/>
        <a:lstStyle/>
        <a:p>
          <a:endParaRPr lang="el-GR"/>
        </a:p>
      </dgm:t>
    </dgm:pt>
    <dgm:pt modelId="{86098CA9-A808-48B5-B331-F99A87EFF78C}" type="sibTrans" cxnId="{95C425EE-975A-41AF-8C70-4B5A98E348DE}">
      <dgm:prSet/>
      <dgm:spPr/>
      <dgm:t>
        <a:bodyPr/>
        <a:lstStyle/>
        <a:p>
          <a:endParaRPr lang="el-GR"/>
        </a:p>
      </dgm:t>
    </dgm:pt>
    <dgm:pt modelId="{EDF5B110-750B-4A39-989E-92E64C09211B}">
      <dgm:prSet phldrT="[Κείμενο]" phldr="0" custT="1"/>
      <dgm:spPr/>
      <dgm:t>
        <a:bodyPr/>
        <a:lstStyle/>
        <a:p>
          <a:r>
            <a:rPr lang="el-GR" sz="1000" b="1" dirty="0"/>
            <a:t>Ως ημέρες εκτός έδρας αποζημιώνονται η ημέρα άφιξης και οι ημέρες εργασιών. </a:t>
          </a:r>
        </a:p>
      </dgm:t>
    </dgm:pt>
    <dgm:pt modelId="{F622B0B9-D33E-4251-9DBD-6029E1728699}" type="parTrans" cxnId="{6A500D57-F15C-442C-BF2A-34837AF9999D}">
      <dgm:prSet/>
      <dgm:spPr/>
      <dgm:t>
        <a:bodyPr/>
        <a:lstStyle/>
        <a:p>
          <a:endParaRPr lang="el-GR"/>
        </a:p>
      </dgm:t>
    </dgm:pt>
    <dgm:pt modelId="{F17C40F4-6D22-4392-ACEC-0DAC28347E45}" type="sibTrans" cxnId="{6A500D57-F15C-442C-BF2A-34837AF9999D}">
      <dgm:prSet/>
      <dgm:spPr/>
      <dgm:t>
        <a:bodyPr/>
        <a:lstStyle/>
        <a:p>
          <a:endParaRPr lang="el-GR"/>
        </a:p>
      </dgm:t>
    </dgm:pt>
    <dgm:pt modelId="{D78DF9A1-70B6-4CDC-B503-471A178A9565}" type="pres">
      <dgm:prSet presAssocID="{035D4281-ABF3-45DE-96E4-9136362295F8}" presName="compositeShape" presStyleCnt="0">
        <dgm:presLayoutVars>
          <dgm:chMax val="2"/>
          <dgm:dir/>
          <dgm:resizeHandles val="exact"/>
        </dgm:presLayoutVars>
      </dgm:prSet>
      <dgm:spPr/>
    </dgm:pt>
    <dgm:pt modelId="{82AD6152-C215-43B3-AE71-2E192FCC2F2B}" type="pres">
      <dgm:prSet presAssocID="{035D4281-ABF3-45DE-96E4-9136362295F8}" presName="ribbon" presStyleLbl="node1" presStyleIdx="0" presStyleCnt="1" custScaleX="243150" custLinFactNeighborX="0" custLinFactNeighborY="20585"/>
      <dgm:spPr/>
    </dgm:pt>
    <dgm:pt modelId="{57CBE805-BE55-4F3E-95B7-9AFBEA5AC158}" type="pres">
      <dgm:prSet presAssocID="{035D4281-ABF3-45DE-96E4-9136362295F8}" presName="leftArrowText" presStyleLbl="node1" presStyleIdx="0" presStyleCnt="1" custScaleX="274719" custLinFactX="-2990" custLinFactNeighborX="-100000" custLinFactNeighborY="-1949">
        <dgm:presLayoutVars>
          <dgm:chMax val="0"/>
          <dgm:bulletEnabled val="1"/>
        </dgm:presLayoutVars>
      </dgm:prSet>
      <dgm:spPr/>
    </dgm:pt>
    <dgm:pt modelId="{20CAD748-1C98-4ACF-B05A-96FD1ADBDA6D}" type="pres">
      <dgm:prSet presAssocID="{035D4281-ABF3-45DE-96E4-9136362295F8}" presName="rightArrowText" presStyleLbl="node1" presStyleIdx="0" presStyleCnt="1" custScaleX="252660" custLinFactNeighborX="64896" custLinFactNeighborY="2561">
        <dgm:presLayoutVars>
          <dgm:chMax val="0"/>
          <dgm:bulletEnabled val="1"/>
        </dgm:presLayoutVars>
      </dgm:prSet>
      <dgm:spPr/>
    </dgm:pt>
  </dgm:ptLst>
  <dgm:cxnLst>
    <dgm:cxn modelId="{6E518524-DB91-420F-9DA8-2754F99600BB}" type="presOf" srcId="{A7AFB555-B08C-4B18-9E01-019838BA696A}" destId="{57CBE805-BE55-4F3E-95B7-9AFBEA5AC158}" srcOrd="0" destOrd="0" presId="urn:microsoft.com/office/officeart/2005/8/layout/arrow6"/>
    <dgm:cxn modelId="{0ACC5F75-A780-414E-80E0-64B34AD6D0B2}" type="presOf" srcId="{EDF5B110-750B-4A39-989E-92E64C09211B}" destId="{20CAD748-1C98-4ACF-B05A-96FD1ADBDA6D}" srcOrd="0" destOrd="0" presId="urn:microsoft.com/office/officeart/2005/8/layout/arrow6"/>
    <dgm:cxn modelId="{6A500D57-F15C-442C-BF2A-34837AF9999D}" srcId="{035D4281-ABF3-45DE-96E4-9136362295F8}" destId="{EDF5B110-750B-4A39-989E-92E64C09211B}" srcOrd="1" destOrd="0" parTransId="{F622B0B9-D33E-4251-9DBD-6029E1728699}" sibTransId="{F17C40F4-6D22-4392-ACEC-0DAC28347E45}"/>
    <dgm:cxn modelId="{297FC7D8-63CD-4E44-B23F-10BDF2C29CBB}" type="presOf" srcId="{035D4281-ABF3-45DE-96E4-9136362295F8}" destId="{D78DF9A1-70B6-4CDC-B503-471A178A9565}" srcOrd="0" destOrd="0" presId="urn:microsoft.com/office/officeart/2005/8/layout/arrow6"/>
    <dgm:cxn modelId="{95C425EE-975A-41AF-8C70-4B5A98E348DE}" srcId="{035D4281-ABF3-45DE-96E4-9136362295F8}" destId="{A7AFB555-B08C-4B18-9E01-019838BA696A}" srcOrd="0" destOrd="0" parTransId="{117B09AC-9C11-4EB6-A460-3879DD7C1381}" sibTransId="{86098CA9-A808-48B5-B331-F99A87EFF78C}"/>
    <dgm:cxn modelId="{23C4546A-4590-408F-BBD2-A63D7C1EA3E6}" type="presParOf" srcId="{D78DF9A1-70B6-4CDC-B503-471A178A9565}" destId="{82AD6152-C215-43B3-AE71-2E192FCC2F2B}" srcOrd="0" destOrd="0" presId="urn:microsoft.com/office/officeart/2005/8/layout/arrow6"/>
    <dgm:cxn modelId="{DCA013DB-AF9F-4D77-8636-5DDC82A6ADA8}" type="presParOf" srcId="{D78DF9A1-70B6-4CDC-B503-471A178A9565}" destId="{57CBE805-BE55-4F3E-95B7-9AFBEA5AC158}" srcOrd="1" destOrd="0" presId="urn:microsoft.com/office/officeart/2005/8/layout/arrow6"/>
    <dgm:cxn modelId="{7C771065-E14F-45D0-81B5-C0B42E430E7C}" type="presParOf" srcId="{D78DF9A1-70B6-4CDC-B503-471A178A9565}" destId="{20CAD748-1C98-4ACF-B05A-96FD1ADBDA6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ECAAA8-66CE-4E35-8BE0-CC3C4C2ACBC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F09C8B2-036D-46F4-ABD8-9BF344DC9063}">
      <dgm:prSet phldrT="[Κείμενο]"/>
      <dgm:spPr/>
      <dgm:t>
        <a:bodyPr/>
        <a:lstStyle/>
        <a:p>
          <a:r>
            <a:rPr lang="el-GR" i="0" dirty="0"/>
            <a:t>Έργα που χρηματοδοτούνται από </a:t>
          </a:r>
          <a:r>
            <a:rPr lang="el-GR" b="1" i="0" dirty="0"/>
            <a:t>διεθνείς, ιδιωτικούς ή ίδιους πόρους</a:t>
          </a:r>
        </a:p>
      </dgm:t>
    </dgm:pt>
    <dgm:pt modelId="{898DCEE0-98AB-43DE-B02E-EF3857E0A2AF}" type="parTrans" cxnId="{1EE991DF-9629-4DDE-ACE9-CCC6239BD545}">
      <dgm:prSet/>
      <dgm:spPr/>
      <dgm:t>
        <a:bodyPr/>
        <a:lstStyle/>
        <a:p>
          <a:endParaRPr lang="el-GR"/>
        </a:p>
      </dgm:t>
    </dgm:pt>
    <dgm:pt modelId="{594EF1EA-C569-445C-B830-029193BB58A4}" type="sibTrans" cxnId="{1EE991DF-9629-4DDE-ACE9-CCC6239BD545}">
      <dgm:prSet/>
      <dgm:spPr/>
      <dgm:t>
        <a:bodyPr/>
        <a:lstStyle/>
        <a:p>
          <a:endParaRPr lang="el-GR"/>
        </a:p>
      </dgm:t>
    </dgm:pt>
    <dgm:pt modelId="{45074F72-DCAD-4204-BCE4-FD73F6733AEE}">
      <dgm:prSet phldrT="[Κείμενο]"/>
      <dgm:spPr/>
      <dgm:t>
        <a:bodyPr/>
        <a:lstStyle/>
        <a:p>
          <a:r>
            <a:rPr lang="el-GR" dirty="0"/>
            <a:t>Τα μέλη της ομάδας έργου μετακινούνται μόνο με το </a:t>
          </a:r>
          <a:r>
            <a:rPr lang="el-GR" b="1" dirty="0"/>
            <a:t>ΕΟ26 (Εντολή Μετακίνησης) </a:t>
          </a:r>
          <a:r>
            <a:rPr lang="el-GR" dirty="0"/>
            <a:t>που υπογράφεται από τον Ε/Υ.  Για μετακίνηση του Ε/Υ δεν απαιτείται κάποια ενέργεια</a:t>
          </a:r>
        </a:p>
      </dgm:t>
    </dgm:pt>
    <dgm:pt modelId="{C438ED0A-2065-4231-8BD4-A42DC530E972}" type="parTrans" cxnId="{E4769EEE-68BA-40B4-B672-01BB7603B5F8}">
      <dgm:prSet/>
      <dgm:spPr/>
      <dgm:t>
        <a:bodyPr/>
        <a:lstStyle/>
        <a:p>
          <a:endParaRPr lang="el-GR"/>
        </a:p>
      </dgm:t>
    </dgm:pt>
    <dgm:pt modelId="{C4D93E19-0425-4AEA-9460-EC4DC658666A}" type="sibTrans" cxnId="{E4769EEE-68BA-40B4-B672-01BB7603B5F8}">
      <dgm:prSet/>
      <dgm:spPr/>
      <dgm:t>
        <a:bodyPr/>
        <a:lstStyle/>
        <a:p>
          <a:endParaRPr lang="el-GR"/>
        </a:p>
      </dgm:t>
    </dgm:pt>
    <dgm:pt modelId="{FA886C3D-394B-49EC-9DAA-BAC6546FABDB}" type="pres">
      <dgm:prSet presAssocID="{48ECAAA8-66CE-4E35-8BE0-CC3C4C2ACBCB}" presName="linearFlow" presStyleCnt="0">
        <dgm:presLayoutVars>
          <dgm:resizeHandles val="exact"/>
        </dgm:presLayoutVars>
      </dgm:prSet>
      <dgm:spPr/>
    </dgm:pt>
    <dgm:pt modelId="{00C6310C-316D-4871-B90D-1C7B5F91806A}" type="pres">
      <dgm:prSet presAssocID="{6F09C8B2-036D-46F4-ABD8-9BF344DC9063}" presName="node" presStyleLbl="node1" presStyleIdx="0" presStyleCnt="2">
        <dgm:presLayoutVars>
          <dgm:bulletEnabled val="1"/>
        </dgm:presLayoutVars>
      </dgm:prSet>
      <dgm:spPr/>
    </dgm:pt>
    <dgm:pt modelId="{26B9E9B2-25D1-461C-A3AD-6BAB6770EF77}" type="pres">
      <dgm:prSet presAssocID="{594EF1EA-C569-445C-B830-029193BB58A4}" presName="sibTrans" presStyleLbl="sibTrans2D1" presStyleIdx="0" presStyleCnt="1"/>
      <dgm:spPr/>
    </dgm:pt>
    <dgm:pt modelId="{2798B90C-79AE-4B67-861A-97EC0C951C58}" type="pres">
      <dgm:prSet presAssocID="{594EF1EA-C569-445C-B830-029193BB58A4}" presName="connectorText" presStyleLbl="sibTrans2D1" presStyleIdx="0" presStyleCnt="1"/>
      <dgm:spPr/>
    </dgm:pt>
    <dgm:pt modelId="{853A7DF4-F561-4D6C-BE7A-E4196178D8FA}" type="pres">
      <dgm:prSet presAssocID="{45074F72-DCAD-4204-BCE4-FD73F6733AEE}" presName="node" presStyleLbl="node1" presStyleIdx="1" presStyleCnt="2">
        <dgm:presLayoutVars>
          <dgm:bulletEnabled val="1"/>
        </dgm:presLayoutVars>
      </dgm:prSet>
      <dgm:spPr/>
    </dgm:pt>
  </dgm:ptLst>
  <dgm:cxnLst>
    <dgm:cxn modelId="{13E07403-8614-42F5-B4A6-B7362AF31A79}" type="presOf" srcId="{6F09C8B2-036D-46F4-ABD8-9BF344DC9063}" destId="{00C6310C-316D-4871-B90D-1C7B5F91806A}" srcOrd="0" destOrd="0" presId="urn:microsoft.com/office/officeart/2005/8/layout/process2"/>
    <dgm:cxn modelId="{FBEE601B-127E-4AF6-9F1B-AA2A29F13576}" type="presOf" srcId="{48ECAAA8-66CE-4E35-8BE0-CC3C4C2ACBCB}" destId="{FA886C3D-394B-49EC-9DAA-BAC6546FABDB}" srcOrd="0" destOrd="0" presId="urn:microsoft.com/office/officeart/2005/8/layout/process2"/>
    <dgm:cxn modelId="{9BEB8342-02D1-4099-990C-D19A45D7C9F3}" type="presOf" srcId="{594EF1EA-C569-445C-B830-029193BB58A4}" destId="{2798B90C-79AE-4B67-861A-97EC0C951C58}" srcOrd="1" destOrd="0" presId="urn:microsoft.com/office/officeart/2005/8/layout/process2"/>
    <dgm:cxn modelId="{DD8ACC56-1E5C-4B55-B9BC-35E80014265C}" type="presOf" srcId="{594EF1EA-C569-445C-B830-029193BB58A4}" destId="{26B9E9B2-25D1-461C-A3AD-6BAB6770EF77}" srcOrd="0" destOrd="0" presId="urn:microsoft.com/office/officeart/2005/8/layout/process2"/>
    <dgm:cxn modelId="{1EE991DF-9629-4DDE-ACE9-CCC6239BD545}" srcId="{48ECAAA8-66CE-4E35-8BE0-CC3C4C2ACBCB}" destId="{6F09C8B2-036D-46F4-ABD8-9BF344DC9063}" srcOrd="0" destOrd="0" parTransId="{898DCEE0-98AB-43DE-B02E-EF3857E0A2AF}" sibTransId="{594EF1EA-C569-445C-B830-029193BB58A4}"/>
    <dgm:cxn modelId="{81B1CDE8-D5C6-419F-8A1C-44F2843943D8}" type="presOf" srcId="{45074F72-DCAD-4204-BCE4-FD73F6733AEE}" destId="{853A7DF4-F561-4D6C-BE7A-E4196178D8FA}" srcOrd="0" destOrd="0" presId="urn:microsoft.com/office/officeart/2005/8/layout/process2"/>
    <dgm:cxn modelId="{E4769EEE-68BA-40B4-B672-01BB7603B5F8}" srcId="{48ECAAA8-66CE-4E35-8BE0-CC3C4C2ACBCB}" destId="{45074F72-DCAD-4204-BCE4-FD73F6733AEE}" srcOrd="1" destOrd="0" parTransId="{C438ED0A-2065-4231-8BD4-A42DC530E972}" sibTransId="{C4D93E19-0425-4AEA-9460-EC4DC658666A}"/>
    <dgm:cxn modelId="{ED29E60F-27FE-4F8F-80D6-9726252CE587}" type="presParOf" srcId="{FA886C3D-394B-49EC-9DAA-BAC6546FABDB}" destId="{00C6310C-316D-4871-B90D-1C7B5F91806A}" srcOrd="0" destOrd="0" presId="urn:microsoft.com/office/officeart/2005/8/layout/process2"/>
    <dgm:cxn modelId="{7039A4F1-4180-4A32-8871-DF77C37D523D}" type="presParOf" srcId="{FA886C3D-394B-49EC-9DAA-BAC6546FABDB}" destId="{26B9E9B2-25D1-461C-A3AD-6BAB6770EF77}" srcOrd="1" destOrd="0" presId="urn:microsoft.com/office/officeart/2005/8/layout/process2"/>
    <dgm:cxn modelId="{DB694D0E-1888-4550-BEEB-72C0D60C6D87}" type="presParOf" srcId="{26B9E9B2-25D1-461C-A3AD-6BAB6770EF77}" destId="{2798B90C-79AE-4B67-861A-97EC0C951C58}" srcOrd="0" destOrd="0" presId="urn:microsoft.com/office/officeart/2005/8/layout/process2"/>
    <dgm:cxn modelId="{BCB1706D-258F-424B-B211-45CC53B7848C}" type="presParOf" srcId="{FA886C3D-394B-49EC-9DAA-BAC6546FABDB}" destId="{853A7DF4-F561-4D6C-BE7A-E4196178D8F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ECAAA8-66CE-4E35-8BE0-CC3C4C2ACBC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F09C8B2-036D-46F4-ABD8-9BF344DC9063}">
      <dgm:prSet phldrT="[Κείμενο]" custT="1"/>
      <dgm:spPr/>
      <dgm:t>
        <a:bodyPr/>
        <a:lstStyle/>
        <a:p>
          <a:r>
            <a:rPr lang="el-GR" sz="1200" b="0" i="0" dirty="0"/>
            <a:t>Έργα που χρηματοδοτούνται ή συγχρηματοδοτούνται από </a:t>
          </a:r>
          <a:r>
            <a:rPr lang="el-GR" sz="1200" b="1" i="0" dirty="0"/>
            <a:t>εθνικούς πόρους</a:t>
          </a:r>
          <a:endParaRPr lang="el-GR" sz="1200" dirty="0"/>
        </a:p>
      </dgm:t>
    </dgm:pt>
    <dgm:pt modelId="{898DCEE0-98AB-43DE-B02E-EF3857E0A2AF}" type="parTrans" cxnId="{1EE991DF-9629-4DDE-ACE9-CCC6239BD545}">
      <dgm:prSet/>
      <dgm:spPr/>
      <dgm:t>
        <a:bodyPr/>
        <a:lstStyle/>
        <a:p>
          <a:endParaRPr lang="el-GR" sz="1200"/>
        </a:p>
      </dgm:t>
    </dgm:pt>
    <dgm:pt modelId="{594EF1EA-C569-445C-B830-029193BB58A4}" type="sibTrans" cxnId="{1EE991DF-9629-4DDE-ACE9-CCC6239BD545}">
      <dgm:prSet custT="1"/>
      <dgm:spPr/>
      <dgm:t>
        <a:bodyPr/>
        <a:lstStyle/>
        <a:p>
          <a:endParaRPr lang="el-GR" sz="1200"/>
        </a:p>
      </dgm:t>
    </dgm:pt>
    <dgm:pt modelId="{45074F72-DCAD-4204-BCE4-FD73F6733AEE}">
      <dgm:prSet phldrT="[Κείμενο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Τόσο για τα μέλη της ομάδας έργου όσο και για τον Ε/Υ υποβάλλεται </a:t>
          </a:r>
          <a:r>
            <a:rPr lang="el-GR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αίτημα μετακίνησης μέσω </a:t>
          </a:r>
          <a:r>
            <a:rPr lang="en-US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web-</a:t>
          </a:r>
          <a:r>
            <a:rPr lang="en-US" sz="12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Rescom</a:t>
          </a:r>
          <a:r>
            <a:rPr lang="el-GR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 Η μετακίνηση μπορεί να πραγματοποιηθεί μετά την ανάρτηση της εγκριτικής απόφασης στη ΔΙΑΥΓΕΙΑ.</a:t>
          </a:r>
        </a:p>
      </dgm:t>
    </dgm:pt>
    <dgm:pt modelId="{C438ED0A-2065-4231-8BD4-A42DC530E972}" type="parTrans" cxnId="{E4769EEE-68BA-40B4-B672-01BB7603B5F8}">
      <dgm:prSet/>
      <dgm:spPr/>
      <dgm:t>
        <a:bodyPr/>
        <a:lstStyle/>
        <a:p>
          <a:endParaRPr lang="el-GR" sz="1200"/>
        </a:p>
      </dgm:t>
    </dgm:pt>
    <dgm:pt modelId="{C4D93E19-0425-4AEA-9460-EC4DC658666A}" type="sibTrans" cxnId="{E4769EEE-68BA-40B4-B672-01BB7603B5F8}">
      <dgm:prSet/>
      <dgm:spPr/>
      <dgm:t>
        <a:bodyPr/>
        <a:lstStyle/>
        <a:p>
          <a:endParaRPr lang="el-GR" sz="1200"/>
        </a:p>
      </dgm:t>
    </dgm:pt>
    <dgm:pt modelId="{FA886C3D-394B-49EC-9DAA-BAC6546FABDB}" type="pres">
      <dgm:prSet presAssocID="{48ECAAA8-66CE-4E35-8BE0-CC3C4C2ACBCB}" presName="linearFlow" presStyleCnt="0">
        <dgm:presLayoutVars>
          <dgm:resizeHandles val="exact"/>
        </dgm:presLayoutVars>
      </dgm:prSet>
      <dgm:spPr/>
    </dgm:pt>
    <dgm:pt modelId="{00C6310C-316D-4871-B90D-1C7B5F91806A}" type="pres">
      <dgm:prSet presAssocID="{6F09C8B2-036D-46F4-ABD8-9BF344DC9063}" presName="node" presStyleLbl="node1" presStyleIdx="0" presStyleCnt="2" custScaleX="120055">
        <dgm:presLayoutVars>
          <dgm:bulletEnabled val="1"/>
        </dgm:presLayoutVars>
      </dgm:prSet>
      <dgm:spPr/>
    </dgm:pt>
    <dgm:pt modelId="{26B9E9B2-25D1-461C-A3AD-6BAB6770EF77}" type="pres">
      <dgm:prSet presAssocID="{594EF1EA-C569-445C-B830-029193BB58A4}" presName="sibTrans" presStyleLbl="sibTrans2D1" presStyleIdx="0" presStyleCnt="1"/>
      <dgm:spPr/>
    </dgm:pt>
    <dgm:pt modelId="{2798B90C-79AE-4B67-861A-97EC0C951C58}" type="pres">
      <dgm:prSet presAssocID="{594EF1EA-C569-445C-B830-029193BB58A4}" presName="connectorText" presStyleLbl="sibTrans2D1" presStyleIdx="0" presStyleCnt="1"/>
      <dgm:spPr/>
    </dgm:pt>
    <dgm:pt modelId="{853A7DF4-F561-4D6C-BE7A-E4196178D8FA}" type="pres">
      <dgm:prSet presAssocID="{45074F72-DCAD-4204-BCE4-FD73F6733AEE}" presName="node" presStyleLbl="node1" presStyleIdx="1" presStyleCnt="2" custScaleX="120055">
        <dgm:presLayoutVars>
          <dgm:bulletEnabled val="1"/>
        </dgm:presLayoutVars>
      </dgm:prSet>
      <dgm:spPr/>
    </dgm:pt>
  </dgm:ptLst>
  <dgm:cxnLst>
    <dgm:cxn modelId="{13E07403-8614-42F5-B4A6-B7362AF31A79}" type="presOf" srcId="{6F09C8B2-036D-46F4-ABD8-9BF344DC9063}" destId="{00C6310C-316D-4871-B90D-1C7B5F91806A}" srcOrd="0" destOrd="0" presId="urn:microsoft.com/office/officeart/2005/8/layout/process2"/>
    <dgm:cxn modelId="{FBEE601B-127E-4AF6-9F1B-AA2A29F13576}" type="presOf" srcId="{48ECAAA8-66CE-4E35-8BE0-CC3C4C2ACBCB}" destId="{FA886C3D-394B-49EC-9DAA-BAC6546FABDB}" srcOrd="0" destOrd="0" presId="urn:microsoft.com/office/officeart/2005/8/layout/process2"/>
    <dgm:cxn modelId="{9BEB8342-02D1-4099-990C-D19A45D7C9F3}" type="presOf" srcId="{594EF1EA-C569-445C-B830-029193BB58A4}" destId="{2798B90C-79AE-4B67-861A-97EC0C951C58}" srcOrd="1" destOrd="0" presId="urn:microsoft.com/office/officeart/2005/8/layout/process2"/>
    <dgm:cxn modelId="{DD8ACC56-1E5C-4B55-B9BC-35E80014265C}" type="presOf" srcId="{594EF1EA-C569-445C-B830-029193BB58A4}" destId="{26B9E9B2-25D1-461C-A3AD-6BAB6770EF77}" srcOrd="0" destOrd="0" presId="urn:microsoft.com/office/officeart/2005/8/layout/process2"/>
    <dgm:cxn modelId="{1EE991DF-9629-4DDE-ACE9-CCC6239BD545}" srcId="{48ECAAA8-66CE-4E35-8BE0-CC3C4C2ACBCB}" destId="{6F09C8B2-036D-46F4-ABD8-9BF344DC9063}" srcOrd="0" destOrd="0" parTransId="{898DCEE0-98AB-43DE-B02E-EF3857E0A2AF}" sibTransId="{594EF1EA-C569-445C-B830-029193BB58A4}"/>
    <dgm:cxn modelId="{81B1CDE8-D5C6-419F-8A1C-44F2843943D8}" type="presOf" srcId="{45074F72-DCAD-4204-BCE4-FD73F6733AEE}" destId="{853A7DF4-F561-4D6C-BE7A-E4196178D8FA}" srcOrd="0" destOrd="0" presId="urn:microsoft.com/office/officeart/2005/8/layout/process2"/>
    <dgm:cxn modelId="{E4769EEE-68BA-40B4-B672-01BB7603B5F8}" srcId="{48ECAAA8-66CE-4E35-8BE0-CC3C4C2ACBCB}" destId="{45074F72-DCAD-4204-BCE4-FD73F6733AEE}" srcOrd="1" destOrd="0" parTransId="{C438ED0A-2065-4231-8BD4-A42DC530E972}" sibTransId="{C4D93E19-0425-4AEA-9460-EC4DC658666A}"/>
    <dgm:cxn modelId="{ED29E60F-27FE-4F8F-80D6-9726252CE587}" type="presParOf" srcId="{FA886C3D-394B-49EC-9DAA-BAC6546FABDB}" destId="{00C6310C-316D-4871-B90D-1C7B5F91806A}" srcOrd="0" destOrd="0" presId="urn:microsoft.com/office/officeart/2005/8/layout/process2"/>
    <dgm:cxn modelId="{7039A4F1-4180-4A32-8871-DF77C37D523D}" type="presParOf" srcId="{FA886C3D-394B-49EC-9DAA-BAC6546FABDB}" destId="{26B9E9B2-25D1-461C-A3AD-6BAB6770EF77}" srcOrd="1" destOrd="0" presId="urn:microsoft.com/office/officeart/2005/8/layout/process2"/>
    <dgm:cxn modelId="{DB694D0E-1888-4550-BEEB-72C0D60C6D87}" type="presParOf" srcId="{26B9E9B2-25D1-461C-A3AD-6BAB6770EF77}" destId="{2798B90C-79AE-4B67-861A-97EC0C951C58}" srcOrd="0" destOrd="0" presId="urn:microsoft.com/office/officeart/2005/8/layout/process2"/>
    <dgm:cxn modelId="{BCB1706D-258F-424B-B211-45CC53B7848C}" type="presParOf" srcId="{FA886C3D-394B-49EC-9DAA-BAC6546FABDB}" destId="{853A7DF4-F561-4D6C-BE7A-E4196178D8F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CAAA8-66CE-4E35-8BE0-CC3C4C2ACBC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B33624-AB9C-41E0-8B8F-67844924CA3F}">
      <dgm:prSet phldrT="[Κείμενο]"/>
      <dgm:spPr/>
      <dgm:t>
        <a:bodyPr/>
        <a:lstStyle/>
        <a:p>
          <a:r>
            <a:rPr lang="el-GR" dirty="0"/>
            <a:t>Πραγματοποίηση μετακίνησης &amp; συγκέντρωση απαραίτητων δικαιολογητικών</a:t>
          </a:r>
        </a:p>
      </dgm:t>
    </dgm:pt>
    <dgm:pt modelId="{FE4BBCE7-314B-4C52-9369-9656786786BA}" type="parTrans" cxnId="{A719D630-2807-4D71-9619-6F91B6DE0842}">
      <dgm:prSet/>
      <dgm:spPr/>
      <dgm:t>
        <a:bodyPr/>
        <a:lstStyle/>
        <a:p>
          <a:endParaRPr lang="el-GR"/>
        </a:p>
      </dgm:t>
    </dgm:pt>
    <dgm:pt modelId="{2DBE3FE7-4C87-4DAE-BBE1-44F49C755F72}" type="sibTrans" cxnId="{A719D630-2807-4D71-9619-6F91B6DE0842}">
      <dgm:prSet/>
      <dgm:spPr/>
      <dgm:t>
        <a:bodyPr/>
        <a:lstStyle/>
        <a:p>
          <a:endParaRPr lang="el-GR"/>
        </a:p>
      </dgm:t>
    </dgm:pt>
    <dgm:pt modelId="{A8606EF3-54BD-453A-8D55-DDA78A4CF3C1}">
      <dgm:prSet phldrT="[Κείμενο]"/>
      <dgm:spPr/>
      <dgm:t>
        <a:bodyPr/>
        <a:lstStyle/>
        <a:p>
          <a:r>
            <a:rPr lang="el-GR" dirty="0"/>
            <a:t>Υποβολή αιτήματος πληρωμής δαπάνης μετακίνησης στο </a:t>
          </a:r>
          <a:r>
            <a:rPr lang="en-US" dirty="0"/>
            <a:t>web-</a:t>
          </a:r>
          <a:r>
            <a:rPr lang="en-US" dirty="0" err="1"/>
            <a:t>Rescom</a:t>
          </a:r>
          <a:r>
            <a:rPr lang="en-US" dirty="0"/>
            <a:t> </a:t>
          </a:r>
          <a:r>
            <a:rPr lang="el-GR" dirty="0"/>
            <a:t>εντός 15 ημερών από την επιστροφή</a:t>
          </a:r>
        </a:p>
      </dgm:t>
    </dgm:pt>
    <dgm:pt modelId="{F8C23D11-5C9D-4E87-81D2-DAF8F4BB0D5C}" type="parTrans" cxnId="{27F038A3-DED4-43F3-B8BD-B35438EEE093}">
      <dgm:prSet/>
      <dgm:spPr/>
      <dgm:t>
        <a:bodyPr/>
        <a:lstStyle/>
        <a:p>
          <a:endParaRPr lang="el-GR"/>
        </a:p>
      </dgm:t>
    </dgm:pt>
    <dgm:pt modelId="{AA5C8938-20A5-4717-AE8E-1CBBD6A125D6}" type="sibTrans" cxnId="{27F038A3-DED4-43F3-B8BD-B35438EEE093}">
      <dgm:prSet/>
      <dgm:spPr/>
      <dgm:t>
        <a:bodyPr/>
        <a:lstStyle/>
        <a:p>
          <a:endParaRPr lang="el-GR"/>
        </a:p>
      </dgm:t>
    </dgm:pt>
    <dgm:pt modelId="{FA886C3D-394B-49EC-9DAA-BAC6546FABDB}" type="pres">
      <dgm:prSet presAssocID="{48ECAAA8-66CE-4E35-8BE0-CC3C4C2ACBCB}" presName="linearFlow" presStyleCnt="0">
        <dgm:presLayoutVars>
          <dgm:resizeHandles val="exact"/>
        </dgm:presLayoutVars>
      </dgm:prSet>
      <dgm:spPr/>
    </dgm:pt>
    <dgm:pt modelId="{9EDFEEB5-7269-4332-80A7-81C8CC64D9EB}" type="pres">
      <dgm:prSet presAssocID="{0EB33624-AB9C-41E0-8B8F-67844924CA3F}" presName="node" presStyleLbl="node1" presStyleIdx="0" presStyleCnt="2">
        <dgm:presLayoutVars>
          <dgm:bulletEnabled val="1"/>
        </dgm:presLayoutVars>
      </dgm:prSet>
      <dgm:spPr/>
    </dgm:pt>
    <dgm:pt modelId="{338BE303-0104-446D-A8E4-BEAA8511E818}" type="pres">
      <dgm:prSet presAssocID="{2DBE3FE7-4C87-4DAE-BBE1-44F49C755F72}" presName="sibTrans" presStyleLbl="sibTrans2D1" presStyleIdx="0" presStyleCnt="1"/>
      <dgm:spPr/>
    </dgm:pt>
    <dgm:pt modelId="{9194DA3C-8C1C-4CD1-AD0C-DB4BCAEADBBF}" type="pres">
      <dgm:prSet presAssocID="{2DBE3FE7-4C87-4DAE-BBE1-44F49C755F72}" presName="connectorText" presStyleLbl="sibTrans2D1" presStyleIdx="0" presStyleCnt="1"/>
      <dgm:spPr/>
    </dgm:pt>
    <dgm:pt modelId="{5AFE7578-D18C-4561-A211-A7DF52250515}" type="pres">
      <dgm:prSet presAssocID="{A8606EF3-54BD-453A-8D55-DDA78A4CF3C1}" presName="node" presStyleLbl="node1" presStyleIdx="1" presStyleCnt="2">
        <dgm:presLayoutVars>
          <dgm:bulletEnabled val="1"/>
        </dgm:presLayoutVars>
      </dgm:prSet>
      <dgm:spPr/>
    </dgm:pt>
  </dgm:ptLst>
  <dgm:cxnLst>
    <dgm:cxn modelId="{D3004616-51E2-4BC9-B8A4-B93AA654B7DE}" type="presOf" srcId="{2DBE3FE7-4C87-4DAE-BBE1-44F49C755F72}" destId="{9194DA3C-8C1C-4CD1-AD0C-DB4BCAEADBBF}" srcOrd="1" destOrd="0" presId="urn:microsoft.com/office/officeart/2005/8/layout/process2"/>
    <dgm:cxn modelId="{FBEE601B-127E-4AF6-9F1B-AA2A29F13576}" type="presOf" srcId="{48ECAAA8-66CE-4E35-8BE0-CC3C4C2ACBCB}" destId="{FA886C3D-394B-49EC-9DAA-BAC6546FABDB}" srcOrd="0" destOrd="0" presId="urn:microsoft.com/office/officeart/2005/8/layout/process2"/>
    <dgm:cxn modelId="{A719D630-2807-4D71-9619-6F91B6DE0842}" srcId="{48ECAAA8-66CE-4E35-8BE0-CC3C4C2ACBCB}" destId="{0EB33624-AB9C-41E0-8B8F-67844924CA3F}" srcOrd="0" destOrd="0" parTransId="{FE4BBCE7-314B-4C52-9369-9656786786BA}" sibTransId="{2DBE3FE7-4C87-4DAE-BBE1-44F49C755F72}"/>
    <dgm:cxn modelId="{FD0BA2A1-3256-4289-A599-7C428ECDB0B6}" type="presOf" srcId="{A8606EF3-54BD-453A-8D55-DDA78A4CF3C1}" destId="{5AFE7578-D18C-4561-A211-A7DF52250515}" srcOrd="0" destOrd="0" presId="urn:microsoft.com/office/officeart/2005/8/layout/process2"/>
    <dgm:cxn modelId="{27F038A3-DED4-43F3-B8BD-B35438EEE093}" srcId="{48ECAAA8-66CE-4E35-8BE0-CC3C4C2ACBCB}" destId="{A8606EF3-54BD-453A-8D55-DDA78A4CF3C1}" srcOrd="1" destOrd="0" parTransId="{F8C23D11-5C9D-4E87-81D2-DAF8F4BB0D5C}" sibTransId="{AA5C8938-20A5-4717-AE8E-1CBBD6A125D6}"/>
    <dgm:cxn modelId="{36BDFEE4-9AD8-481D-8724-B4DE7A43CB26}" type="presOf" srcId="{0EB33624-AB9C-41E0-8B8F-67844924CA3F}" destId="{9EDFEEB5-7269-4332-80A7-81C8CC64D9EB}" srcOrd="0" destOrd="0" presId="urn:microsoft.com/office/officeart/2005/8/layout/process2"/>
    <dgm:cxn modelId="{8D2B2FFC-9A79-4235-AEBE-010A4584C0B9}" type="presOf" srcId="{2DBE3FE7-4C87-4DAE-BBE1-44F49C755F72}" destId="{338BE303-0104-446D-A8E4-BEAA8511E818}" srcOrd="0" destOrd="0" presId="urn:microsoft.com/office/officeart/2005/8/layout/process2"/>
    <dgm:cxn modelId="{B0C6AF82-186D-430D-BC14-5E3D1F7180D6}" type="presParOf" srcId="{FA886C3D-394B-49EC-9DAA-BAC6546FABDB}" destId="{9EDFEEB5-7269-4332-80A7-81C8CC64D9EB}" srcOrd="0" destOrd="0" presId="urn:microsoft.com/office/officeart/2005/8/layout/process2"/>
    <dgm:cxn modelId="{EE73BE79-3FB8-4E7E-AC74-8B6EAA2CB4A9}" type="presParOf" srcId="{FA886C3D-394B-49EC-9DAA-BAC6546FABDB}" destId="{338BE303-0104-446D-A8E4-BEAA8511E818}" srcOrd="1" destOrd="0" presId="urn:microsoft.com/office/officeart/2005/8/layout/process2"/>
    <dgm:cxn modelId="{0A626E21-3768-4B6E-9466-F1F5A69E49BC}" type="presParOf" srcId="{338BE303-0104-446D-A8E4-BEAA8511E818}" destId="{9194DA3C-8C1C-4CD1-AD0C-DB4BCAEADBBF}" srcOrd="0" destOrd="0" presId="urn:microsoft.com/office/officeart/2005/8/layout/process2"/>
    <dgm:cxn modelId="{946AF1ED-765D-40EA-9EF4-5A6118BDF0FE}" type="presParOf" srcId="{FA886C3D-394B-49EC-9DAA-BAC6546FABDB}" destId="{5AFE7578-D18C-4561-A211-A7DF5225051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7B000-CD01-43D5-9124-34C20F2AA06D}">
      <dsp:nvSpPr>
        <dsp:cNvPr id="0" name=""/>
        <dsp:cNvSpPr/>
      </dsp:nvSpPr>
      <dsp:spPr>
        <a:xfrm>
          <a:off x="0" y="116925"/>
          <a:ext cx="80645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Ημερήσια αποζημίωση</a:t>
          </a:r>
        </a:p>
      </dsp:txBody>
      <dsp:txXfrm>
        <a:off x="22246" y="139171"/>
        <a:ext cx="8020008" cy="411223"/>
      </dsp:txXfrm>
    </dsp:sp>
    <dsp:sp modelId="{328BAFE3-2A97-4F7C-88BB-FC9833E1DE2E}">
      <dsp:nvSpPr>
        <dsp:cNvPr id="0" name=""/>
        <dsp:cNvSpPr/>
      </dsp:nvSpPr>
      <dsp:spPr>
        <a:xfrm>
          <a:off x="0" y="572640"/>
          <a:ext cx="80645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solidFill>
                <a:schemeClr val="bg1"/>
              </a:solidFill>
            </a:rPr>
            <a:t>Για μόνιμο , Α.Χ. και Ο.Χ. προσωπικό του ΔΙ.ΠΑ.Ε. Αποζημίωση χωρίς προσκόμιση παραστατικών.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solidFill>
                <a:schemeClr val="bg1"/>
              </a:solidFill>
            </a:rPr>
            <a:t>Μειώνεται όταν παρέχονται γεύματα.</a:t>
          </a:r>
        </a:p>
      </dsp:txBody>
      <dsp:txXfrm>
        <a:off x="0" y="572640"/>
        <a:ext cx="8064500" cy="521122"/>
      </dsp:txXfrm>
    </dsp:sp>
    <dsp:sp modelId="{C0CD4527-2D15-4115-A8D4-219493F8831A}">
      <dsp:nvSpPr>
        <dsp:cNvPr id="0" name=""/>
        <dsp:cNvSpPr/>
      </dsp:nvSpPr>
      <dsp:spPr>
        <a:xfrm>
          <a:off x="0" y="1093763"/>
          <a:ext cx="80645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Έξοδα διαβίωσης τρίτων</a:t>
          </a:r>
          <a:endParaRPr lang="el-GR" sz="1900" kern="1200" dirty="0">
            <a:solidFill>
              <a:schemeClr val="bg1"/>
            </a:solidFill>
          </a:endParaRPr>
        </a:p>
      </dsp:txBody>
      <dsp:txXfrm>
        <a:off x="22246" y="1116009"/>
        <a:ext cx="8020008" cy="411223"/>
      </dsp:txXfrm>
    </dsp:sp>
    <dsp:sp modelId="{9F3448B7-6EAC-41B1-A39E-FCF6B39099BA}">
      <dsp:nvSpPr>
        <dsp:cNvPr id="0" name=""/>
        <dsp:cNvSpPr/>
      </dsp:nvSpPr>
      <dsp:spPr>
        <a:xfrm>
          <a:off x="0" y="1549478"/>
          <a:ext cx="80645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solidFill>
                <a:schemeClr val="bg1"/>
              </a:solidFill>
            </a:rPr>
            <a:t>Με την προσκόμιση αποδείξεων για λοιπούς μετακινούμενους.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solidFill>
                <a:schemeClr val="bg1"/>
              </a:solidFill>
            </a:rPr>
            <a:t>Σύμφωνα με τα όρια της ημερήσιας αποζημίωσης.</a:t>
          </a:r>
        </a:p>
      </dsp:txBody>
      <dsp:txXfrm>
        <a:off x="0" y="1549478"/>
        <a:ext cx="8064500" cy="521122"/>
      </dsp:txXfrm>
    </dsp:sp>
    <dsp:sp modelId="{705875CF-8650-4DEB-B7EE-2D3F858542A7}">
      <dsp:nvSpPr>
        <dsp:cNvPr id="0" name=""/>
        <dsp:cNvSpPr/>
      </dsp:nvSpPr>
      <dsp:spPr>
        <a:xfrm>
          <a:off x="0" y="2070600"/>
          <a:ext cx="80645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Χιλιομετρική αποζημίωση &amp; διόδια</a:t>
          </a:r>
        </a:p>
      </dsp:txBody>
      <dsp:txXfrm>
        <a:off x="22246" y="2092846"/>
        <a:ext cx="8020008" cy="411223"/>
      </dsp:txXfrm>
    </dsp:sp>
    <dsp:sp modelId="{0D422C20-43C9-4C6A-8B27-A1028201F0EB}">
      <dsp:nvSpPr>
        <dsp:cNvPr id="0" name=""/>
        <dsp:cNvSpPr/>
      </dsp:nvSpPr>
      <dsp:spPr>
        <a:xfrm>
          <a:off x="0" y="2526315"/>
          <a:ext cx="80645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Όταν επιτρέπεται η χρήση του αυτοκινήτου σύμφωνα με το πλαίσιο χρηματοδότησης.</a:t>
          </a:r>
        </a:p>
      </dsp:txBody>
      <dsp:txXfrm>
        <a:off x="0" y="2526315"/>
        <a:ext cx="8064500" cy="314640"/>
      </dsp:txXfrm>
    </dsp:sp>
    <dsp:sp modelId="{7614CC46-9587-4578-BA8B-E10830CBECD3}">
      <dsp:nvSpPr>
        <dsp:cNvPr id="0" name=""/>
        <dsp:cNvSpPr/>
      </dsp:nvSpPr>
      <dsp:spPr>
        <a:xfrm>
          <a:off x="0" y="2874100"/>
          <a:ext cx="80645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Διαμονή</a:t>
          </a:r>
        </a:p>
      </dsp:txBody>
      <dsp:txXfrm>
        <a:off x="22246" y="2896346"/>
        <a:ext cx="8020008" cy="411223"/>
      </dsp:txXfrm>
    </dsp:sp>
    <dsp:sp modelId="{AF4AD9C4-977F-484C-B47D-D5DF7F322EAF}">
      <dsp:nvSpPr>
        <dsp:cNvPr id="0" name=""/>
        <dsp:cNvSpPr/>
      </dsp:nvSpPr>
      <dsp:spPr>
        <a:xfrm>
          <a:off x="0" y="3296670"/>
          <a:ext cx="8064500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Με απόδειξη στο όνομα του μετακινούμενου και για κόστος χρήσης δωματίου για ένα άτομο.</a:t>
          </a:r>
        </a:p>
      </dsp:txBody>
      <dsp:txXfrm>
        <a:off x="0" y="3296670"/>
        <a:ext cx="8064500" cy="49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E1054-F444-4991-ABD2-DD2587CD327B}">
      <dsp:nvSpPr>
        <dsp:cNvPr id="0" name=""/>
        <dsp:cNvSpPr/>
      </dsp:nvSpPr>
      <dsp:spPr>
        <a:xfrm>
          <a:off x="0" y="1140"/>
          <a:ext cx="80645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Έξοδα εγγραφής σε συνέδριο</a:t>
          </a:r>
        </a:p>
      </dsp:txBody>
      <dsp:txXfrm>
        <a:off x="21075" y="22215"/>
        <a:ext cx="8022350" cy="389580"/>
      </dsp:txXfrm>
    </dsp:sp>
    <dsp:sp modelId="{4EE4429D-6E14-472B-AD4D-5B1C1D033C10}">
      <dsp:nvSpPr>
        <dsp:cNvPr id="0" name=""/>
        <dsp:cNvSpPr/>
      </dsp:nvSpPr>
      <dsp:spPr>
        <a:xfrm>
          <a:off x="0" y="432870"/>
          <a:ext cx="8064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>
              <a:solidFill>
                <a:schemeClr val="bg1"/>
              </a:solidFill>
            </a:rPr>
            <a:t>Εξαιρούνται τα εξ’ αποστάσεως συνέδρια τα οποία αποζημιώνονται ως προμήθεια στην κατηγορία ΓΛΚ 64-02.</a:t>
          </a:r>
        </a:p>
      </dsp:txBody>
      <dsp:txXfrm>
        <a:off x="0" y="432870"/>
        <a:ext cx="8064500" cy="465750"/>
      </dsp:txXfrm>
    </dsp:sp>
    <dsp:sp modelId="{CB7F2A18-41DF-42D6-9661-409A7C4914AC}">
      <dsp:nvSpPr>
        <dsp:cNvPr id="0" name=""/>
        <dsp:cNvSpPr/>
      </dsp:nvSpPr>
      <dsp:spPr>
        <a:xfrm>
          <a:off x="0" y="898620"/>
          <a:ext cx="80645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Εισιτήρια</a:t>
          </a:r>
          <a:r>
            <a:rPr lang="en-US" sz="1800" kern="1200" dirty="0"/>
            <a:t> M</a:t>
          </a:r>
          <a:r>
            <a:rPr lang="el-GR" sz="1800" kern="1200" dirty="0"/>
            <a:t>ΜΜ</a:t>
          </a:r>
        </a:p>
      </dsp:txBody>
      <dsp:txXfrm>
        <a:off x="21075" y="919695"/>
        <a:ext cx="8022350" cy="389580"/>
      </dsp:txXfrm>
    </dsp:sp>
    <dsp:sp modelId="{760F5F86-58DE-4C54-8234-8BBA38B02834}">
      <dsp:nvSpPr>
        <dsp:cNvPr id="0" name=""/>
        <dsp:cNvSpPr/>
      </dsp:nvSpPr>
      <dsp:spPr>
        <a:xfrm>
          <a:off x="0" y="1330350"/>
          <a:ext cx="806450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400" kern="1200" dirty="0">
              <a:solidFill>
                <a:schemeClr val="bg1"/>
              </a:solidFill>
            </a:rPr>
            <a:t>Στα αεροπορικά εισιτήρια αποζημιώνεται το κόστος οικονομικής θέσης και δεν αποζημιώνεται η αγορά υπηρεσιών επιπλέον του βασικού ναύλου (π.χ. κράτηση θέσης).</a:t>
          </a:r>
        </a:p>
      </dsp:txBody>
      <dsp:txXfrm>
        <a:off x="0" y="1330350"/>
        <a:ext cx="8064500" cy="437805"/>
      </dsp:txXfrm>
    </dsp:sp>
    <dsp:sp modelId="{67EF2838-42CD-4928-9827-DF5A2DBFC975}">
      <dsp:nvSpPr>
        <dsp:cNvPr id="0" name=""/>
        <dsp:cNvSpPr/>
      </dsp:nvSpPr>
      <dsp:spPr>
        <a:xfrm>
          <a:off x="0" y="1768155"/>
          <a:ext cx="80645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Ταξί</a:t>
          </a:r>
        </a:p>
      </dsp:txBody>
      <dsp:txXfrm>
        <a:off x="21075" y="1789230"/>
        <a:ext cx="8022350" cy="389580"/>
      </dsp:txXfrm>
    </dsp:sp>
    <dsp:sp modelId="{B07419C5-2CD7-488E-8B80-CBDEC82ECF05}">
      <dsp:nvSpPr>
        <dsp:cNvPr id="0" name=""/>
        <dsp:cNvSpPr/>
      </dsp:nvSpPr>
      <dsp:spPr>
        <a:xfrm>
          <a:off x="0" y="2199885"/>
          <a:ext cx="80645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400" kern="1200" dirty="0">
              <a:solidFill>
                <a:schemeClr val="bg1"/>
              </a:solidFill>
            </a:rPr>
            <a:t>Όταν επιτρέπεται η χρήση του σύμφωνα με τον οδηγό χρηματοδότησης.</a:t>
          </a:r>
        </a:p>
      </dsp:txBody>
      <dsp:txXfrm>
        <a:off x="0" y="2199885"/>
        <a:ext cx="8064500" cy="298080"/>
      </dsp:txXfrm>
    </dsp:sp>
    <dsp:sp modelId="{AED34CEC-F67B-44BE-AC8D-BAD068B19E6B}">
      <dsp:nvSpPr>
        <dsp:cNvPr id="0" name=""/>
        <dsp:cNvSpPr/>
      </dsp:nvSpPr>
      <dsp:spPr>
        <a:xfrm>
          <a:off x="0" y="2497965"/>
          <a:ext cx="80645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Ενοικίαση αυτοκινήτου</a:t>
          </a:r>
        </a:p>
      </dsp:txBody>
      <dsp:txXfrm>
        <a:off x="21075" y="2519040"/>
        <a:ext cx="8022350" cy="389580"/>
      </dsp:txXfrm>
    </dsp:sp>
    <dsp:sp modelId="{4C2E5D4F-1431-4A08-B1B2-E5241FDEB2AA}">
      <dsp:nvSpPr>
        <dsp:cNvPr id="0" name=""/>
        <dsp:cNvSpPr/>
      </dsp:nvSpPr>
      <dsp:spPr>
        <a:xfrm>
          <a:off x="0" y="2929695"/>
          <a:ext cx="80645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400" kern="1200" dirty="0">
              <a:solidFill>
                <a:schemeClr val="bg1"/>
              </a:solidFill>
            </a:rPr>
            <a:t>Όταν επιτρέπεται η χρήση του σύμφωνα με τον οδηγό χρηματοδότησης.</a:t>
          </a:r>
          <a:endParaRPr lang="el-GR" sz="1400" kern="1200" dirty="0"/>
        </a:p>
      </dsp:txBody>
      <dsp:txXfrm>
        <a:off x="0" y="2929695"/>
        <a:ext cx="8064500" cy="298080"/>
      </dsp:txXfrm>
    </dsp:sp>
    <dsp:sp modelId="{D9893BBF-4761-4FD5-B6F7-A307DF4E46A7}">
      <dsp:nvSpPr>
        <dsp:cNvPr id="0" name=""/>
        <dsp:cNvSpPr/>
      </dsp:nvSpPr>
      <dsp:spPr>
        <a:xfrm>
          <a:off x="0" y="3227775"/>
          <a:ext cx="80645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Έκδοση </a:t>
          </a:r>
          <a:r>
            <a:rPr lang="en-US" sz="1800" kern="1200" dirty="0"/>
            <a:t>VISA</a:t>
          </a:r>
          <a:endParaRPr lang="el-GR" sz="1800" kern="1200" dirty="0"/>
        </a:p>
      </dsp:txBody>
      <dsp:txXfrm>
        <a:off x="21075" y="3248850"/>
        <a:ext cx="8022350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D2FA3-1E61-4072-9A46-B5DE7A92AB7F}">
      <dsp:nvSpPr>
        <dsp:cNvPr id="0" name=""/>
        <dsp:cNvSpPr/>
      </dsp:nvSpPr>
      <dsp:spPr>
        <a:xfrm>
          <a:off x="90909" y="0"/>
          <a:ext cx="8647907" cy="126243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2B8FB-73E7-40C2-8859-B4D7768A8A51}">
      <dsp:nvSpPr>
        <dsp:cNvPr id="0" name=""/>
        <dsp:cNvSpPr/>
      </dsp:nvSpPr>
      <dsp:spPr>
        <a:xfrm>
          <a:off x="1125923" y="161689"/>
          <a:ext cx="2666941" cy="6185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000" b="1" kern="1200" dirty="0"/>
            <a:t>Η χρήση του αυτοκινήτου αποζημιώνεται εφόσον προσκομίζονται τα αντίστοιχα δικαιολογητικά.</a:t>
          </a:r>
          <a:endParaRPr lang="el-GR" sz="1000" b="1" kern="1200" dirty="0">
            <a:solidFill>
              <a:schemeClr val="bg1"/>
            </a:solidFill>
          </a:endParaRPr>
        </a:p>
      </dsp:txBody>
      <dsp:txXfrm>
        <a:off x="1125923" y="161689"/>
        <a:ext cx="2666941" cy="618593"/>
      </dsp:txXfrm>
    </dsp:sp>
    <dsp:sp modelId="{131C08DE-15E9-44B8-B70D-40EBBD00EFC9}">
      <dsp:nvSpPr>
        <dsp:cNvPr id="0" name=""/>
        <dsp:cNvSpPr/>
      </dsp:nvSpPr>
      <dsp:spPr>
        <a:xfrm>
          <a:off x="4766627" y="470458"/>
          <a:ext cx="2566251" cy="5586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chemeClr val="bg1"/>
              </a:solidFill>
            </a:rPr>
            <a:t>Η χρήση αυτοκινήτου επιτρέπεται υπό προϋποθέσεις.</a:t>
          </a:r>
          <a:endParaRPr lang="el-GR" sz="1000" b="1" kern="1200" dirty="0"/>
        </a:p>
      </dsp:txBody>
      <dsp:txXfrm>
        <a:off x="4766627" y="470458"/>
        <a:ext cx="2566251" cy="558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5A6D-E8D1-49F1-8F6C-150D919F2226}">
      <dsp:nvSpPr>
        <dsp:cNvPr id="0" name=""/>
        <dsp:cNvSpPr/>
      </dsp:nvSpPr>
      <dsp:spPr>
        <a:xfrm>
          <a:off x="30233" y="0"/>
          <a:ext cx="8815401" cy="126243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90CC-3ED6-45B2-BAFC-F1E714D630C1}">
      <dsp:nvSpPr>
        <dsp:cNvPr id="0" name=""/>
        <dsp:cNvSpPr/>
      </dsp:nvSpPr>
      <dsp:spPr>
        <a:xfrm>
          <a:off x="431147" y="132204"/>
          <a:ext cx="4006791" cy="7229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chemeClr val="bg1"/>
              </a:solidFill>
            </a:rPr>
            <a:t>Στα έξοδα διαμονής αποζημιώνεται η διανυκτέρευση με πρωινό.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chemeClr val="bg1"/>
              </a:solidFill>
            </a:rPr>
            <a:t>Το τέλος ανθεκτικότητας στην κλιματική κρίση αποζημιώνεται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chemeClr val="bg1"/>
              </a:solidFill>
            </a:rPr>
            <a:t>ανεξάρτητα του πλαφόν.</a:t>
          </a:r>
          <a:endParaRPr lang="el-GR" sz="1000" b="1" kern="1200" dirty="0"/>
        </a:p>
      </dsp:txBody>
      <dsp:txXfrm>
        <a:off x="431147" y="132204"/>
        <a:ext cx="4006791" cy="722956"/>
      </dsp:txXfrm>
    </dsp:sp>
    <dsp:sp modelId="{9AC70054-32A1-42D7-ACA3-1386C4530EB8}">
      <dsp:nvSpPr>
        <dsp:cNvPr id="0" name=""/>
        <dsp:cNvSpPr/>
      </dsp:nvSpPr>
      <dsp:spPr>
        <a:xfrm>
          <a:off x="4272117" y="445216"/>
          <a:ext cx="4079255" cy="6185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Στα έξοδα της διαμονής αποζημιώνεται μόνο το κόστος διανυκτέρευσης και καμία άλλη δαπάνη επιπλέον του πλαφόν.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Το κόστος πρωινού στην απόδειξη του ξενοδοχείου αποζημιώνεται μόνο στα έξοδα διαβίωσης τρίτων.</a:t>
          </a:r>
        </a:p>
      </dsp:txBody>
      <dsp:txXfrm>
        <a:off x="4272117" y="445216"/>
        <a:ext cx="4079255" cy="618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D6152-C215-43B3-AE71-2E192FCC2F2B}">
      <dsp:nvSpPr>
        <dsp:cNvPr id="0" name=""/>
        <dsp:cNvSpPr/>
      </dsp:nvSpPr>
      <dsp:spPr>
        <a:xfrm>
          <a:off x="6" y="0"/>
          <a:ext cx="8661027" cy="142480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BE805-BE55-4F3E-95B7-9AFBEA5AC158}">
      <dsp:nvSpPr>
        <dsp:cNvPr id="0" name=""/>
        <dsp:cNvSpPr/>
      </dsp:nvSpPr>
      <dsp:spPr>
        <a:xfrm>
          <a:off x="739468" y="235733"/>
          <a:ext cx="3229221" cy="6981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Ως ημέρες εκτός έδρας αποζημιώνονται οι ημέρες των εργασιών, η ημέρα άφιξης και η επόμενη ημέρα, μετά το πέρας των εργασιών ως ημέρα επιστροφής.</a:t>
          </a:r>
        </a:p>
      </dsp:txBody>
      <dsp:txXfrm>
        <a:off x="739468" y="235733"/>
        <a:ext cx="3229221" cy="698153"/>
      </dsp:txXfrm>
    </dsp:sp>
    <dsp:sp modelId="{20CAD748-1C98-4ACF-B05A-96FD1ADBDA6D}">
      <dsp:nvSpPr>
        <dsp:cNvPr id="0" name=""/>
        <dsp:cNvSpPr/>
      </dsp:nvSpPr>
      <dsp:spPr>
        <a:xfrm>
          <a:off x="4171681" y="495189"/>
          <a:ext cx="3509912" cy="6981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Ως ημέρες εκτός έδρας αποζημιώνονται η ημέρα άφιξης και οι ημέρες εργασιών. </a:t>
          </a:r>
        </a:p>
      </dsp:txBody>
      <dsp:txXfrm>
        <a:off x="4171681" y="495189"/>
        <a:ext cx="3509912" cy="6981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6310C-316D-4871-B90D-1C7B5F91806A}">
      <dsp:nvSpPr>
        <dsp:cNvPr id="0" name=""/>
        <dsp:cNvSpPr/>
      </dsp:nvSpPr>
      <dsp:spPr>
        <a:xfrm>
          <a:off x="103818" y="294"/>
          <a:ext cx="2926332" cy="963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i="0" kern="1200" dirty="0"/>
            <a:t>Έργα που χρηματοδοτούνται από </a:t>
          </a:r>
          <a:r>
            <a:rPr lang="el-GR" sz="1200" b="1" i="0" kern="1200" dirty="0"/>
            <a:t>διεθνείς, ιδιωτικούς ή ίδιους πόρους</a:t>
          </a:r>
        </a:p>
      </dsp:txBody>
      <dsp:txXfrm>
        <a:off x="132035" y="28511"/>
        <a:ext cx="2869898" cy="906967"/>
      </dsp:txXfrm>
    </dsp:sp>
    <dsp:sp modelId="{26B9E9B2-25D1-461C-A3AD-6BAB6770EF77}">
      <dsp:nvSpPr>
        <dsp:cNvPr id="0" name=""/>
        <dsp:cNvSpPr/>
      </dsp:nvSpPr>
      <dsp:spPr>
        <a:xfrm rot="5400000">
          <a:off x="1386346" y="987780"/>
          <a:ext cx="361275" cy="433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/>
        </a:p>
      </dsp:txBody>
      <dsp:txXfrm rot="-5400000">
        <a:off x="1436925" y="1023907"/>
        <a:ext cx="260118" cy="252893"/>
      </dsp:txXfrm>
    </dsp:sp>
    <dsp:sp modelId="{853A7DF4-F561-4D6C-BE7A-E4196178D8FA}">
      <dsp:nvSpPr>
        <dsp:cNvPr id="0" name=""/>
        <dsp:cNvSpPr/>
      </dsp:nvSpPr>
      <dsp:spPr>
        <a:xfrm>
          <a:off x="103818" y="1445396"/>
          <a:ext cx="2926332" cy="963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Τα μέλη της ομάδας έργου μετακινούνται μόνο με το </a:t>
          </a:r>
          <a:r>
            <a:rPr lang="el-GR" sz="1200" b="1" kern="1200" dirty="0"/>
            <a:t>ΕΟ26 (Εντολή Μετακίνησης) </a:t>
          </a:r>
          <a:r>
            <a:rPr lang="el-GR" sz="1200" kern="1200" dirty="0"/>
            <a:t>που υπογράφεται από τον Ε/Υ.  Για μετακίνηση του Ε/Υ δεν απαιτείται κάποια ενέργεια</a:t>
          </a:r>
        </a:p>
      </dsp:txBody>
      <dsp:txXfrm>
        <a:off x="132035" y="1473613"/>
        <a:ext cx="2869898" cy="906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6310C-316D-4871-B90D-1C7B5F91806A}">
      <dsp:nvSpPr>
        <dsp:cNvPr id="0" name=""/>
        <dsp:cNvSpPr/>
      </dsp:nvSpPr>
      <dsp:spPr>
        <a:xfrm>
          <a:off x="0" y="301"/>
          <a:ext cx="3079258" cy="9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 dirty="0"/>
            <a:t>Έργα που χρηματοδοτούνται ή συγχρηματοδοτούνται από </a:t>
          </a:r>
          <a:r>
            <a:rPr lang="el-GR" sz="1200" b="1" i="0" kern="1200" dirty="0"/>
            <a:t>εθνικούς πόρους</a:t>
          </a:r>
          <a:endParaRPr lang="el-GR" sz="1200" kern="1200" dirty="0"/>
        </a:p>
      </dsp:txBody>
      <dsp:txXfrm>
        <a:off x="28961" y="29262"/>
        <a:ext cx="3021336" cy="930873"/>
      </dsp:txXfrm>
    </dsp:sp>
    <dsp:sp modelId="{26B9E9B2-25D1-461C-A3AD-6BAB6770EF77}">
      <dsp:nvSpPr>
        <dsp:cNvPr id="0" name=""/>
        <dsp:cNvSpPr/>
      </dsp:nvSpPr>
      <dsp:spPr>
        <a:xfrm rot="5400000">
          <a:off x="1354229" y="1013817"/>
          <a:ext cx="370798" cy="444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 rot="-5400000">
        <a:off x="1406142" y="1050897"/>
        <a:ext cx="266974" cy="259559"/>
      </dsp:txXfrm>
    </dsp:sp>
    <dsp:sp modelId="{853A7DF4-F561-4D6C-BE7A-E4196178D8FA}">
      <dsp:nvSpPr>
        <dsp:cNvPr id="0" name=""/>
        <dsp:cNvSpPr/>
      </dsp:nvSpPr>
      <dsp:spPr>
        <a:xfrm>
          <a:off x="0" y="1483495"/>
          <a:ext cx="3079258" cy="9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Τόσο για τα μέλη της ομάδας έργου όσο και για τον Ε/Υ υποβάλλεται </a:t>
          </a:r>
          <a:r>
            <a:rPr lang="el-GR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αίτημα μετακίνησης μέσω </a:t>
          </a:r>
          <a:r>
            <a:rPr lang="en-US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web-</a:t>
          </a:r>
          <a:r>
            <a:rPr lang="en-US" sz="12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Rescom</a:t>
          </a:r>
          <a:r>
            <a:rPr lang="el-GR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 Η μετακίνηση μπορεί να πραγματοποιηθεί μετά την ανάρτηση της εγκριτικής απόφασης στη ΔΙΑΥΓΕΙΑ.</a:t>
          </a:r>
        </a:p>
      </dsp:txBody>
      <dsp:txXfrm>
        <a:off x="28961" y="1512456"/>
        <a:ext cx="3021336" cy="930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FEEB5-7269-4332-80A7-81C8CC64D9EB}">
      <dsp:nvSpPr>
        <dsp:cNvPr id="0" name=""/>
        <dsp:cNvSpPr/>
      </dsp:nvSpPr>
      <dsp:spPr>
        <a:xfrm>
          <a:off x="310452" y="223"/>
          <a:ext cx="2802377" cy="73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Πραγματοποίηση μετακίνησης &amp; συγκέντρωση απαραίτητων δικαιολογητικών</a:t>
          </a:r>
        </a:p>
      </dsp:txBody>
      <dsp:txXfrm>
        <a:off x="331941" y="21712"/>
        <a:ext cx="2759399" cy="690718"/>
      </dsp:txXfrm>
    </dsp:sp>
    <dsp:sp modelId="{338BE303-0104-446D-A8E4-BEAA8511E818}">
      <dsp:nvSpPr>
        <dsp:cNvPr id="0" name=""/>
        <dsp:cNvSpPr/>
      </dsp:nvSpPr>
      <dsp:spPr>
        <a:xfrm rot="5400000">
          <a:off x="1574073" y="752263"/>
          <a:ext cx="275136" cy="330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 rot="-5400000">
        <a:off x="1612593" y="779777"/>
        <a:ext cx="198097" cy="192595"/>
      </dsp:txXfrm>
    </dsp:sp>
    <dsp:sp modelId="{5AFE7578-D18C-4561-A211-A7DF52250515}">
      <dsp:nvSpPr>
        <dsp:cNvPr id="0" name=""/>
        <dsp:cNvSpPr/>
      </dsp:nvSpPr>
      <dsp:spPr>
        <a:xfrm>
          <a:off x="310452" y="1100769"/>
          <a:ext cx="2802377" cy="733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Υποβολή αιτήματος πληρωμής δαπάνης μετακίνησης στο </a:t>
          </a:r>
          <a:r>
            <a:rPr lang="en-US" sz="1300" kern="1200" dirty="0"/>
            <a:t>web-</a:t>
          </a:r>
          <a:r>
            <a:rPr lang="en-US" sz="1300" kern="1200" dirty="0" err="1"/>
            <a:t>Rescom</a:t>
          </a:r>
          <a:r>
            <a:rPr lang="en-US" sz="1300" kern="1200" dirty="0"/>
            <a:t> </a:t>
          </a:r>
          <a:r>
            <a:rPr lang="el-GR" sz="1300" kern="1200" dirty="0"/>
            <a:t>εντός 15 ημερών από την επιστροφή</a:t>
          </a:r>
        </a:p>
      </dsp:txBody>
      <dsp:txXfrm>
        <a:off x="331941" y="1122258"/>
        <a:ext cx="2759399" cy="69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606E-4179-4854-8BBF-3CECA3A81C5D}" type="datetimeFigureOut">
              <a:rPr lang="el-GR" smtClean="0"/>
              <a:t>3/12/2025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3C0E-42DB-4CA9-A8F1-21AF560A4A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58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53C0E-42DB-4CA9-A8F1-21AF560A4A2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8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AE01D7-EE6B-2A4C-277F-EC523A203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F26A454-CE69-42EB-B713-31F934BE7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1586" y="136526"/>
            <a:ext cx="1894993" cy="5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149181" y="892304"/>
            <a:ext cx="8829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sz="3000" dirty="0"/>
              <a:t>ΒΑΣΙΚΑ ΣΗΜΕΙΑ </a:t>
            </a:r>
            <a:r>
              <a:rPr lang="el-GR" sz="3000" dirty="0"/>
              <a:t>ΤΩΝ </a:t>
            </a:r>
            <a:r>
              <a:rPr sz="3000" dirty="0"/>
              <a:t>ΚΑΝΟΝΙΣΜΩΝ ΜΕΤΑΚΙΝΗΣΕΩΝ - ΚΑΤΑΧΩΡΗΣΗ ΑΙΤΗΜΑΤΩΝ ΣΤΟ WEBRESCOM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13AC367E-716C-C527-6CDD-440154E3648F}"/>
              </a:ext>
            </a:extLst>
          </p:cNvPr>
          <p:cNvGrpSpPr/>
          <p:nvPr/>
        </p:nvGrpSpPr>
        <p:grpSpPr>
          <a:xfrm>
            <a:off x="2777162" y="2294552"/>
            <a:ext cx="3376873" cy="905172"/>
            <a:chOff x="2307492" y="241127"/>
            <a:chExt cx="3376873" cy="905172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6657601E-6842-157A-6BFB-567DCC6D76CF}"/>
                </a:ext>
              </a:extLst>
            </p:cNvPr>
            <p:cNvSpPr/>
            <p:nvPr/>
          </p:nvSpPr>
          <p:spPr>
            <a:xfrm>
              <a:off x="2307492" y="241127"/>
              <a:ext cx="3376873" cy="90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Ορθογώνιο: Στρογγύλεμα γωνιών 4">
              <a:extLst>
                <a:ext uri="{FF2B5EF4-FFF2-40B4-BE49-F238E27FC236}">
                  <a16:creationId xmlns:a16="http://schemas.microsoft.com/office/drawing/2014/main" id="{AC9D59A5-A438-73D1-E6F0-12D723803DE2}"/>
                </a:ext>
              </a:extLst>
            </p:cNvPr>
            <p:cNvSpPr txBox="1"/>
            <p:nvPr/>
          </p:nvSpPr>
          <p:spPr>
            <a:xfrm>
              <a:off x="2334004" y="267639"/>
              <a:ext cx="3323849" cy="852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/>
                <a:t>Διαχωρισμός των διαδικασιών  και δικαιολογητικών σύμφωνα με το κανονιστικό πλαίσιο που διέπει το έργο</a:t>
              </a: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3F0F8916-CCCA-52FB-E388-0FC483705298}"/>
              </a:ext>
            </a:extLst>
          </p:cNvPr>
          <p:cNvGrpSpPr/>
          <p:nvPr/>
        </p:nvGrpSpPr>
        <p:grpSpPr>
          <a:xfrm>
            <a:off x="765362" y="4265980"/>
            <a:ext cx="3376873" cy="2173081"/>
            <a:chOff x="328874" y="2199018"/>
            <a:chExt cx="2866543" cy="3247823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FFA0D5A4-D743-D68B-3C42-D56FCCC72C7D}"/>
                </a:ext>
              </a:extLst>
            </p:cNvPr>
            <p:cNvSpPr/>
            <p:nvPr/>
          </p:nvSpPr>
          <p:spPr>
            <a:xfrm>
              <a:off x="328874" y="2199018"/>
              <a:ext cx="2866543" cy="32478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Ορθογώνιο: Στρογγύλεμα γωνιών 6">
              <a:extLst>
                <a:ext uri="{FF2B5EF4-FFF2-40B4-BE49-F238E27FC236}">
                  <a16:creationId xmlns:a16="http://schemas.microsoft.com/office/drawing/2014/main" id="{A84AD653-92BA-9DB8-56A5-95033436E92F}"/>
                </a:ext>
              </a:extLst>
            </p:cNvPr>
            <p:cNvSpPr txBox="1"/>
            <p:nvPr/>
          </p:nvSpPr>
          <p:spPr>
            <a:xfrm>
              <a:off x="412832" y="2282976"/>
              <a:ext cx="2698627" cy="307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/>
                <a:t>Κανονιστικό πλαίσιο του Οδηγού Διαχείρισης και Χρηματοδότησης του ΕΛΚΕ: </a:t>
              </a:r>
              <a:r>
                <a:rPr lang="el-GR" sz="1400" kern="1200" dirty="0"/>
                <a:t>έργα που χρηματοδοτούνται από </a:t>
              </a:r>
              <a:r>
                <a:rPr lang="el-GR" sz="1400" b="1" kern="1200" dirty="0"/>
                <a:t>διεθνείς, ιδιωτικούς ή ίδιους πόρους</a:t>
              </a:r>
              <a:r>
                <a:rPr lang="el-GR" sz="1400" kern="1200" dirty="0"/>
                <a:t> (Ευρωπαϊκή Ένωση ή λοιπούς ευρωπαϊκούς και διεθνείς οργανισμούς και φορείς, ιδιωτικά κονδύλια ή κληροδοτήματα ή ίδιους πόρους).</a:t>
              </a: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ED1A5254-0063-8AF9-40E1-6A818215F901}"/>
              </a:ext>
            </a:extLst>
          </p:cNvPr>
          <p:cNvGrpSpPr/>
          <p:nvPr/>
        </p:nvGrpSpPr>
        <p:grpSpPr>
          <a:xfrm>
            <a:off x="4843237" y="4271830"/>
            <a:ext cx="3535401" cy="2167231"/>
            <a:chOff x="3823216" y="2204868"/>
            <a:chExt cx="4567888" cy="3183723"/>
          </a:xfrm>
        </p:grpSpPr>
        <p:sp>
          <p:nvSpPr>
            <p:cNvPr id="16" name="Ορθογώνιο: Στρογγύλεμα γωνιών 15">
              <a:extLst>
                <a:ext uri="{FF2B5EF4-FFF2-40B4-BE49-F238E27FC236}">
                  <a16:creationId xmlns:a16="http://schemas.microsoft.com/office/drawing/2014/main" id="{F065C256-D658-2D91-DA80-674D557F2C8D}"/>
                </a:ext>
              </a:extLst>
            </p:cNvPr>
            <p:cNvSpPr/>
            <p:nvPr/>
          </p:nvSpPr>
          <p:spPr>
            <a:xfrm>
              <a:off x="3823216" y="2204868"/>
              <a:ext cx="4567888" cy="3183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Ορθογώνιο: Στρογγύλεμα γωνιών 8">
              <a:extLst>
                <a:ext uri="{FF2B5EF4-FFF2-40B4-BE49-F238E27FC236}">
                  <a16:creationId xmlns:a16="http://schemas.microsoft.com/office/drawing/2014/main" id="{8E3D09FA-7516-88DC-7984-C5B39C69404C}"/>
                </a:ext>
              </a:extLst>
            </p:cNvPr>
            <p:cNvSpPr txBox="1"/>
            <p:nvPr/>
          </p:nvSpPr>
          <p:spPr>
            <a:xfrm>
              <a:off x="3916464" y="2298116"/>
              <a:ext cx="4381392" cy="2997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ea typeface="+mn-ea"/>
                  <a:cs typeface="+mn-cs"/>
                </a:rPr>
                <a:t>Κανονιστικό πλαίσιο του ν. 4336/2015: </a:t>
              </a:r>
              <a:r>
                <a:rPr lang="el-GR" sz="1400" b="0" i="0" kern="1200" dirty="0"/>
                <a:t>έργα που χρηματοδοτούνται ή συγχρηματοδοτούνται από </a:t>
              </a:r>
              <a:r>
                <a:rPr lang="el-GR" sz="1400" b="1" i="0" kern="1200" dirty="0"/>
                <a:t>εθνικούς πόρους </a:t>
              </a:r>
              <a:r>
                <a:rPr lang="el-GR" sz="1400" b="0" i="0" kern="1200" dirty="0"/>
                <a:t>(κονδύλια από το Πρόγραμμα Δημοσίων Επενδύσεων</a:t>
              </a:r>
              <a:r>
                <a:rPr lang="en-US" sz="1400" b="0" i="0" kern="1200" dirty="0"/>
                <a:t>, </a:t>
              </a:r>
              <a:r>
                <a:rPr lang="el-GR" sz="1400" b="0" i="0" kern="1200" dirty="0"/>
                <a:t>χρηματοδοτήσεις στο πλαίσιο του </a:t>
              </a:r>
              <a:r>
                <a:rPr lang="el-GR" sz="1400" b="0" i="1" kern="1200" dirty="0"/>
                <a:t>ΕΣΠΑ</a:t>
              </a:r>
              <a:r>
                <a:rPr lang="el-GR" sz="1400" b="0" i="0" kern="1200" dirty="0"/>
                <a:t>, του Ταμείου Ανάκαμψης και Ανθεκτικότητας, </a:t>
              </a:r>
              <a:r>
                <a:rPr lang="el-GR" sz="1400" b="0" i="1" kern="1200" dirty="0"/>
                <a:t>Προγράμματα </a:t>
              </a:r>
              <a:r>
                <a:rPr lang="en-US" sz="1400" b="0" i="1" kern="1200" dirty="0"/>
                <a:t>INTERREG</a:t>
              </a:r>
              <a:r>
                <a:rPr lang="el-GR" sz="1400" b="0" i="1" kern="1200" dirty="0"/>
                <a:t>,</a:t>
              </a:r>
              <a:r>
                <a:rPr lang="el-GR" sz="1400" b="0" i="0" kern="1200" dirty="0"/>
                <a:t> </a:t>
              </a:r>
              <a:r>
                <a:rPr lang="el-GR" sz="1400" b="0" i="1" kern="1200" dirty="0"/>
                <a:t>ΕΛΙΔΕΚ</a:t>
              </a:r>
              <a:r>
                <a:rPr lang="el-GR" sz="1400" b="0" i="0" kern="1200" dirty="0"/>
                <a:t>,</a:t>
              </a:r>
              <a:r>
                <a:rPr lang="en-US" sz="1400" b="0" i="0" kern="1200" dirty="0"/>
                <a:t> </a:t>
              </a:r>
              <a:r>
                <a:rPr lang="el-GR" sz="1400" b="0" i="0" kern="1200" dirty="0"/>
                <a:t>χρηματοδοτήσεις στο πλαίσιο προγραμματικών συμβάσεων με φορείς του δημόσιου τομέα</a:t>
              </a:r>
              <a:r>
                <a:rPr lang="en-US" sz="1400" b="0" i="0" kern="1200" dirty="0"/>
                <a:t>).</a:t>
              </a:r>
              <a:endParaRPr lang="el-GR" sz="14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Γραμμή σύνδεσης: Γωνιώδης 31">
            <a:extLst>
              <a:ext uri="{FF2B5EF4-FFF2-40B4-BE49-F238E27FC236}">
                <a16:creationId xmlns:a16="http://schemas.microsoft.com/office/drawing/2014/main" id="{E05FF738-96B4-11A2-CBAD-88E69D03FF56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 rot="5400000">
            <a:off x="2926571" y="2726952"/>
            <a:ext cx="1066256" cy="20118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Γραμμή σύνδεσης: Γωνιώδης 33">
            <a:extLst>
              <a:ext uri="{FF2B5EF4-FFF2-40B4-BE49-F238E27FC236}">
                <a16:creationId xmlns:a16="http://schemas.microsoft.com/office/drawing/2014/main" id="{99F539AF-A87A-DCF1-DE88-506B7E8D4041}"/>
              </a:ext>
            </a:extLst>
          </p:cNvPr>
          <p:cNvCxnSpPr>
            <a:stCxn id="20" idx="2"/>
            <a:endCxn id="16" idx="0"/>
          </p:cNvCxnSpPr>
          <p:nvPr/>
        </p:nvCxnSpPr>
        <p:spPr>
          <a:xfrm rot="16200000" flipH="1">
            <a:off x="5002215" y="2663107"/>
            <a:ext cx="1072106" cy="2145339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63E9A-BD1C-F34B-46A8-5030C569D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AC219F-F5F6-888A-218D-26C5F26B532E}"/>
              </a:ext>
            </a:extLst>
          </p:cNvPr>
          <p:cNvSpPr txBox="1">
            <a:spLocks noChangeAspect="1"/>
          </p:cNvSpPr>
          <p:nvPr/>
        </p:nvSpPr>
        <p:spPr>
          <a:xfrm>
            <a:off x="120017" y="727463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ΚΑΤΑΧΩΡΗΣΗ ΑΙΤΗΜΑΤΟΣ ΜΕΤΑΚΙΝΗΣΗΣ ΣΤΟ WEBRESCOM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0518A-38FC-85CE-09A1-364066BD179C}"/>
              </a:ext>
            </a:extLst>
          </p:cNvPr>
          <p:cNvSpPr txBox="1"/>
          <p:nvPr/>
        </p:nvSpPr>
        <p:spPr>
          <a:xfrm>
            <a:off x="681892" y="1682610"/>
            <a:ext cx="7780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Συμπληρώνεται το </a:t>
            </a:r>
            <a:r>
              <a:rPr lang="el-GR" b="1" dirty="0">
                <a:solidFill>
                  <a:schemeClr val="bg1"/>
                </a:solidFill>
              </a:rPr>
              <a:t>Αίτημα Μετακίνησης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18D0D6-D878-6466-EC29-6DD54769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21" y="1975211"/>
            <a:ext cx="5504520" cy="4813777"/>
          </a:xfrm>
          <a:prstGeom prst="rect">
            <a:avLst/>
          </a:prstGeom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5273D65A-FB80-5E20-82BE-1889D699E537}"/>
              </a:ext>
            </a:extLst>
          </p:cNvPr>
          <p:cNvSpPr/>
          <p:nvPr/>
        </p:nvSpPr>
        <p:spPr>
          <a:xfrm>
            <a:off x="6875252" y="4362175"/>
            <a:ext cx="1061049" cy="369333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/>
              <a:t>Η έδρα του μετακινούμενου</a:t>
            </a:r>
          </a:p>
        </p:txBody>
      </p:sp>
    </p:spTree>
    <p:extLst>
      <p:ext uri="{BB962C8B-B14F-4D97-AF65-F5344CB8AC3E}">
        <p14:creationId xmlns:p14="http://schemas.microsoft.com/office/powerpoint/2010/main" val="14062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C9B41-F229-7D0C-E477-FDF1E227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F399F-839C-5B83-E5A1-E41EA7BA8EC4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ΚΑΤΑΧΩΡΗΣΗ ΑΙΤΗΜΑΤΟΣ ΜΕΤΑΚΙΝΗΣΗΣ ΣΤΟ WEBRESCOM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557C934-FCF1-3F0F-6B33-121D695F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61" y="1951575"/>
            <a:ext cx="5432342" cy="4822860"/>
          </a:xfrm>
          <a:prstGeom prst="rect">
            <a:avLst/>
          </a:prstGeom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049AD657-E642-082C-4BDB-7AB35B8DACA3}"/>
              </a:ext>
            </a:extLst>
          </p:cNvPr>
          <p:cNvSpPr/>
          <p:nvPr/>
        </p:nvSpPr>
        <p:spPr>
          <a:xfrm>
            <a:off x="7218561" y="2626657"/>
            <a:ext cx="1009290" cy="828222"/>
          </a:xfrm>
          <a:prstGeom prst="wedgeRectCallout">
            <a:avLst>
              <a:gd name="adj1" fmla="val -47248"/>
              <a:gd name="adj2" fmla="val 765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/>
              <a:t>Συμπληρώνεται υποχρεωτικά όταν υπάρχουν έξοδα κατά την επιστροφή.</a:t>
            </a:r>
          </a:p>
        </p:txBody>
      </p:sp>
    </p:spTree>
    <p:extLst>
      <p:ext uri="{BB962C8B-B14F-4D97-AF65-F5344CB8AC3E}">
        <p14:creationId xmlns:p14="http://schemas.microsoft.com/office/powerpoint/2010/main" val="243028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A5AFAA-E659-875B-8DF4-F811A19CE682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ΚΑΤΑΧΩΡΗΣΗ ΕΝΤΟΛΗΣ ΠΛΗΡΩΜΗΣ ΔΑΠΑΝΗΣ ΜΕΤΑΚΙΝΗΣΗΣ ΣΤΟ WEBRESCOM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F1C3B-2CBE-21BA-6909-AADC59B7CA45}"/>
              </a:ext>
            </a:extLst>
          </p:cNvPr>
          <p:cNvSpPr txBox="1"/>
          <p:nvPr/>
        </p:nvSpPr>
        <p:spPr>
          <a:xfrm>
            <a:off x="479429" y="1878829"/>
            <a:ext cx="818514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chemeClr val="bg1"/>
                </a:solidFill>
              </a:rPr>
              <a:t>Η ηλεκτρονική υποβολή ενός Αιτήματος Πληρωμής Δαπάνης αντικαθιστά τη συμπλήρωση του εντύπου Ο6 (Εντολή Πληρωμής - Απόδοση Μετακινήσεων).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Η διαδικασία πραγματοποιείται από το μενού αριστερά "Ηλεκτρονικές υπηρεσίες"/"Εντολές δαπανών"/ Νέο αίτημα"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1DA974-24BE-118D-A1E5-1C2B0655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0" y="3592990"/>
            <a:ext cx="2477262" cy="2825471"/>
          </a:xfrm>
          <a:prstGeom prst="rect">
            <a:avLst/>
          </a:prstGeom>
        </p:spPr>
      </p:pic>
      <p:pic>
        <p:nvPicPr>
          <p:cNvPr id="13" name="Picture 3" descr="Αίτημα πληρωμής Δαπάνης">
            <a:extLst>
              <a:ext uri="{FF2B5EF4-FFF2-40B4-BE49-F238E27FC236}">
                <a16:creationId xmlns:a16="http://schemas.microsoft.com/office/drawing/2014/main" id="{7FFDEB6F-1F45-D681-01CF-3FEF219D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93" y="4271285"/>
            <a:ext cx="3841437" cy="1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81DE5970-4FE6-D0E2-A514-E607174AAF68}"/>
              </a:ext>
            </a:extLst>
          </p:cNvPr>
          <p:cNvSpPr/>
          <p:nvPr/>
        </p:nvSpPr>
        <p:spPr>
          <a:xfrm>
            <a:off x="3575148" y="4724052"/>
            <a:ext cx="629530" cy="5633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1F5DA-5E87-F2D6-0993-F3CB23FF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B24449-0D15-8A70-96B5-D9DA3795F92B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757926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ΚΑΤΑΧΩΡΗΣΗ ΕΝΤΟΛΗΣ ΠΛΗΡΩΜΗΣ ΔΑΠΑΝΗΣ ΜΕΤΑΚΙΝΗΣΗΣ ΣΤΟ WEBRESCOM</a:t>
            </a:r>
          </a:p>
        </p:txBody>
      </p:sp>
      <p:pic>
        <p:nvPicPr>
          <p:cNvPr id="11" name="Picture 4" descr="Αίτημα πληρωμής μετακινήσεων">
            <a:extLst>
              <a:ext uri="{FF2B5EF4-FFF2-40B4-BE49-F238E27FC236}">
                <a16:creationId xmlns:a16="http://schemas.microsoft.com/office/drawing/2014/main" id="{4A47D692-E6B1-8ECE-B895-8E184600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96" y="2034631"/>
            <a:ext cx="4290195" cy="15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43123B2-42E1-EB3C-06E0-C1D313BA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73" y="5244267"/>
            <a:ext cx="2941575" cy="518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551B7-893E-DD79-31D4-D443033C9291}"/>
              </a:ext>
            </a:extLst>
          </p:cNvPr>
          <p:cNvSpPr txBox="1"/>
          <p:nvPr/>
        </p:nvSpPr>
        <p:spPr>
          <a:xfrm>
            <a:off x="149182" y="3871492"/>
            <a:ext cx="88297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Στο αίτημα επισυνάπτονται όλα τα δικαιολογητικά της μετακίνησης. Τα πρωτότυπα που έχουν </a:t>
            </a:r>
            <a:r>
              <a:rPr lang="el-GR" sz="1400" dirty="0" err="1">
                <a:solidFill>
                  <a:schemeClr val="bg1"/>
                </a:solidFill>
              </a:rPr>
              <a:t>σκαναριστεί</a:t>
            </a:r>
            <a:r>
              <a:rPr lang="el-GR" sz="1400" dirty="0">
                <a:solidFill>
                  <a:schemeClr val="bg1"/>
                </a:solidFill>
              </a:rPr>
              <a:t> αποστέλλονται και σε φυσική μορφή στον ΕΛΚΕ.</a:t>
            </a:r>
          </a:p>
          <a:p>
            <a:endParaRPr lang="el-GR" sz="1400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Το αίτημα πληρωμής μπορεί να υποβληθεί μόνο από τον Επιστημονικό Υπεύθυνο του έργου. Οι συνεργάτες έχουν την δυνατότητα της προετοιμασίας του αιτήματος πατώντας «Αποθήκευση (Αναμονή Έγκρισης ΕΥ)».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A5B01-1A50-61A0-4712-C1D761B7E7EC}"/>
              </a:ext>
            </a:extLst>
          </p:cNvPr>
          <p:cNvSpPr txBox="1"/>
          <p:nvPr/>
        </p:nvSpPr>
        <p:spPr>
          <a:xfrm>
            <a:off x="161119" y="5844926"/>
            <a:ext cx="88217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Ο συνεργάτης υποβάλει το αίτημα, το οποίο παραμένει σε αναμονή έως ότου ο Επιστημονικά Υπεύθυνος εισέλθει με τους δικούς του κωδικούς στο </a:t>
            </a:r>
            <a:r>
              <a:rPr lang="el-GR" sz="1400" dirty="0" err="1">
                <a:solidFill>
                  <a:schemeClr val="bg1"/>
                </a:solidFill>
              </a:rPr>
              <a:t>web-resCom</a:t>
            </a:r>
            <a:r>
              <a:rPr lang="el-GR" sz="1400" dirty="0">
                <a:solidFill>
                  <a:schemeClr val="bg1"/>
                </a:solidFill>
              </a:rPr>
              <a:t>, επιλέξει το προσωρινά αποθηκευμένο αίτημα και πατήσει το κουμπί «Έγκριση».</a:t>
            </a:r>
          </a:p>
        </p:txBody>
      </p:sp>
    </p:spTree>
    <p:extLst>
      <p:ext uri="{BB962C8B-B14F-4D97-AF65-F5344CB8AC3E}">
        <p14:creationId xmlns:p14="http://schemas.microsoft.com/office/powerpoint/2010/main" val="112140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12EE0-2C07-1EAB-E2C1-EA72FAB9A803}"/>
              </a:ext>
            </a:extLst>
          </p:cNvPr>
          <p:cNvSpPr txBox="1">
            <a:spLocks noChangeAspect="1"/>
          </p:cNvSpPr>
          <p:nvPr/>
        </p:nvSpPr>
        <p:spPr>
          <a:xfrm>
            <a:off x="165100" y="860945"/>
            <a:ext cx="8829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ΣΥΝΟΨΙΖΟΝΤΑΣ - ΣΗΜΕΙΑ ΠΡΟΣΟΧΗΣ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802BB-F020-2D3F-6A20-6A5B868BF98C}"/>
              </a:ext>
            </a:extLst>
          </p:cNvPr>
          <p:cNvSpPr txBox="1"/>
          <p:nvPr/>
        </p:nvSpPr>
        <p:spPr>
          <a:xfrm>
            <a:off x="460131" y="1359456"/>
            <a:ext cx="851876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Άμεση σύνδεση δαπανών μετακίνησης µε τους στόχους και σκοπούς του εκτελούμενου έργου.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Συμπερίληψη κόστους μετακίνησης στον εγκεκριμένο προϋπολογισμό του έργου.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Ένταξη μετακινούμενων στην ομάδα έργου.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Έκδοση αποδείξεων στο όνομα του μετακινούμενου.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Υποβολή αιτήματος μετακίνησης στα έργα εθνικών πόρων τουλάχιστον 3 εργάσιμες ημέρες </a:t>
            </a:r>
            <a:r>
              <a:rPr lang="el-GR" u="sng" dirty="0">
                <a:solidFill>
                  <a:schemeClr val="bg1"/>
                </a:solidFill>
              </a:rPr>
              <a:t>πριν</a:t>
            </a:r>
            <a:r>
              <a:rPr lang="el-GR" dirty="0">
                <a:solidFill>
                  <a:schemeClr val="bg1"/>
                </a:solidFill>
              </a:rPr>
              <a:t> τη μετακίνηση.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Απόφαση της συντονιστικής ή εξουσιοδότηση του Διευθυντή για διενέργεια δαπανών στα έργα ΠΜΣ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Ειδικές προϋποθέσεις για προσκεκλημένους καθηγητές στα πλαίσια διδασκαλίας στο ΔΙΠΑΕ.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Υποβολή αιτήματος πληρωμής δαπανών μετακίνησης και προσκόμιση πρωτότυπων δικαιολογητικών εντός 15 ημερών από την επιστροφή.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0E21B-C69F-AC88-68F5-2F74A4E5A7C3}"/>
              </a:ext>
            </a:extLst>
          </p:cNvPr>
          <p:cNvSpPr txBox="1">
            <a:spLocks noChangeAspect="1"/>
          </p:cNvSpPr>
          <p:nvPr/>
        </p:nvSpPr>
        <p:spPr>
          <a:xfrm>
            <a:off x="71027" y="2242899"/>
            <a:ext cx="88297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4000" dirty="0"/>
              <a:t>Ευχές για πολλά και εποικοδομητικά ταξίδια!</a:t>
            </a:r>
          </a:p>
          <a:p>
            <a:pPr algn="ctr">
              <a:defRPr sz="4000" b="1">
                <a:solidFill>
                  <a:srgbClr val="FFFFFF"/>
                </a:solidFill>
              </a:defRPr>
            </a:pPr>
            <a:endParaRPr lang="el-GR" sz="4000" dirty="0"/>
          </a:p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4000" dirty="0"/>
              <a:t>Ευχαριστώ!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3B237-235A-E8AD-C868-EF0D5144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F4EDC-2C15-7CC1-7679-4449B8B41DA5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ΕΠΙΛΕΞΙΜΕΣ ΔΑΠΑΝΕΣ ΜΕΤΑΚΙΝΗΣΗΣ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AFED9149-70CC-8C19-F38C-0D7194577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217589"/>
              </p:ext>
            </p:extLst>
          </p:nvPr>
        </p:nvGraphicFramePr>
        <p:xfrm>
          <a:off x="539750" y="2289907"/>
          <a:ext cx="8064500" cy="390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D97449-5600-14D0-5465-A8A084940499}"/>
              </a:ext>
            </a:extLst>
          </p:cNvPr>
          <p:cNvSpPr txBox="1"/>
          <p:nvPr/>
        </p:nvSpPr>
        <p:spPr>
          <a:xfrm>
            <a:off x="3447073" y="1774092"/>
            <a:ext cx="1594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dirty="0">
                <a:solidFill>
                  <a:prstClr val="white"/>
                </a:solidFill>
                <a:latin typeface="Calibri"/>
              </a:rPr>
              <a:t>Με πλαφόν:</a:t>
            </a:r>
          </a:p>
        </p:txBody>
      </p:sp>
    </p:spTree>
    <p:extLst>
      <p:ext uri="{BB962C8B-B14F-4D97-AF65-F5344CB8AC3E}">
        <p14:creationId xmlns:p14="http://schemas.microsoft.com/office/powerpoint/2010/main" val="402772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27F8E-468F-6FB7-9ED0-EE0F8DB59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263745-5B22-70D7-E727-6219301565B3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ΕΠΙΛΕΞΙΜΕΣ ΔΑΠΑΝΕΣ ΜΕΤΑΚΙΝΗΣΗΣ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6281F5B0-6DC9-6B91-425B-BD6425748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844868"/>
              </p:ext>
            </p:extLst>
          </p:nvPr>
        </p:nvGraphicFramePr>
        <p:xfrm>
          <a:off x="469900" y="2305050"/>
          <a:ext cx="8064500" cy="366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390426-84F1-3074-64FE-736C92A79A2F}"/>
              </a:ext>
            </a:extLst>
          </p:cNvPr>
          <p:cNvSpPr txBox="1"/>
          <p:nvPr/>
        </p:nvSpPr>
        <p:spPr>
          <a:xfrm>
            <a:off x="2698750" y="1629454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prstClr val="white"/>
                </a:solidFill>
                <a:latin typeface="Calibri"/>
              </a:rPr>
              <a:t>Χωρίς πλαφόν</a:t>
            </a:r>
          </a:p>
        </p:txBody>
      </p:sp>
    </p:spTree>
    <p:extLst>
      <p:ext uri="{BB962C8B-B14F-4D97-AF65-F5344CB8AC3E}">
        <p14:creationId xmlns:p14="http://schemas.microsoft.com/office/powerpoint/2010/main" val="15049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15FD1E-04AA-F45B-16B2-A63FF6E8E73D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ΣΗΜΕΙΑ ΠΡΟΣΟΧΗΣ ΣΤΙΣ ΕΠΙΛΕΞΙΜΕΣ ΔΑΠΑΝΕΣ ΣΥΜΦΩΝΑ ΜΕ ΤΟ ΠΛΑΙΣΙΟ ΧΡΗΜΑΤΟΔΟΤΗΣΗΣ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CCD40AB7-8516-7F61-9854-B226023CA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72896"/>
              </p:ext>
            </p:extLst>
          </p:nvPr>
        </p:nvGraphicFramePr>
        <p:xfrm>
          <a:off x="134065" y="2493621"/>
          <a:ext cx="8875869" cy="126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AF11A4E7-6B7C-762C-6CD4-39E513B2B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44557"/>
              </p:ext>
            </p:extLst>
          </p:nvPr>
        </p:nvGraphicFramePr>
        <p:xfrm>
          <a:off x="134065" y="3870898"/>
          <a:ext cx="8875869" cy="126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E2A79DCC-50CC-F878-2CA9-F2084ED8D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214233"/>
              </p:ext>
            </p:extLst>
          </p:nvPr>
        </p:nvGraphicFramePr>
        <p:xfrm>
          <a:off x="233519" y="5253294"/>
          <a:ext cx="8661041" cy="142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896F56-C4C0-AA93-5DD8-73787D2CE03F}"/>
              </a:ext>
            </a:extLst>
          </p:cNvPr>
          <p:cNvSpPr txBox="1"/>
          <p:nvPr/>
        </p:nvSpPr>
        <p:spPr>
          <a:xfrm>
            <a:off x="1114023" y="2091498"/>
            <a:ext cx="2958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ΕΣΩΤΕΡΙΚΟΣ ΚΑΝΟΝΙΣΜΟΣ ΕΛΚΕ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31375-AEC3-A514-885E-1DE53C109A68}"/>
              </a:ext>
            </a:extLst>
          </p:cNvPr>
          <p:cNvSpPr txBox="1"/>
          <p:nvPr/>
        </p:nvSpPr>
        <p:spPr>
          <a:xfrm>
            <a:off x="5104660" y="1997046"/>
            <a:ext cx="363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ΕΡΓΑ ΠΟΥ ΧΡΗΜΑΤΟΔΟΤΟΥΝΤΑΙ Ή ΣΥΓΧΡΗΜΑΤΟΔΟΤΟΥΝΤΑΙ ΑΠΟ ΕΘΝΙΚΟΥΣ ΠΟΡΟΥΣ (Ν. 4336/2015)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C178CA-21EE-97C0-EDDF-91F9B66DC778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ΠΟΣΑ ΑΠΟΖΗΜΙΩΣΗΣ ΑΝΑΛΟΓΑ ΜΕ ΤΟ ΠΛΑΙΣΙΟ ΧΡΗΜΑΤΟΔΟΤΗΣΗΣ 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F6111F77-32BC-B89D-8412-979BF0D1F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65775"/>
              </p:ext>
            </p:extLst>
          </p:nvPr>
        </p:nvGraphicFramePr>
        <p:xfrm>
          <a:off x="236456" y="2221190"/>
          <a:ext cx="8682086" cy="2047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1298">
                  <a:extLst>
                    <a:ext uri="{9D8B030D-6E8A-4147-A177-3AD203B41FA5}">
                      <a16:colId xmlns:a16="http://schemas.microsoft.com/office/drawing/2014/main" val="1034670925"/>
                    </a:ext>
                  </a:extLst>
                </a:gridCol>
                <a:gridCol w="940001">
                  <a:extLst>
                    <a:ext uri="{9D8B030D-6E8A-4147-A177-3AD203B41FA5}">
                      <a16:colId xmlns:a16="http://schemas.microsoft.com/office/drawing/2014/main" val="1177111180"/>
                    </a:ext>
                  </a:extLst>
                </a:gridCol>
                <a:gridCol w="1460196">
                  <a:extLst>
                    <a:ext uri="{9D8B030D-6E8A-4147-A177-3AD203B41FA5}">
                      <a16:colId xmlns:a16="http://schemas.microsoft.com/office/drawing/2014/main" val="4152678870"/>
                    </a:ext>
                  </a:extLst>
                </a:gridCol>
                <a:gridCol w="1521038">
                  <a:extLst>
                    <a:ext uri="{9D8B030D-6E8A-4147-A177-3AD203B41FA5}">
                      <a16:colId xmlns:a16="http://schemas.microsoft.com/office/drawing/2014/main" val="3647628660"/>
                    </a:ext>
                  </a:extLst>
                </a:gridCol>
                <a:gridCol w="1475408">
                  <a:extLst>
                    <a:ext uri="{9D8B030D-6E8A-4147-A177-3AD203B41FA5}">
                      <a16:colId xmlns:a16="http://schemas.microsoft.com/office/drawing/2014/main" val="722022002"/>
                    </a:ext>
                  </a:extLst>
                </a:gridCol>
                <a:gridCol w="1384145">
                  <a:extLst>
                    <a:ext uri="{9D8B030D-6E8A-4147-A177-3AD203B41FA5}">
                      <a16:colId xmlns:a16="http://schemas.microsoft.com/office/drawing/2014/main" val="1733657703"/>
                    </a:ext>
                  </a:extLst>
                </a:gridCol>
              </a:tblGrid>
              <a:tr h="261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ΗΜΕΡΗΣΙΑ ΑΠΟΖΗΜΙΩΣΗ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ΔΙΑΝΥΚΤΕΡΕΥΣΗ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>
                          <a:effectLst/>
                        </a:rPr>
                        <a:t>ΧΛΜ ΑΠΟΖΗΜΙΩΣΗ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22577"/>
                  </a:ext>
                </a:extLst>
              </a:tr>
              <a:tr h="261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>
                          <a:effectLst/>
                        </a:rPr>
                        <a:t>ΕΣΩΤΕΡΙΚΟΥ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ΕΞΩΤΕΡΙΚΟΥ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ΕΣΩΤΕΡΙΚΟΥ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ΕΞΩΤΕΡΙΚΟΥ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27104"/>
                  </a:ext>
                </a:extLst>
              </a:tr>
              <a:tr h="10222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dirty="0">
                          <a:solidFill>
                            <a:schemeClr val="tx1"/>
                          </a:solidFill>
                        </a:rPr>
                        <a:t>ΕΡΓΑ ΠΟΥ ΧΡΗΜΑΤΟΔΟΤΟΥΝΤΑΙ Ή ΣΥΓΧΡΗΜΑΤΟΔΟΤΟΥΝΤΑΙ ΑΠΟ ΕΘΝΙΚΟΥΣ ΠΟΡΟΥΣ (</a:t>
                      </a:r>
                      <a:r>
                        <a:rPr lang="el-G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4336/2015)</a:t>
                      </a:r>
                      <a:endParaRPr lang="el-G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40 €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50€-100€ </a:t>
                      </a:r>
                      <a:r>
                        <a:rPr lang="el-GR" sz="1000" u="none" strike="noStrike" dirty="0">
                          <a:effectLst/>
                        </a:rPr>
                        <a:t>ΑΝΑΛΟΓΑ ΤΗ ΧΩΡΑ ΚΑΙ ΤΗΝ ΚΑΤΗΓΟΡΙΑ ΜΕΤΑΚΙΝΟΥΜΕΝΟΥ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u="none" strike="noStrike" dirty="0">
                          <a:effectLst/>
                        </a:rPr>
                        <a:t>* </a:t>
                      </a:r>
                      <a:r>
                        <a:rPr lang="el-GR" sz="1000" b="1" u="none" strike="noStrike" dirty="0">
                          <a:effectLst/>
                        </a:rPr>
                        <a:t>100€</a:t>
                      </a:r>
                      <a:r>
                        <a:rPr lang="el-GR" sz="1000" u="none" strike="noStrike" dirty="0">
                          <a:effectLst/>
                        </a:rPr>
                        <a:t> ΜΕΛΗ ΔΕΠ ΔΙΠΑΕ                             </a:t>
                      </a:r>
                      <a:r>
                        <a:rPr lang="el-GR" sz="1000" b="1" u="none" strike="noStrike" dirty="0">
                          <a:effectLst/>
                        </a:rPr>
                        <a:t>* 80€ </a:t>
                      </a:r>
                      <a:r>
                        <a:rPr lang="el-GR" sz="1000" u="none" strike="noStrike" dirty="0">
                          <a:effectLst/>
                        </a:rPr>
                        <a:t>ΛΟΙΠΟΙ    ΠΡΟΣΑΥΞΗΣΗ 30% ΓΙΑ ΑΘΗΝΑ-ΘΕΣΣΑΛΟΝΙΚΗ ΚΑΙ ΑΠΟ 1/5-30/9 ΣΕ ΝΗΣΙΩΤΙΚΕΣ ΠΕΡΙΟΧΕΣ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* 242€ </a:t>
                      </a:r>
                      <a:r>
                        <a:rPr lang="el-GR" sz="1000" u="none" strike="noStrike" dirty="0">
                          <a:effectLst/>
                        </a:rPr>
                        <a:t>ΚΑΤΗΓ. ΜΤΚ 1     * </a:t>
                      </a:r>
                      <a:r>
                        <a:rPr lang="el-GR" sz="1000" b="1" u="none" strike="noStrike" dirty="0">
                          <a:effectLst/>
                        </a:rPr>
                        <a:t>176€</a:t>
                      </a:r>
                      <a:r>
                        <a:rPr lang="el-GR" sz="1000" u="none" strike="noStrike" dirty="0">
                          <a:effectLst/>
                        </a:rPr>
                        <a:t> ΚΑΤΗΓ. ΜΤΚ2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0,20 €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3862684"/>
                  </a:ext>
                </a:extLst>
              </a:tr>
              <a:tr h="5019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ΕΣΩΤΕΡΙΚΟΣ ΚΑΝΟΝΙΣΜΟΣ ΜΕΤΑΚΙΝΗΣΕΩΝ</a:t>
                      </a:r>
                      <a:endParaRPr lang="el-G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80 €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120 €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180 €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250 €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0,50 €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07629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2FAEEB-E2C4-B6C7-B7AA-AFED471CA9FE}"/>
              </a:ext>
            </a:extLst>
          </p:cNvPr>
          <p:cNvSpPr txBox="1"/>
          <p:nvPr/>
        </p:nvSpPr>
        <p:spPr>
          <a:xfrm>
            <a:off x="448572" y="5091464"/>
            <a:ext cx="7728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solidFill>
                  <a:schemeClr val="bg1"/>
                </a:solidFill>
              </a:rPr>
              <a:t>Και στα τα δύο πλαίσια χρηματοδότησης οι δαπάνες είναι επιλέξιμες εφόσον: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Υπάρχει εγκεκριμένος προϋπολογισμός στο έργο.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Ο μετακινούμενος ανήκει στην ομάδα έργου.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Η μετακίνηση εξυπηρετεί τις ανάγκες του έργου και συνδέεται με το φυσικό αντικείμενό του.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8A00B-78EF-B857-1AD0-DB9B0F015C40}"/>
              </a:ext>
            </a:extLst>
          </p:cNvPr>
          <p:cNvSpPr txBox="1"/>
          <p:nvPr/>
        </p:nvSpPr>
        <p:spPr>
          <a:xfrm>
            <a:off x="217498" y="4269157"/>
            <a:ext cx="869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400" b="1" dirty="0">
                <a:solidFill>
                  <a:schemeClr val="bg1"/>
                </a:solidFill>
              </a:rPr>
              <a:t>Για προσκεκλημένους καθηγητές στα πλαίσια διδασκαλίας στο ΔΙΠΑΕ ή σε προγράμματα του ΚΕΔΙΒΙΜ ισχύουν ειδικές προϋποθέσεις.</a:t>
            </a:r>
            <a:r>
              <a:rPr lang="el-GR" sz="1400" b="1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820F9-374B-E977-3346-D857A42FA453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2200" dirty="0"/>
              <a:t>ΝΕΟΣ ΕΣΩΤΕΡΙΚΟΣ ΚΑΝΟΝΙΣΜΟΣ ΜΕΤΑΚΙΝΗΣΕΩΝ– ΣΥΝΟΨΗ ΑΛΛΑΓΩΝ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 sz="4000" b="1">
                <a:solidFill>
                  <a:srgbClr val="FFFFFF"/>
                </a:solidFill>
              </a:defRPr>
            </a:pPr>
            <a:r>
              <a:rPr lang="el-GR" sz="1600" dirty="0"/>
              <a:t>ΕΝΑΡΞΗ ΙΣΧΥΟΣ 25/11/2025 (ΥΠΟΓΡΑΦΗ ΑΠΟ ΤΟ ΣΥΜΒΟΥΛΙΟ ΔΙΟΙΚΗΣΗΣ)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94A45B24-E64E-2480-0F29-40D3679AD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22047"/>
              </p:ext>
            </p:extLst>
          </p:nvPr>
        </p:nvGraphicFramePr>
        <p:xfrm>
          <a:off x="342900" y="2141148"/>
          <a:ext cx="8442961" cy="2103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8931">
                  <a:extLst>
                    <a:ext uri="{9D8B030D-6E8A-4147-A177-3AD203B41FA5}">
                      <a16:colId xmlns:a16="http://schemas.microsoft.com/office/drawing/2014/main" val="1554985486"/>
                    </a:ext>
                  </a:extLst>
                </a:gridCol>
                <a:gridCol w="914111">
                  <a:extLst>
                    <a:ext uri="{9D8B030D-6E8A-4147-A177-3AD203B41FA5}">
                      <a16:colId xmlns:a16="http://schemas.microsoft.com/office/drawing/2014/main" val="3100325990"/>
                    </a:ext>
                  </a:extLst>
                </a:gridCol>
                <a:gridCol w="1419979">
                  <a:extLst>
                    <a:ext uri="{9D8B030D-6E8A-4147-A177-3AD203B41FA5}">
                      <a16:colId xmlns:a16="http://schemas.microsoft.com/office/drawing/2014/main" val="2162510552"/>
                    </a:ext>
                  </a:extLst>
                </a:gridCol>
                <a:gridCol w="1479145">
                  <a:extLst>
                    <a:ext uri="{9D8B030D-6E8A-4147-A177-3AD203B41FA5}">
                      <a16:colId xmlns:a16="http://schemas.microsoft.com/office/drawing/2014/main" val="3555420349"/>
                    </a:ext>
                  </a:extLst>
                </a:gridCol>
                <a:gridCol w="1434772">
                  <a:extLst>
                    <a:ext uri="{9D8B030D-6E8A-4147-A177-3AD203B41FA5}">
                      <a16:colId xmlns:a16="http://schemas.microsoft.com/office/drawing/2014/main" val="2561396868"/>
                    </a:ext>
                  </a:extLst>
                </a:gridCol>
                <a:gridCol w="1346023">
                  <a:extLst>
                    <a:ext uri="{9D8B030D-6E8A-4147-A177-3AD203B41FA5}">
                      <a16:colId xmlns:a16="http://schemas.microsoft.com/office/drawing/2014/main" val="3535912724"/>
                    </a:ext>
                  </a:extLst>
                </a:gridCol>
              </a:tblGrid>
              <a:tr h="2413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ΗΜΕΡΗΣΙΑ ΑΠΟΖΗΜΙΩΣΗ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ΔΙΑΝΥΚΤΕΡΕΥΣΗ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ΧΛΜ ΑΠΟΖΗΜΙΩΣΗ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91436"/>
                  </a:ext>
                </a:extLst>
              </a:tr>
              <a:tr h="2413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ΕΣΩΤΕΡΙΚΟΥ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ΕΞΩΤΕΡΙΚΟΥ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ΕΣΩΤΕΡΙΚΟΥ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ΕΞΩΤΕΡΙΚΟΥ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61165"/>
                  </a:ext>
                </a:extLst>
              </a:tr>
              <a:tr h="88206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ΠΑΛΙΟΣ ΕΣΩΤΕΡΙΚΟΣ ΚΑΝΟΝΙΣΜΟΣ ΜΕΤΑΚΙΝΗΣΕΩΝ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60 €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100€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100€</a:t>
                      </a:r>
                      <a:r>
                        <a:rPr lang="el-GR" sz="1000" u="none" strike="noStrike" dirty="0">
                          <a:effectLst/>
                        </a:rPr>
                        <a:t> ΠΡΟΣΑΥΞΗΣΗ 20% ΓΙΑ ΑΘΗΝΑ-ΘΕΣΣΑΛΟΝΙΚΗ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220€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0,30 €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2166137"/>
                  </a:ext>
                </a:extLst>
              </a:tr>
              <a:tr h="7384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ΝΕΟΣ ΕΣΩΤΕΡΙΚΟΣ ΚΑΝΟΝΙΣΜΟΣ ΜΕΤΑΚΙΝΗΣΕΩΝ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80 €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120 €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180 €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250 €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000" b="1" u="none" strike="noStrike" dirty="0">
                          <a:effectLst/>
                        </a:rPr>
                        <a:t>0,50 €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10540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6819EF-E5A6-AE31-A505-29BF41649994}"/>
              </a:ext>
            </a:extLst>
          </p:cNvPr>
          <p:cNvSpPr txBox="1"/>
          <p:nvPr/>
        </p:nvSpPr>
        <p:spPr>
          <a:xfrm>
            <a:off x="314281" y="4669782"/>
            <a:ext cx="8829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Αύξηση των </a:t>
            </a:r>
            <a:r>
              <a:rPr lang="el-GR" dirty="0" err="1">
                <a:solidFill>
                  <a:schemeClr val="bg1"/>
                </a:solidFill>
              </a:rPr>
              <a:t>αποζημιούμενων</a:t>
            </a:r>
            <a:r>
              <a:rPr lang="el-GR" dirty="0">
                <a:solidFill>
                  <a:schemeClr val="bg1"/>
                </a:solidFill>
              </a:rPr>
              <a:t> ημερών εκτός έδρας προσθέτοντας και την ημέρα επιστροφής όταν αυτή πραγματοποιείται την ημέρα μετά τη λήξη των εργασιών.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Αποζημίωση κόστους διανυκτέρευσης για συμμετοχή σε πολυήμερα συνέδρια εκτός έδρας σε απόσταση μικρότερη των 160χλμ.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526FD-6E71-D42F-052E-B652366B251F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ΔΙΚΑΙΟΛΟΓΗΤΙΚΑ ΑΠΟΖΗΜΙΩΣΗΣ ΜΕΤΑΚΙΝΗΣΕΩΝ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5BACE-19F2-9537-31B3-01B9832E30BC}"/>
              </a:ext>
            </a:extLst>
          </p:cNvPr>
          <p:cNvSpPr txBox="1"/>
          <p:nvPr/>
        </p:nvSpPr>
        <p:spPr>
          <a:xfrm>
            <a:off x="243919" y="1512098"/>
            <a:ext cx="8541528" cy="48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600" b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Τυποποιημένα έντυπα της Μ.Ο.Δ.Υ.: </a:t>
            </a:r>
            <a:r>
              <a:rPr lang="el-GR" sz="1400" b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ΕΟ14: Ημερολόγιο Κίνησης,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ΕΟ17: Έκθεση Πεπραγμένων Μετακινήσεων,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ΕΟ27: Υπεύθυνη Δήλωση ν.1599/86 Δαπανών Μετακίνησης</a:t>
            </a:r>
            <a:endParaRPr lang="el-GR" sz="14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b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Ειδικά για μετακινήσεις σε έργα ΠΜΣ: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Απόφ</a:t>
            </a:r>
            <a:r>
              <a:rPr lang="el-GR" sz="1600" dirty="0">
                <a:solidFill>
                  <a:schemeClr val="bg1"/>
                </a:solidFill>
              </a:rPr>
              <a:t>αση της συντονιστικής ή εξουσιοδότηση του Διευθυντή για διενέργεια δαπανών.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b="1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Αρχεία δαπανών και τεκμηρίωσης συμμετοχής στις εργασίες: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Παραστατικά των δαπανών 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μετακίνησης (π.χ. παραστατικά ξενοδοχείου, αποδείξεις διοδίων, εισιτήρια, κλπ.) συνοδευόμενα από τα αντίστοιχα αποδεικτικά εξόφλησής τους.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Αποδεικτικά συμμετοχής 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σε συνέδριο/σεμινάριο/</a:t>
            </a:r>
            <a:r>
              <a:rPr lang="el-GR" sz="14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certificate, </a:t>
            </a:r>
            <a:r>
              <a:rPr lang="el-GR" sz="14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παρουσιολόγιο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φωτογραφίες, </a:t>
            </a:r>
            <a:r>
              <a: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/παρουσίαση</a:t>
            </a:r>
            <a:r>
              <a: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/poster 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με αναφορά στο χρηματοδοτούμενο έργο κ.τ.λ.)</a:t>
            </a:r>
            <a:endParaRPr lang="en-US" sz="14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Σε περίπτωση </a:t>
            </a:r>
            <a:r>
              <a:rPr lang="el-GR" sz="1400" b="1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χλμ</a:t>
            </a:r>
            <a:r>
              <a:rPr lang="el-GR" sz="1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αποζημίωσης 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μαζί με τα διόδια: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Άδεια οδήγησης και άδεια κυκλοφορίας του Ι.Χ. αυτοκινήτου.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Εκτύπωση αποστάσεων από το εργαλείο υπολογισμού χιλιομετρικών αποστάσεων της ιστοσελίδας kmd.ggde.gr (για μετακινήσεις στο εξωτερικό χρησιμοποιείται το εργαλείο του </a:t>
            </a:r>
            <a:r>
              <a:rPr lang="el-GR" sz="14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GoogleMaps</a:t>
            </a:r>
            <a:r>
              <a:rPr lang="el-GR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Πάπυρος: Οριζόντιος 3">
            <a:extLst>
              <a:ext uri="{FF2B5EF4-FFF2-40B4-BE49-F238E27FC236}">
                <a16:creationId xmlns:a16="http://schemas.microsoft.com/office/drawing/2014/main" id="{33585B45-7521-0FEB-3F62-3F1B47679F89}"/>
              </a:ext>
            </a:extLst>
          </p:cNvPr>
          <p:cNvSpPr/>
          <p:nvPr/>
        </p:nvSpPr>
        <p:spPr>
          <a:xfrm>
            <a:off x="5270166" y="1828800"/>
            <a:ext cx="3515281" cy="1023815"/>
          </a:xfrm>
          <a:prstGeom prst="horizontalScroll">
            <a:avLst/>
          </a:prstGeom>
          <a:gradFill>
            <a:gsLst>
              <a:gs pos="0">
                <a:srgbClr val="0070C0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Επιπλέον, μόνο για έργα που χρηματοδοτούνται από διεθνείς, ιδιωτικούς ή ίδιους πόρους, όταν </a:t>
            </a:r>
            <a:r>
              <a:rPr lang="el-GR" sz="1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μετακινείται πρόσωπο εκτός του Ε/Υ επισυνάπτεται το  ΕΟ26: Εντολή Μετακίνησης</a:t>
            </a:r>
            <a:endParaRPr lang="el-GR" sz="1200" b="1" kern="100" dirty="0">
              <a:solidFill>
                <a:schemeClr val="tx1">
                  <a:lumMod val="95000"/>
                  <a:lumOff val="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559557-BE9F-4943-8325-A0CA8D785A4D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ΕΝΕΡΓΕΙΕΣ ΠΡΙΝ ΚΑΙ ΜΕΤΑ ΤΗ ΜΕΤΑΚΙΝΗΣΗ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94C3EC6-F911-D033-C06F-9817257EE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865299"/>
              </p:ext>
            </p:extLst>
          </p:nvPr>
        </p:nvGraphicFramePr>
        <p:xfrm>
          <a:off x="984737" y="1794607"/>
          <a:ext cx="3133969" cy="240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3ED17D32-1941-EE82-4F4A-BB05EDF8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368942"/>
              </p:ext>
            </p:extLst>
          </p:nvPr>
        </p:nvGraphicFramePr>
        <p:xfrm>
          <a:off x="5025297" y="1794606"/>
          <a:ext cx="3079258" cy="247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5E7C86D2-CFE1-BA99-AF3C-B7F668AA9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015343"/>
              </p:ext>
            </p:extLst>
          </p:nvPr>
        </p:nvGraphicFramePr>
        <p:xfrm>
          <a:off x="2852398" y="4712677"/>
          <a:ext cx="3423283" cy="183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Βέλος: Με γωνία 13">
            <a:extLst>
              <a:ext uri="{FF2B5EF4-FFF2-40B4-BE49-F238E27FC236}">
                <a16:creationId xmlns:a16="http://schemas.microsoft.com/office/drawing/2014/main" id="{7B1F6689-CE4D-AC99-7F8B-75653A9B2BF3}"/>
              </a:ext>
            </a:extLst>
          </p:cNvPr>
          <p:cNvSpPr/>
          <p:nvPr/>
        </p:nvSpPr>
        <p:spPr>
          <a:xfrm rot="10800000">
            <a:off x="6002215" y="4267200"/>
            <a:ext cx="664307" cy="96910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Βέλος: Με γωνία 14">
            <a:extLst>
              <a:ext uri="{FF2B5EF4-FFF2-40B4-BE49-F238E27FC236}">
                <a16:creationId xmlns:a16="http://schemas.microsoft.com/office/drawing/2014/main" id="{9D4CCF30-5F07-CB49-ACB8-529E6AF3566D}"/>
              </a:ext>
            </a:extLst>
          </p:cNvPr>
          <p:cNvSpPr/>
          <p:nvPr/>
        </p:nvSpPr>
        <p:spPr>
          <a:xfrm rot="10800000" flipH="1">
            <a:off x="2461557" y="4267201"/>
            <a:ext cx="664307" cy="96910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F2799-94AC-23C9-BBA4-0AB65DECAA09}"/>
              </a:ext>
            </a:extLst>
          </p:cNvPr>
          <p:cNvSpPr txBox="1">
            <a:spLocks noChangeAspect="1"/>
          </p:cNvSpPr>
          <p:nvPr/>
        </p:nvSpPr>
        <p:spPr>
          <a:xfrm>
            <a:off x="149181" y="892304"/>
            <a:ext cx="88297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</a:defRPr>
            </a:pPr>
            <a:r>
              <a:rPr lang="el-GR" sz="3200" dirty="0"/>
              <a:t>ΚΑΤΑΧΩΡΗΣΗ ΑΙΤΗΜΑΤΟΣ ΜΕΤΑΚΙΝΗΣΗΣ ΣΤΟ WEBRESCOM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ABC83-70C2-6300-56E7-02D4DBCE6522}"/>
              </a:ext>
            </a:extLst>
          </p:cNvPr>
          <p:cNvSpPr txBox="1"/>
          <p:nvPr/>
        </p:nvSpPr>
        <p:spPr>
          <a:xfrm>
            <a:off x="644769" y="1969522"/>
            <a:ext cx="7780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Η/Ο ΕΥ υποβάλλει μέσω </a:t>
            </a:r>
            <a:r>
              <a:rPr lang="el-GR" dirty="0" err="1">
                <a:solidFill>
                  <a:schemeClr val="bg1"/>
                </a:solidFill>
              </a:rPr>
              <a:t>web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resCom</a:t>
            </a:r>
            <a:r>
              <a:rPr lang="el-GR" dirty="0">
                <a:solidFill>
                  <a:schemeClr val="bg1"/>
                </a:solidFill>
              </a:rPr>
              <a:t> Αίτημα Μετακίνησης </a:t>
            </a:r>
            <a:r>
              <a:rPr lang="el-GR" u="sng" dirty="0">
                <a:solidFill>
                  <a:schemeClr val="bg1"/>
                </a:solidFill>
              </a:rPr>
              <a:t>τουλάχιστον</a:t>
            </a:r>
            <a:r>
              <a:rPr lang="el-GR" dirty="0">
                <a:solidFill>
                  <a:schemeClr val="bg1"/>
                </a:solidFill>
              </a:rPr>
              <a:t> 3 εργάσιμες ημέρες πριν τη μετακίνηση. Η διαδικασία πραγματοποιείται από το Μενού αριστερά </a:t>
            </a:r>
            <a:r>
              <a:rPr lang="el-GR" b="1" dirty="0">
                <a:solidFill>
                  <a:schemeClr val="bg1"/>
                </a:solidFill>
              </a:rPr>
              <a:t>Ηλεκτρονικές Υπηρεσίες &gt; Μετακινήσεις &gt; Αίτημα Μετακίνησης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C897A2-349C-9F47-CDE9-03E2A582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62" y="3169851"/>
            <a:ext cx="4639322" cy="3381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1280</Words>
  <Application>Microsoft Office PowerPoint</Application>
  <PresentationFormat>Προβολή στην οθόνη (4:3)</PresentationFormat>
  <Paragraphs>139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Vicky</dc:creator>
  <cp:keywords/>
  <dc:description>generated using python-pptx</dc:description>
  <cp:lastModifiedBy>Vasiliki Papadopoulou</cp:lastModifiedBy>
  <cp:revision>53</cp:revision>
  <dcterms:created xsi:type="dcterms:W3CDTF">2013-01-27T09:14:16Z</dcterms:created>
  <dcterms:modified xsi:type="dcterms:W3CDTF">2025-12-03T07:50:30Z</dcterms:modified>
  <cp:category/>
</cp:coreProperties>
</file>