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47" r:id="rId1"/>
  </p:sldMasterIdLst>
  <p:sldIdLst>
    <p:sldId id="279" r:id="rId2"/>
    <p:sldId id="295" r:id="rId3"/>
    <p:sldId id="288" r:id="rId4"/>
    <p:sldId id="281" r:id="rId5"/>
    <p:sldId id="296" r:id="rId6"/>
    <p:sldId id="290" r:id="rId7"/>
    <p:sldId id="297" r:id="rId8"/>
    <p:sldId id="304" r:id="rId9"/>
    <p:sldId id="299" r:id="rId10"/>
    <p:sldId id="307" r:id="rId11"/>
    <p:sldId id="257" r:id="rId12"/>
    <p:sldId id="306" r:id="rId13"/>
    <p:sldId id="308" r:id="rId14"/>
    <p:sldId id="300"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Γιώτα" initials="Γ" lastIdx="0" clrIdx="0">
    <p:extLst>
      <p:ext uri="{19B8F6BF-5375-455C-9EA6-DF929625EA0E}">
        <p15:presenceInfo xmlns:p15="http://schemas.microsoft.com/office/powerpoint/2012/main" userId="bbf5f4c99c2dde2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315C"/>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B411CF-DE00-4282-92BC-05C1EBB7245B}" type="doc">
      <dgm:prSet loTypeId="urn:microsoft.com/office/officeart/2005/8/layout/hierarchy1" loCatId="hierarchy" qsTypeId="urn:microsoft.com/office/officeart/2005/8/quickstyle/simple2" qsCatId="simple" csTypeId="urn:microsoft.com/office/officeart/2005/8/colors/accent2_2" csCatId="accent2" phldr="1"/>
      <dgm:spPr/>
      <dgm:t>
        <a:bodyPr/>
        <a:lstStyle/>
        <a:p>
          <a:endParaRPr lang="en-US"/>
        </a:p>
      </dgm:t>
    </dgm:pt>
    <dgm:pt modelId="{C04F0BF2-C4DC-4DA7-B495-2F089936E3D6}">
      <dgm:prSet/>
      <dgm:spPr/>
      <dgm:t>
        <a:bodyPr/>
        <a:lstStyle/>
        <a:p>
          <a:r>
            <a:rPr lang="el-CY" dirty="0" err="1"/>
            <a:t>Πλ</a:t>
          </a:r>
          <a:r>
            <a:rPr lang="el-CY" dirty="0"/>
            <a:t>ατφ</a:t>
          </a:r>
          <a:r>
            <a:rPr lang="el-GR" dirty="0"/>
            <a:t>ό</a:t>
          </a:r>
          <a:r>
            <a:rPr lang="el-CY" dirty="0" err="1"/>
            <a:t>ρμ</a:t>
          </a:r>
          <a:r>
            <a:rPr lang="el-CY" dirty="0"/>
            <a:t>α</a:t>
          </a:r>
        </a:p>
        <a:p>
          <a:r>
            <a:rPr lang="el-CY" dirty="0"/>
            <a:t> </a:t>
          </a:r>
          <a:r>
            <a:rPr lang="el-GR" dirty="0"/>
            <a:t>ασύγχρονης </a:t>
          </a:r>
          <a:endParaRPr lang="el-CY" dirty="0"/>
        </a:p>
        <a:p>
          <a:r>
            <a:rPr lang="el-GR" dirty="0"/>
            <a:t> διδασκαλίας</a:t>
          </a:r>
          <a:endParaRPr lang="el-CY" dirty="0"/>
        </a:p>
        <a:p>
          <a:r>
            <a:rPr lang="el-CY" dirty="0"/>
            <a:t>(Ν.4957/2022)</a:t>
          </a:r>
          <a:endParaRPr lang="en-US" dirty="0"/>
        </a:p>
      </dgm:t>
    </dgm:pt>
    <dgm:pt modelId="{D92EA5FF-F382-4B34-95E1-02E883624693}" type="parTrans" cxnId="{F50AADA5-3DBD-495C-88E6-57DE61C21EEF}">
      <dgm:prSet/>
      <dgm:spPr/>
      <dgm:t>
        <a:bodyPr/>
        <a:lstStyle/>
        <a:p>
          <a:endParaRPr lang="en-US"/>
        </a:p>
      </dgm:t>
    </dgm:pt>
    <dgm:pt modelId="{2F3E9A74-508B-4D6F-9766-5FCECE621E74}" type="sibTrans" cxnId="{F50AADA5-3DBD-495C-88E6-57DE61C21EEF}">
      <dgm:prSet/>
      <dgm:spPr/>
      <dgm:t>
        <a:bodyPr/>
        <a:lstStyle/>
        <a:p>
          <a:endParaRPr lang="en-US"/>
        </a:p>
      </dgm:t>
    </dgm:pt>
    <dgm:pt modelId="{685965A3-4B6F-4AB0-B6DA-FB1CF2960718}">
      <dgm:prSet/>
      <dgm:spPr/>
      <dgm:t>
        <a:bodyPr/>
        <a:lstStyle/>
        <a:p>
          <a:r>
            <a:rPr lang="el-GR" dirty="0"/>
            <a:t>Βεβαίωση</a:t>
          </a:r>
          <a:endParaRPr lang="el-CY" dirty="0"/>
        </a:p>
        <a:p>
          <a:r>
            <a:rPr lang="el-GR" dirty="0"/>
            <a:t> </a:t>
          </a:r>
          <a:r>
            <a:rPr lang="el-GR" dirty="0" err="1"/>
            <a:t>Επιστ</a:t>
          </a:r>
          <a:r>
            <a:rPr lang="el-CY" dirty="0"/>
            <a:t>.</a:t>
          </a:r>
          <a:r>
            <a:rPr lang="el-GR" dirty="0" err="1"/>
            <a:t>Υπε</a:t>
          </a:r>
          <a:r>
            <a:rPr lang="el-CY" dirty="0" err="1"/>
            <a:t>ύθυ</a:t>
          </a:r>
          <a:r>
            <a:rPr lang="el-GR" dirty="0"/>
            <a:t>νου</a:t>
          </a:r>
          <a:endParaRPr lang="en-US" dirty="0"/>
        </a:p>
      </dgm:t>
    </dgm:pt>
    <dgm:pt modelId="{7FFFA0B7-4BA6-4117-862A-A08483C79A6D}" type="parTrans" cxnId="{D083E9C5-5D9B-4EDE-992D-F775B38F40D2}">
      <dgm:prSet/>
      <dgm:spPr/>
      <dgm:t>
        <a:bodyPr/>
        <a:lstStyle/>
        <a:p>
          <a:endParaRPr lang="el-GR"/>
        </a:p>
      </dgm:t>
    </dgm:pt>
    <dgm:pt modelId="{5A03D1DC-0354-4CA5-9570-FB0BED58E299}" type="sibTrans" cxnId="{D083E9C5-5D9B-4EDE-992D-F775B38F40D2}">
      <dgm:prSet/>
      <dgm:spPr/>
      <dgm:t>
        <a:bodyPr/>
        <a:lstStyle/>
        <a:p>
          <a:endParaRPr lang="el-GR"/>
        </a:p>
      </dgm:t>
    </dgm:pt>
    <dgm:pt modelId="{6F3C0F67-C86D-452B-8D6D-6B76013F6681}">
      <dgm:prSet/>
      <dgm:spPr/>
      <dgm:t>
        <a:bodyPr/>
        <a:lstStyle/>
        <a:p>
          <a:r>
            <a:rPr lang="el-CY" dirty="0"/>
            <a:t>Ωρολόγιο</a:t>
          </a:r>
        </a:p>
        <a:p>
          <a:r>
            <a:rPr lang="el-CY" dirty="0"/>
            <a:t> </a:t>
          </a:r>
          <a:r>
            <a:rPr lang="el-GR" dirty="0"/>
            <a:t>Πρόγραμμα </a:t>
          </a:r>
        </a:p>
      </dgm:t>
    </dgm:pt>
    <dgm:pt modelId="{AE5CFC0E-058F-43FC-8C0C-6135FB44196E}" type="parTrans" cxnId="{201EAC73-2C45-4671-86A5-4F3700FEEFB0}">
      <dgm:prSet/>
      <dgm:spPr/>
      <dgm:t>
        <a:bodyPr/>
        <a:lstStyle/>
        <a:p>
          <a:endParaRPr lang="el-GR"/>
        </a:p>
      </dgm:t>
    </dgm:pt>
    <dgm:pt modelId="{6708FA14-2392-48B5-BAEE-64CC87DCB8BA}" type="sibTrans" cxnId="{201EAC73-2C45-4671-86A5-4F3700FEEFB0}">
      <dgm:prSet/>
      <dgm:spPr/>
      <dgm:t>
        <a:bodyPr/>
        <a:lstStyle/>
        <a:p>
          <a:endParaRPr lang="el-GR"/>
        </a:p>
      </dgm:t>
    </dgm:pt>
    <dgm:pt modelId="{CB97402A-397D-44B7-8E63-2AD6BBFB32C7}">
      <dgm:prSet/>
      <dgm:spPr/>
      <dgm:t>
        <a:bodyPr/>
        <a:lstStyle/>
        <a:p>
          <a:r>
            <a:rPr lang="el-GR" dirty="0" err="1"/>
            <a:t>Παρουσιολόγια</a:t>
          </a:r>
          <a:r>
            <a:rPr lang="el-GR" dirty="0"/>
            <a:t>  </a:t>
          </a:r>
        </a:p>
        <a:p>
          <a:r>
            <a:rPr lang="el-GR" dirty="0"/>
            <a:t>Εξ αποστάσεως - </a:t>
          </a:r>
          <a:r>
            <a:rPr lang="en-US" dirty="0"/>
            <a:t>zoom</a:t>
          </a:r>
          <a:endParaRPr lang="el-GR" dirty="0"/>
        </a:p>
        <a:p>
          <a:r>
            <a:rPr lang="el-GR" dirty="0"/>
            <a:t>Δια ζώσης</a:t>
          </a:r>
        </a:p>
        <a:p>
          <a:endParaRPr lang="en-US" dirty="0"/>
        </a:p>
      </dgm:t>
    </dgm:pt>
    <dgm:pt modelId="{70BA332C-FC36-4120-A8CB-DF534282D9E2}" type="parTrans" cxnId="{DA12EBAC-DB7E-41E8-8FC7-1BC392C05B31}">
      <dgm:prSet/>
      <dgm:spPr/>
      <dgm:t>
        <a:bodyPr/>
        <a:lstStyle/>
        <a:p>
          <a:endParaRPr lang="el-GR"/>
        </a:p>
      </dgm:t>
    </dgm:pt>
    <dgm:pt modelId="{1A268E09-1923-42D7-A8B9-EDC2940BCC76}" type="sibTrans" cxnId="{DA12EBAC-DB7E-41E8-8FC7-1BC392C05B31}">
      <dgm:prSet/>
      <dgm:spPr/>
      <dgm:t>
        <a:bodyPr/>
        <a:lstStyle/>
        <a:p>
          <a:endParaRPr lang="el-GR"/>
        </a:p>
      </dgm:t>
    </dgm:pt>
    <dgm:pt modelId="{E0C9573E-0119-47A9-8EFE-B37FEA5A9457}" type="pres">
      <dgm:prSet presAssocID="{B2B411CF-DE00-4282-92BC-05C1EBB7245B}" presName="hierChild1" presStyleCnt="0">
        <dgm:presLayoutVars>
          <dgm:chPref val="1"/>
          <dgm:dir/>
          <dgm:animOne val="branch"/>
          <dgm:animLvl val="lvl"/>
          <dgm:resizeHandles/>
        </dgm:presLayoutVars>
      </dgm:prSet>
      <dgm:spPr/>
    </dgm:pt>
    <dgm:pt modelId="{04CE9642-9BD6-4802-BD00-8D01F2B875F5}" type="pres">
      <dgm:prSet presAssocID="{685965A3-4B6F-4AB0-B6DA-FB1CF2960718}" presName="hierRoot1" presStyleCnt="0"/>
      <dgm:spPr/>
    </dgm:pt>
    <dgm:pt modelId="{2C7BD044-B8FE-46DB-BD44-CC0FE5D79266}" type="pres">
      <dgm:prSet presAssocID="{685965A3-4B6F-4AB0-B6DA-FB1CF2960718}" presName="composite" presStyleCnt="0"/>
      <dgm:spPr/>
    </dgm:pt>
    <dgm:pt modelId="{1CC01425-1845-41A4-9401-586026A3BB67}" type="pres">
      <dgm:prSet presAssocID="{685965A3-4B6F-4AB0-B6DA-FB1CF2960718}" presName="background" presStyleLbl="node0" presStyleIdx="0" presStyleCnt="4"/>
      <dgm:spPr>
        <a:solidFill>
          <a:schemeClr val="accent1">
            <a:lumMod val="75000"/>
          </a:schemeClr>
        </a:solidFill>
      </dgm:spPr>
    </dgm:pt>
    <dgm:pt modelId="{173CA408-B935-44E0-BE72-9096797EA074}" type="pres">
      <dgm:prSet presAssocID="{685965A3-4B6F-4AB0-B6DA-FB1CF2960718}" presName="text" presStyleLbl="fgAcc0" presStyleIdx="0" presStyleCnt="4" custLinFactNeighborX="13155" custLinFactNeighborY="-85916">
        <dgm:presLayoutVars>
          <dgm:chPref val="3"/>
        </dgm:presLayoutVars>
      </dgm:prSet>
      <dgm:spPr/>
    </dgm:pt>
    <dgm:pt modelId="{448F1CFF-29BC-458A-B412-94D4FE83CA82}" type="pres">
      <dgm:prSet presAssocID="{685965A3-4B6F-4AB0-B6DA-FB1CF2960718}" presName="hierChild2" presStyleCnt="0"/>
      <dgm:spPr/>
    </dgm:pt>
    <dgm:pt modelId="{FF649ED9-A83B-4DC8-B1BA-6D745D85D8E0}" type="pres">
      <dgm:prSet presAssocID="{6F3C0F67-C86D-452B-8D6D-6B76013F6681}" presName="hierRoot1" presStyleCnt="0"/>
      <dgm:spPr/>
    </dgm:pt>
    <dgm:pt modelId="{7D96CF33-A8CC-4767-9022-3C34E470796D}" type="pres">
      <dgm:prSet presAssocID="{6F3C0F67-C86D-452B-8D6D-6B76013F6681}" presName="composite" presStyleCnt="0"/>
      <dgm:spPr/>
    </dgm:pt>
    <dgm:pt modelId="{EDF5D335-5E9D-4F37-ADE7-D4BA4F5E9A21}" type="pres">
      <dgm:prSet presAssocID="{6F3C0F67-C86D-452B-8D6D-6B76013F6681}" presName="background" presStyleLbl="node0" presStyleIdx="1" presStyleCnt="4"/>
      <dgm:spPr>
        <a:solidFill>
          <a:schemeClr val="accent1">
            <a:lumMod val="75000"/>
          </a:schemeClr>
        </a:solidFill>
      </dgm:spPr>
    </dgm:pt>
    <dgm:pt modelId="{441F11A5-4E09-4406-B110-655C3C14100B}" type="pres">
      <dgm:prSet presAssocID="{6F3C0F67-C86D-452B-8D6D-6B76013F6681}" presName="text" presStyleLbl="fgAcc0" presStyleIdx="1" presStyleCnt="4" custLinFactNeighborX="56837" custLinFactNeighborY="-86663">
        <dgm:presLayoutVars>
          <dgm:chPref val="3"/>
        </dgm:presLayoutVars>
      </dgm:prSet>
      <dgm:spPr/>
    </dgm:pt>
    <dgm:pt modelId="{83CD18CB-8B63-49C2-BC01-FBC3B8AD0881}" type="pres">
      <dgm:prSet presAssocID="{6F3C0F67-C86D-452B-8D6D-6B76013F6681}" presName="hierChild2" presStyleCnt="0"/>
      <dgm:spPr/>
    </dgm:pt>
    <dgm:pt modelId="{3F713D45-80D1-47A2-8BBE-88E5AA47659A}" type="pres">
      <dgm:prSet presAssocID="{CB97402A-397D-44B7-8E63-2AD6BBFB32C7}" presName="hierRoot1" presStyleCnt="0"/>
      <dgm:spPr/>
    </dgm:pt>
    <dgm:pt modelId="{C5793687-342B-4BBD-A8A2-C0D2931AA2F0}" type="pres">
      <dgm:prSet presAssocID="{CB97402A-397D-44B7-8E63-2AD6BBFB32C7}" presName="composite" presStyleCnt="0"/>
      <dgm:spPr/>
    </dgm:pt>
    <dgm:pt modelId="{86502E62-899B-41DB-B0EC-D87F5A47D436}" type="pres">
      <dgm:prSet presAssocID="{CB97402A-397D-44B7-8E63-2AD6BBFB32C7}" presName="background" presStyleLbl="node0" presStyleIdx="2" presStyleCnt="4"/>
      <dgm:spPr>
        <a:solidFill>
          <a:schemeClr val="accent1">
            <a:lumMod val="75000"/>
          </a:schemeClr>
        </a:solidFill>
      </dgm:spPr>
    </dgm:pt>
    <dgm:pt modelId="{A7C1E8EC-24CD-4057-B90B-760A0EFA952A}" type="pres">
      <dgm:prSet presAssocID="{CB97402A-397D-44B7-8E63-2AD6BBFB32C7}" presName="text" presStyleLbl="fgAcc0" presStyleIdx="2" presStyleCnt="4" custLinFactX="1316" custLinFactNeighborX="100000" custLinFactNeighborY="-85307">
        <dgm:presLayoutVars>
          <dgm:chPref val="3"/>
        </dgm:presLayoutVars>
      </dgm:prSet>
      <dgm:spPr/>
    </dgm:pt>
    <dgm:pt modelId="{EB406A96-1859-4167-82E0-DC92780D0D9D}" type="pres">
      <dgm:prSet presAssocID="{CB97402A-397D-44B7-8E63-2AD6BBFB32C7}" presName="hierChild2" presStyleCnt="0"/>
      <dgm:spPr/>
    </dgm:pt>
    <dgm:pt modelId="{AB2E50A3-2FB4-4CC0-89B3-7048379EC63F}" type="pres">
      <dgm:prSet presAssocID="{C04F0BF2-C4DC-4DA7-B495-2F089936E3D6}" presName="hierRoot1" presStyleCnt="0"/>
      <dgm:spPr/>
    </dgm:pt>
    <dgm:pt modelId="{CF07786D-CC36-434C-AD5E-3F059A465430}" type="pres">
      <dgm:prSet presAssocID="{C04F0BF2-C4DC-4DA7-B495-2F089936E3D6}" presName="composite" presStyleCnt="0"/>
      <dgm:spPr/>
    </dgm:pt>
    <dgm:pt modelId="{3C4802E0-5E68-48D0-ADF7-EFC24C2D1520}" type="pres">
      <dgm:prSet presAssocID="{C04F0BF2-C4DC-4DA7-B495-2F089936E3D6}" presName="background" presStyleLbl="node0" presStyleIdx="3" presStyleCnt="4"/>
      <dgm:spPr>
        <a:solidFill>
          <a:schemeClr val="accent1">
            <a:lumMod val="75000"/>
          </a:schemeClr>
        </a:solidFill>
      </dgm:spPr>
    </dgm:pt>
    <dgm:pt modelId="{E8043ACC-5200-4759-A808-7106E771A314}" type="pres">
      <dgm:prSet presAssocID="{C04F0BF2-C4DC-4DA7-B495-2F089936E3D6}" presName="text" presStyleLbl="fgAcc0" presStyleIdx="3" presStyleCnt="4" custLinFactX="-94126" custLinFactNeighborX="-100000" custLinFactNeighborY="76014">
        <dgm:presLayoutVars>
          <dgm:chPref val="3"/>
        </dgm:presLayoutVars>
      </dgm:prSet>
      <dgm:spPr/>
    </dgm:pt>
    <dgm:pt modelId="{3C3D2522-5755-4CA8-96C8-5CB4E615C872}" type="pres">
      <dgm:prSet presAssocID="{C04F0BF2-C4DC-4DA7-B495-2F089936E3D6}" presName="hierChild2" presStyleCnt="0"/>
      <dgm:spPr/>
    </dgm:pt>
  </dgm:ptLst>
  <dgm:cxnLst>
    <dgm:cxn modelId="{983EEB06-33F6-43F1-8953-27B15CD1F29B}" type="presOf" srcId="{C04F0BF2-C4DC-4DA7-B495-2F089936E3D6}" destId="{E8043ACC-5200-4759-A808-7106E771A314}" srcOrd="0" destOrd="0" presId="urn:microsoft.com/office/officeart/2005/8/layout/hierarchy1"/>
    <dgm:cxn modelId="{55BF8138-4981-4F48-AB5D-4489BC231335}" type="presOf" srcId="{685965A3-4B6F-4AB0-B6DA-FB1CF2960718}" destId="{173CA408-B935-44E0-BE72-9096797EA074}" srcOrd="0" destOrd="0" presId="urn:microsoft.com/office/officeart/2005/8/layout/hierarchy1"/>
    <dgm:cxn modelId="{201EAC73-2C45-4671-86A5-4F3700FEEFB0}" srcId="{B2B411CF-DE00-4282-92BC-05C1EBB7245B}" destId="{6F3C0F67-C86D-452B-8D6D-6B76013F6681}" srcOrd="1" destOrd="0" parTransId="{AE5CFC0E-058F-43FC-8C0C-6135FB44196E}" sibTransId="{6708FA14-2392-48B5-BAEE-64CC87DCB8BA}"/>
    <dgm:cxn modelId="{2D303497-86C5-4F8E-94DA-FE3147363066}" type="presOf" srcId="{CB97402A-397D-44B7-8E63-2AD6BBFB32C7}" destId="{A7C1E8EC-24CD-4057-B90B-760A0EFA952A}" srcOrd="0" destOrd="0" presId="urn:microsoft.com/office/officeart/2005/8/layout/hierarchy1"/>
    <dgm:cxn modelId="{F50AADA5-3DBD-495C-88E6-57DE61C21EEF}" srcId="{B2B411CF-DE00-4282-92BC-05C1EBB7245B}" destId="{C04F0BF2-C4DC-4DA7-B495-2F089936E3D6}" srcOrd="3" destOrd="0" parTransId="{D92EA5FF-F382-4B34-95E1-02E883624693}" sibTransId="{2F3E9A74-508B-4D6F-9766-5FCECE621E74}"/>
    <dgm:cxn modelId="{DA12EBAC-DB7E-41E8-8FC7-1BC392C05B31}" srcId="{B2B411CF-DE00-4282-92BC-05C1EBB7245B}" destId="{CB97402A-397D-44B7-8E63-2AD6BBFB32C7}" srcOrd="2" destOrd="0" parTransId="{70BA332C-FC36-4120-A8CB-DF534282D9E2}" sibTransId="{1A268E09-1923-42D7-A8B9-EDC2940BCC76}"/>
    <dgm:cxn modelId="{D083E9C5-5D9B-4EDE-992D-F775B38F40D2}" srcId="{B2B411CF-DE00-4282-92BC-05C1EBB7245B}" destId="{685965A3-4B6F-4AB0-B6DA-FB1CF2960718}" srcOrd="0" destOrd="0" parTransId="{7FFFA0B7-4BA6-4117-862A-A08483C79A6D}" sibTransId="{5A03D1DC-0354-4CA5-9570-FB0BED58E299}"/>
    <dgm:cxn modelId="{7603B2E0-BF1E-4D32-8801-DD6C279A971A}" type="presOf" srcId="{B2B411CF-DE00-4282-92BC-05C1EBB7245B}" destId="{E0C9573E-0119-47A9-8EFE-B37FEA5A9457}" srcOrd="0" destOrd="0" presId="urn:microsoft.com/office/officeart/2005/8/layout/hierarchy1"/>
    <dgm:cxn modelId="{C25D1BEB-C3BF-4B72-9539-27A42AEB15C8}" type="presOf" srcId="{6F3C0F67-C86D-452B-8D6D-6B76013F6681}" destId="{441F11A5-4E09-4406-B110-655C3C14100B}" srcOrd="0" destOrd="0" presId="urn:microsoft.com/office/officeart/2005/8/layout/hierarchy1"/>
    <dgm:cxn modelId="{211F2EB0-B2F0-40D0-B9DE-52DB551075A6}" type="presParOf" srcId="{E0C9573E-0119-47A9-8EFE-B37FEA5A9457}" destId="{04CE9642-9BD6-4802-BD00-8D01F2B875F5}" srcOrd="0" destOrd="0" presId="urn:microsoft.com/office/officeart/2005/8/layout/hierarchy1"/>
    <dgm:cxn modelId="{5D2CD4B7-8B68-4777-BA8D-7858A6BE1586}" type="presParOf" srcId="{04CE9642-9BD6-4802-BD00-8D01F2B875F5}" destId="{2C7BD044-B8FE-46DB-BD44-CC0FE5D79266}" srcOrd="0" destOrd="0" presId="urn:microsoft.com/office/officeart/2005/8/layout/hierarchy1"/>
    <dgm:cxn modelId="{7482824A-C897-4EB7-8804-A5B14AB8FB85}" type="presParOf" srcId="{2C7BD044-B8FE-46DB-BD44-CC0FE5D79266}" destId="{1CC01425-1845-41A4-9401-586026A3BB67}" srcOrd="0" destOrd="0" presId="urn:microsoft.com/office/officeart/2005/8/layout/hierarchy1"/>
    <dgm:cxn modelId="{0626DE44-F7EB-4F78-AC8F-E38931D53629}" type="presParOf" srcId="{2C7BD044-B8FE-46DB-BD44-CC0FE5D79266}" destId="{173CA408-B935-44E0-BE72-9096797EA074}" srcOrd="1" destOrd="0" presId="urn:microsoft.com/office/officeart/2005/8/layout/hierarchy1"/>
    <dgm:cxn modelId="{F12B4AD4-4181-40EC-8C57-209F889D2646}" type="presParOf" srcId="{04CE9642-9BD6-4802-BD00-8D01F2B875F5}" destId="{448F1CFF-29BC-458A-B412-94D4FE83CA82}" srcOrd="1" destOrd="0" presId="urn:microsoft.com/office/officeart/2005/8/layout/hierarchy1"/>
    <dgm:cxn modelId="{81E18249-02C5-44B9-82FA-55CDE6540835}" type="presParOf" srcId="{E0C9573E-0119-47A9-8EFE-B37FEA5A9457}" destId="{FF649ED9-A83B-4DC8-B1BA-6D745D85D8E0}" srcOrd="1" destOrd="0" presId="urn:microsoft.com/office/officeart/2005/8/layout/hierarchy1"/>
    <dgm:cxn modelId="{54239984-BF35-4F1F-B980-B55D4CABC4F2}" type="presParOf" srcId="{FF649ED9-A83B-4DC8-B1BA-6D745D85D8E0}" destId="{7D96CF33-A8CC-4767-9022-3C34E470796D}" srcOrd="0" destOrd="0" presId="urn:microsoft.com/office/officeart/2005/8/layout/hierarchy1"/>
    <dgm:cxn modelId="{E57C8EAD-2BA5-4880-B2AF-8FF0495A6150}" type="presParOf" srcId="{7D96CF33-A8CC-4767-9022-3C34E470796D}" destId="{EDF5D335-5E9D-4F37-ADE7-D4BA4F5E9A21}" srcOrd="0" destOrd="0" presId="urn:microsoft.com/office/officeart/2005/8/layout/hierarchy1"/>
    <dgm:cxn modelId="{3CD27C3D-FE66-4D9A-970A-BD083D40A965}" type="presParOf" srcId="{7D96CF33-A8CC-4767-9022-3C34E470796D}" destId="{441F11A5-4E09-4406-B110-655C3C14100B}" srcOrd="1" destOrd="0" presId="urn:microsoft.com/office/officeart/2005/8/layout/hierarchy1"/>
    <dgm:cxn modelId="{78E9C982-0894-4C79-8E01-F046B5F6B146}" type="presParOf" srcId="{FF649ED9-A83B-4DC8-B1BA-6D745D85D8E0}" destId="{83CD18CB-8B63-49C2-BC01-FBC3B8AD0881}" srcOrd="1" destOrd="0" presId="urn:microsoft.com/office/officeart/2005/8/layout/hierarchy1"/>
    <dgm:cxn modelId="{E7E543E2-50A2-427C-9EB7-0A553577295B}" type="presParOf" srcId="{E0C9573E-0119-47A9-8EFE-B37FEA5A9457}" destId="{3F713D45-80D1-47A2-8BBE-88E5AA47659A}" srcOrd="2" destOrd="0" presId="urn:microsoft.com/office/officeart/2005/8/layout/hierarchy1"/>
    <dgm:cxn modelId="{0E90F4D3-B765-442A-86F4-EB867FA6D4F1}" type="presParOf" srcId="{3F713D45-80D1-47A2-8BBE-88E5AA47659A}" destId="{C5793687-342B-4BBD-A8A2-C0D2931AA2F0}" srcOrd="0" destOrd="0" presId="urn:microsoft.com/office/officeart/2005/8/layout/hierarchy1"/>
    <dgm:cxn modelId="{C5068F43-FB33-4E5E-B6F4-8171CCE9C4D3}" type="presParOf" srcId="{C5793687-342B-4BBD-A8A2-C0D2931AA2F0}" destId="{86502E62-899B-41DB-B0EC-D87F5A47D436}" srcOrd="0" destOrd="0" presId="urn:microsoft.com/office/officeart/2005/8/layout/hierarchy1"/>
    <dgm:cxn modelId="{787978C9-1E5D-464A-B565-F06812369E76}" type="presParOf" srcId="{C5793687-342B-4BBD-A8A2-C0D2931AA2F0}" destId="{A7C1E8EC-24CD-4057-B90B-760A0EFA952A}" srcOrd="1" destOrd="0" presId="urn:microsoft.com/office/officeart/2005/8/layout/hierarchy1"/>
    <dgm:cxn modelId="{65D751D0-9C17-46D5-93B4-C741EA19DE1D}" type="presParOf" srcId="{3F713D45-80D1-47A2-8BBE-88E5AA47659A}" destId="{EB406A96-1859-4167-82E0-DC92780D0D9D}" srcOrd="1" destOrd="0" presId="urn:microsoft.com/office/officeart/2005/8/layout/hierarchy1"/>
    <dgm:cxn modelId="{1389BB9F-D00D-4E96-ACF2-5527D9DA3E4F}" type="presParOf" srcId="{E0C9573E-0119-47A9-8EFE-B37FEA5A9457}" destId="{AB2E50A3-2FB4-4CC0-89B3-7048379EC63F}" srcOrd="3" destOrd="0" presId="urn:microsoft.com/office/officeart/2005/8/layout/hierarchy1"/>
    <dgm:cxn modelId="{D00AF55B-44B1-4677-B1E1-C4EAB7D0221C}" type="presParOf" srcId="{AB2E50A3-2FB4-4CC0-89B3-7048379EC63F}" destId="{CF07786D-CC36-434C-AD5E-3F059A465430}" srcOrd="0" destOrd="0" presId="urn:microsoft.com/office/officeart/2005/8/layout/hierarchy1"/>
    <dgm:cxn modelId="{3603D4A8-8EF9-45C2-9B81-1908337F991A}" type="presParOf" srcId="{CF07786D-CC36-434C-AD5E-3F059A465430}" destId="{3C4802E0-5E68-48D0-ADF7-EFC24C2D1520}" srcOrd="0" destOrd="0" presId="urn:microsoft.com/office/officeart/2005/8/layout/hierarchy1"/>
    <dgm:cxn modelId="{E6FA8D65-19C7-459E-89D6-AFFB185E72BB}" type="presParOf" srcId="{CF07786D-CC36-434C-AD5E-3F059A465430}" destId="{E8043ACC-5200-4759-A808-7106E771A314}" srcOrd="1" destOrd="0" presId="urn:microsoft.com/office/officeart/2005/8/layout/hierarchy1"/>
    <dgm:cxn modelId="{DCF01DFE-9A51-463A-8EA3-E94146C4479C}" type="presParOf" srcId="{AB2E50A3-2FB4-4CC0-89B3-7048379EC63F}" destId="{3C3D2522-5755-4CA8-96C8-5CB4E615C87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C01425-1845-41A4-9401-586026A3BB67}">
      <dsp:nvSpPr>
        <dsp:cNvPr id="0" name=""/>
        <dsp:cNvSpPr/>
      </dsp:nvSpPr>
      <dsp:spPr>
        <a:xfrm>
          <a:off x="281463" y="123972"/>
          <a:ext cx="2117054" cy="1344329"/>
        </a:xfrm>
        <a:prstGeom prst="roundRect">
          <a:avLst>
            <a:gd name="adj" fmla="val 10000"/>
          </a:avLst>
        </a:prstGeom>
        <a:solidFill>
          <a:schemeClr val="accent1">
            <a:lumMod val="7500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173CA408-B935-44E0-BE72-9096797EA074}">
      <dsp:nvSpPr>
        <dsp:cNvPr id="0" name=""/>
        <dsp:cNvSpPr/>
      </dsp:nvSpPr>
      <dsp:spPr>
        <a:xfrm>
          <a:off x="516691" y="347439"/>
          <a:ext cx="2117054" cy="1344329"/>
        </a:xfrm>
        <a:prstGeom prst="roundRect">
          <a:avLst>
            <a:gd name="adj" fmla="val 10000"/>
          </a:avLst>
        </a:prstGeom>
        <a:solidFill>
          <a:schemeClr val="lt1">
            <a:alpha val="90000"/>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a:t>Βεβαίωση</a:t>
          </a:r>
          <a:endParaRPr lang="el-CY" sz="1300" kern="1200" dirty="0"/>
        </a:p>
        <a:p>
          <a:pPr marL="0" lvl="0" indent="0" algn="ctr" defTabSz="577850">
            <a:lnSpc>
              <a:spcPct val="90000"/>
            </a:lnSpc>
            <a:spcBef>
              <a:spcPct val="0"/>
            </a:spcBef>
            <a:spcAft>
              <a:spcPct val="35000"/>
            </a:spcAft>
            <a:buNone/>
          </a:pPr>
          <a:r>
            <a:rPr lang="el-GR" sz="1300" kern="1200" dirty="0"/>
            <a:t> </a:t>
          </a:r>
          <a:r>
            <a:rPr lang="el-GR" sz="1300" kern="1200" dirty="0" err="1"/>
            <a:t>Επιστ</a:t>
          </a:r>
          <a:r>
            <a:rPr lang="el-CY" sz="1300" kern="1200" dirty="0"/>
            <a:t>.</a:t>
          </a:r>
          <a:r>
            <a:rPr lang="el-GR" sz="1300" kern="1200" dirty="0" err="1"/>
            <a:t>Υπε</a:t>
          </a:r>
          <a:r>
            <a:rPr lang="el-CY" sz="1300" kern="1200" dirty="0" err="1"/>
            <a:t>ύθυ</a:t>
          </a:r>
          <a:r>
            <a:rPr lang="el-GR" sz="1300" kern="1200" dirty="0"/>
            <a:t>νου</a:t>
          </a:r>
          <a:endParaRPr lang="en-US" sz="1300" kern="1200" dirty="0"/>
        </a:p>
      </dsp:txBody>
      <dsp:txXfrm>
        <a:off x="556065" y="386813"/>
        <a:ext cx="2038306" cy="1265581"/>
      </dsp:txXfrm>
    </dsp:sp>
    <dsp:sp modelId="{EDF5D335-5E9D-4F37-ADE7-D4BA4F5E9A21}">
      <dsp:nvSpPr>
        <dsp:cNvPr id="0" name=""/>
        <dsp:cNvSpPr/>
      </dsp:nvSpPr>
      <dsp:spPr>
        <a:xfrm>
          <a:off x="3793745" y="113930"/>
          <a:ext cx="2117054" cy="1344329"/>
        </a:xfrm>
        <a:prstGeom prst="roundRect">
          <a:avLst>
            <a:gd name="adj" fmla="val 10000"/>
          </a:avLst>
        </a:prstGeom>
        <a:solidFill>
          <a:schemeClr val="accent1">
            <a:lumMod val="7500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441F11A5-4E09-4406-B110-655C3C14100B}">
      <dsp:nvSpPr>
        <dsp:cNvPr id="0" name=""/>
        <dsp:cNvSpPr/>
      </dsp:nvSpPr>
      <dsp:spPr>
        <a:xfrm>
          <a:off x="4028974" y="337396"/>
          <a:ext cx="2117054" cy="1344329"/>
        </a:xfrm>
        <a:prstGeom prst="roundRect">
          <a:avLst>
            <a:gd name="adj" fmla="val 10000"/>
          </a:avLst>
        </a:prstGeom>
        <a:solidFill>
          <a:schemeClr val="lt1">
            <a:alpha val="90000"/>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CY" sz="1300" kern="1200" dirty="0"/>
            <a:t>Ωρολόγιο</a:t>
          </a:r>
        </a:p>
        <a:p>
          <a:pPr marL="0" lvl="0" indent="0" algn="ctr" defTabSz="577850">
            <a:lnSpc>
              <a:spcPct val="90000"/>
            </a:lnSpc>
            <a:spcBef>
              <a:spcPct val="0"/>
            </a:spcBef>
            <a:spcAft>
              <a:spcPct val="35000"/>
            </a:spcAft>
            <a:buNone/>
          </a:pPr>
          <a:r>
            <a:rPr lang="el-CY" sz="1300" kern="1200" dirty="0"/>
            <a:t> </a:t>
          </a:r>
          <a:r>
            <a:rPr lang="el-GR" sz="1300" kern="1200" dirty="0"/>
            <a:t>Πρόγραμμα </a:t>
          </a:r>
        </a:p>
      </dsp:txBody>
      <dsp:txXfrm>
        <a:off x="4068348" y="376770"/>
        <a:ext cx="2038306" cy="1265581"/>
      </dsp:txXfrm>
    </dsp:sp>
    <dsp:sp modelId="{86502E62-899B-41DB-B0EC-D87F5A47D436}">
      <dsp:nvSpPr>
        <dsp:cNvPr id="0" name=""/>
        <dsp:cNvSpPr/>
      </dsp:nvSpPr>
      <dsp:spPr>
        <a:xfrm>
          <a:off x="7322901" y="132159"/>
          <a:ext cx="2117054" cy="1344329"/>
        </a:xfrm>
        <a:prstGeom prst="roundRect">
          <a:avLst>
            <a:gd name="adj" fmla="val 10000"/>
          </a:avLst>
        </a:prstGeom>
        <a:solidFill>
          <a:schemeClr val="accent1">
            <a:lumMod val="7500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A7C1E8EC-24CD-4057-B90B-760A0EFA952A}">
      <dsp:nvSpPr>
        <dsp:cNvPr id="0" name=""/>
        <dsp:cNvSpPr/>
      </dsp:nvSpPr>
      <dsp:spPr>
        <a:xfrm>
          <a:off x="7558129" y="355626"/>
          <a:ext cx="2117054" cy="1344329"/>
        </a:xfrm>
        <a:prstGeom prst="roundRect">
          <a:avLst>
            <a:gd name="adj" fmla="val 10000"/>
          </a:avLst>
        </a:prstGeom>
        <a:solidFill>
          <a:schemeClr val="lt1">
            <a:alpha val="90000"/>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err="1"/>
            <a:t>Παρουσιολόγια</a:t>
          </a:r>
          <a:r>
            <a:rPr lang="el-GR" sz="1300" kern="1200" dirty="0"/>
            <a:t>  </a:t>
          </a:r>
        </a:p>
        <a:p>
          <a:pPr marL="0" lvl="0" indent="0" algn="ctr" defTabSz="577850">
            <a:lnSpc>
              <a:spcPct val="90000"/>
            </a:lnSpc>
            <a:spcBef>
              <a:spcPct val="0"/>
            </a:spcBef>
            <a:spcAft>
              <a:spcPct val="35000"/>
            </a:spcAft>
            <a:buNone/>
          </a:pPr>
          <a:r>
            <a:rPr lang="el-GR" sz="1300" kern="1200" dirty="0"/>
            <a:t>Εξ αποστάσεως - </a:t>
          </a:r>
          <a:r>
            <a:rPr lang="en-US" sz="1300" kern="1200" dirty="0"/>
            <a:t>zoom</a:t>
          </a:r>
          <a:endParaRPr lang="el-GR" sz="1300" kern="1200" dirty="0"/>
        </a:p>
        <a:p>
          <a:pPr marL="0" lvl="0" indent="0" algn="ctr" defTabSz="577850">
            <a:lnSpc>
              <a:spcPct val="90000"/>
            </a:lnSpc>
            <a:spcBef>
              <a:spcPct val="0"/>
            </a:spcBef>
            <a:spcAft>
              <a:spcPct val="35000"/>
            </a:spcAft>
            <a:buNone/>
          </a:pPr>
          <a:r>
            <a:rPr lang="el-GR" sz="1300" kern="1200" dirty="0"/>
            <a:t>Δια ζώσης</a:t>
          </a:r>
        </a:p>
        <a:p>
          <a:pPr marL="0" lvl="0" indent="0" algn="ctr" defTabSz="577850">
            <a:lnSpc>
              <a:spcPct val="90000"/>
            </a:lnSpc>
            <a:spcBef>
              <a:spcPct val="0"/>
            </a:spcBef>
            <a:spcAft>
              <a:spcPct val="35000"/>
            </a:spcAft>
            <a:buNone/>
          </a:pPr>
          <a:endParaRPr lang="en-US" sz="1300" kern="1200" dirty="0"/>
        </a:p>
      </dsp:txBody>
      <dsp:txXfrm>
        <a:off x="7597503" y="395000"/>
        <a:ext cx="2038306" cy="1265581"/>
      </dsp:txXfrm>
    </dsp:sp>
    <dsp:sp modelId="{3C4802E0-5E68-48D0-ADF7-EFC24C2D1520}">
      <dsp:nvSpPr>
        <dsp:cNvPr id="0" name=""/>
        <dsp:cNvSpPr/>
      </dsp:nvSpPr>
      <dsp:spPr>
        <a:xfrm>
          <a:off x="3655744" y="2300844"/>
          <a:ext cx="2117054" cy="1344329"/>
        </a:xfrm>
        <a:prstGeom prst="roundRect">
          <a:avLst>
            <a:gd name="adj" fmla="val 10000"/>
          </a:avLst>
        </a:prstGeom>
        <a:solidFill>
          <a:schemeClr val="accent1">
            <a:lumMod val="7500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E8043ACC-5200-4759-A808-7106E771A314}">
      <dsp:nvSpPr>
        <dsp:cNvPr id="0" name=""/>
        <dsp:cNvSpPr/>
      </dsp:nvSpPr>
      <dsp:spPr>
        <a:xfrm>
          <a:off x="3890972" y="2524311"/>
          <a:ext cx="2117054" cy="1344329"/>
        </a:xfrm>
        <a:prstGeom prst="roundRect">
          <a:avLst>
            <a:gd name="adj" fmla="val 10000"/>
          </a:avLst>
        </a:prstGeom>
        <a:solidFill>
          <a:schemeClr val="lt1">
            <a:alpha val="90000"/>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CY" sz="1300" kern="1200" dirty="0" err="1"/>
            <a:t>Πλ</a:t>
          </a:r>
          <a:r>
            <a:rPr lang="el-CY" sz="1300" kern="1200" dirty="0"/>
            <a:t>ατφ</a:t>
          </a:r>
          <a:r>
            <a:rPr lang="el-GR" sz="1300" kern="1200" dirty="0"/>
            <a:t>ό</a:t>
          </a:r>
          <a:r>
            <a:rPr lang="el-CY" sz="1300" kern="1200" dirty="0" err="1"/>
            <a:t>ρμ</a:t>
          </a:r>
          <a:r>
            <a:rPr lang="el-CY" sz="1300" kern="1200" dirty="0"/>
            <a:t>α</a:t>
          </a:r>
        </a:p>
        <a:p>
          <a:pPr marL="0" lvl="0" indent="0" algn="ctr" defTabSz="577850">
            <a:lnSpc>
              <a:spcPct val="90000"/>
            </a:lnSpc>
            <a:spcBef>
              <a:spcPct val="0"/>
            </a:spcBef>
            <a:spcAft>
              <a:spcPct val="35000"/>
            </a:spcAft>
            <a:buNone/>
          </a:pPr>
          <a:r>
            <a:rPr lang="el-CY" sz="1300" kern="1200" dirty="0"/>
            <a:t> </a:t>
          </a:r>
          <a:r>
            <a:rPr lang="el-GR" sz="1300" kern="1200" dirty="0"/>
            <a:t>ασύγχρονης </a:t>
          </a:r>
          <a:endParaRPr lang="el-CY" sz="1300" kern="1200" dirty="0"/>
        </a:p>
        <a:p>
          <a:pPr marL="0" lvl="0" indent="0" algn="ctr" defTabSz="577850">
            <a:lnSpc>
              <a:spcPct val="90000"/>
            </a:lnSpc>
            <a:spcBef>
              <a:spcPct val="0"/>
            </a:spcBef>
            <a:spcAft>
              <a:spcPct val="35000"/>
            </a:spcAft>
            <a:buNone/>
          </a:pPr>
          <a:r>
            <a:rPr lang="el-GR" sz="1300" kern="1200" dirty="0"/>
            <a:t> διδασκαλίας</a:t>
          </a:r>
          <a:endParaRPr lang="el-CY" sz="1300" kern="1200" dirty="0"/>
        </a:p>
        <a:p>
          <a:pPr marL="0" lvl="0" indent="0" algn="ctr" defTabSz="577850">
            <a:lnSpc>
              <a:spcPct val="90000"/>
            </a:lnSpc>
            <a:spcBef>
              <a:spcPct val="0"/>
            </a:spcBef>
            <a:spcAft>
              <a:spcPct val="35000"/>
            </a:spcAft>
            <a:buNone/>
          </a:pPr>
          <a:r>
            <a:rPr lang="el-CY" sz="1300" kern="1200" dirty="0"/>
            <a:t>(Ν.4957/2022)</a:t>
          </a:r>
          <a:endParaRPr lang="en-US" sz="1300" kern="1200" dirty="0"/>
        </a:p>
      </dsp:txBody>
      <dsp:txXfrm>
        <a:off x="3930346" y="2563685"/>
        <a:ext cx="2038306" cy="126558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l-GR"/>
              <a:t>Στυλ κύριου τίτλου</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25F8060E-8583-4434-A53C-524F5313D709}"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9E15D3-748F-44B3-95FF-43F6D0D93B2F}" type="slidenum">
              <a:rPr lang="el-GR" smtClean="0"/>
              <a:t>‹#›</a:t>
            </a:fld>
            <a:endParaRPr lang="el-G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17446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Date Placeholder 2"/>
          <p:cNvSpPr>
            <a:spLocks noGrp="1"/>
          </p:cNvSpPr>
          <p:nvPr>
            <p:ph type="dt" sz="half" idx="10"/>
          </p:nvPr>
        </p:nvSpPr>
        <p:spPr/>
        <p:txBody>
          <a:bodyPr/>
          <a:lstStyle/>
          <a:p>
            <a:fld id="{25F8060E-8583-4434-A53C-524F5313D709}" type="datetimeFigureOut">
              <a:rPr lang="el-GR" smtClean="0"/>
              <a:t>4/12/2025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1289936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l-GR"/>
              <a:t>Στυλ κύριου τίτλου</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25F8060E-8583-4434-A53C-524F5313D709}"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3554664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l-GR"/>
              <a:t>Στυλ κύριου τίτλου</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25F8060E-8583-4434-A53C-524F5313D709}"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9E15D3-748F-44B3-95FF-43F6D0D93B2F}" type="slidenum">
              <a:rPr lang="el-GR" smtClean="0"/>
              <a:t>‹#›</a:t>
            </a:fld>
            <a:endParaRPr lang="el-G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885538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l-GR"/>
              <a:t>Στυλ κύριου τίτλου</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25F8060E-8583-4434-A53C-524F5313D709}"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5937121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l-GR"/>
              <a:t>Στυλ κύριου τίτλου</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a:t>Επεξεργασία στυλ υποδείγματος κειμένου</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25F8060E-8583-4434-A53C-524F5313D709}"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9E15D3-748F-44B3-95FF-43F6D0D93B2F}" type="slidenum">
              <a:rPr lang="el-GR" smtClean="0"/>
              <a:t>‹#›</a:t>
            </a:fld>
            <a:endParaRPr lang="el-G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665299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l-GR"/>
              <a:t>Στυλ κύριου τίτλου</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a:t>Επεξεργασία στυλ υποδείγματος κειμένου</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25F8060E-8583-4434-A53C-524F5313D709}"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6138602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25F8060E-8583-4434-A53C-524F5313D709}"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23675617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25F8060E-8583-4434-A53C-524F5313D709}"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725024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nchor="ct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25F8060E-8583-4434-A53C-524F5313D709}"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385519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l-GR"/>
              <a:t>Στυλ κύριου τίτλου</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25F8060E-8583-4434-A53C-524F5313D709}"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3673266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25F8060E-8583-4434-A53C-524F5313D709}" type="datetimeFigureOut">
              <a:rPr lang="el-GR" smtClean="0"/>
              <a:t>4/12/2025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1343684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25F8060E-8583-4434-A53C-524F5313D709}" type="datetimeFigureOut">
              <a:rPr lang="el-GR" smtClean="0"/>
              <a:t>4/12/2025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3060639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25F8060E-8583-4434-A53C-524F5313D709}" type="datetimeFigureOut">
              <a:rPr lang="el-GR" smtClean="0"/>
              <a:t>4/12/2025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3900536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F8060E-8583-4434-A53C-524F5313D709}" type="datetimeFigureOut">
              <a:rPr lang="el-GR" smtClean="0"/>
              <a:t>4/12/2025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4225007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l-GR"/>
              <a:t>Στυλ κύριου τίτλου</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25F8060E-8583-4434-A53C-524F5313D709}" type="datetimeFigureOut">
              <a:rPr lang="el-GR" smtClean="0"/>
              <a:t>4/12/2025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3652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l-GR"/>
              <a:t>Στυλ κύριου τίτλου</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25F8060E-8583-4434-A53C-524F5313D709}" type="datetimeFigureOut">
              <a:rPr lang="el-GR" smtClean="0"/>
              <a:t>4/12/2025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F9E15D3-748F-44B3-95FF-43F6D0D93B2F}" type="slidenum">
              <a:rPr lang="el-GR" smtClean="0"/>
              <a:t>‹#›</a:t>
            </a:fld>
            <a:endParaRPr lang="el-GR"/>
          </a:p>
        </p:txBody>
      </p:sp>
    </p:spTree>
    <p:extLst>
      <p:ext uri="{BB962C8B-B14F-4D97-AF65-F5344CB8AC3E}">
        <p14:creationId xmlns:p14="http://schemas.microsoft.com/office/powerpoint/2010/main" val="1157305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l-GR"/>
              <a:t>Στυλ κύριου τίτλου</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5F8060E-8583-4434-A53C-524F5313D709}" type="datetimeFigureOut">
              <a:rPr lang="el-GR" smtClean="0"/>
              <a:t>4/12/2025</a:t>
            </a:fld>
            <a:endParaRPr lang="el-G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l-G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EF9E15D3-748F-44B3-95FF-43F6D0D93B2F}" type="slidenum">
              <a:rPr lang="el-GR" smtClean="0"/>
              <a:t>‹#›</a:t>
            </a:fld>
            <a:endParaRPr lang="el-GR"/>
          </a:p>
        </p:txBody>
      </p:sp>
    </p:spTree>
    <p:extLst>
      <p:ext uri="{BB962C8B-B14F-4D97-AF65-F5344CB8AC3E}">
        <p14:creationId xmlns:p14="http://schemas.microsoft.com/office/powerpoint/2010/main" val="1497533435"/>
      </p:ext>
    </p:extLst>
  </p:cSld>
  <p:clrMap bg1="dk1" tx1="lt1" bg2="dk2" tx2="lt2" accent1="accent1" accent2="accent2" accent3="accent3" accent4="accent4" accent5="accent5" accent6="accent6" hlink="hlink" folHlink="folHlink"/>
  <p:sldLayoutIdLst>
    <p:sldLayoutId id="2147484348" r:id="rId1"/>
    <p:sldLayoutId id="2147484349" r:id="rId2"/>
    <p:sldLayoutId id="2147484350" r:id="rId3"/>
    <p:sldLayoutId id="2147484351" r:id="rId4"/>
    <p:sldLayoutId id="2147484352" r:id="rId5"/>
    <p:sldLayoutId id="2147484353" r:id="rId6"/>
    <p:sldLayoutId id="2147484354" r:id="rId7"/>
    <p:sldLayoutId id="2147484355" r:id="rId8"/>
    <p:sldLayoutId id="2147484356" r:id="rId9"/>
    <p:sldLayoutId id="2147484357" r:id="rId10"/>
    <p:sldLayoutId id="2147484358" r:id="rId11"/>
    <p:sldLayoutId id="2147484359" r:id="rId12"/>
    <p:sldLayoutId id="2147484360" r:id="rId13"/>
    <p:sldLayoutId id="2147484361" r:id="rId14"/>
    <p:sldLayoutId id="2147484362" r:id="rId15"/>
    <p:sldLayoutId id="2147484363" r:id="rId16"/>
    <p:sldLayoutId id="214748436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4700D-E1B6-F678-5CBE-A38D888BB90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ACD20D6-C29A-EF30-8E3A-2718C0675039}"/>
              </a:ext>
            </a:extLst>
          </p:cNvPr>
          <p:cNvSpPr>
            <a:spLocks noGrp="1"/>
          </p:cNvSpPr>
          <p:nvPr>
            <p:ph type="ctrTitle"/>
          </p:nvPr>
        </p:nvSpPr>
        <p:spPr>
          <a:xfrm>
            <a:off x="637801" y="777239"/>
            <a:ext cx="6540240" cy="2532889"/>
          </a:xfrm>
        </p:spPr>
        <p:txBody>
          <a:bodyPr>
            <a:normAutofit/>
          </a:bodyPr>
          <a:lstStyle/>
          <a:p>
            <a:r>
              <a:rPr lang="el-GR" sz="3600" b="1" dirty="0" err="1">
                <a:latin typeface="Century Gothic" panose="020B0502020202020204" pitchFamily="34" charset="0"/>
                <a:cs typeface="Helvetica" panose="020B0604020202020204" pitchFamily="34" charset="0"/>
              </a:rPr>
              <a:t>Εντολεσ</a:t>
            </a:r>
            <a:r>
              <a:rPr lang="el-GR" sz="3600" b="1" dirty="0">
                <a:latin typeface="Century Gothic" panose="020B0502020202020204" pitchFamily="34" charset="0"/>
                <a:cs typeface="Helvetica" panose="020B0604020202020204" pitchFamily="34" charset="0"/>
              </a:rPr>
              <a:t> ΑΜΟΙΒ</a:t>
            </a:r>
            <a:r>
              <a:rPr lang="el-CY" sz="3600" b="1" dirty="0">
                <a:latin typeface="Century Gothic" panose="020B0502020202020204" pitchFamily="34" charset="0"/>
                <a:cs typeface="Helvetica" panose="020B0604020202020204" pitchFamily="34" charset="0"/>
              </a:rPr>
              <a:t>ων</a:t>
            </a:r>
            <a:r>
              <a:rPr lang="el-GR" sz="3600" b="1" dirty="0">
                <a:latin typeface="Century Gothic" panose="020B0502020202020204" pitchFamily="34" charset="0"/>
                <a:cs typeface="Helvetica" panose="020B0604020202020204" pitchFamily="34" charset="0"/>
              </a:rPr>
              <a:t> ΜΕΛΩΝ ΔΕΠ ΚΑΙ ΣΥΝΕΡΓΑΤΩΝ</a:t>
            </a:r>
          </a:p>
        </p:txBody>
      </p:sp>
      <p:sp>
        <p:nvSpPr>
          <p:cNvPr id="3" name="Υπότιτλος 2">
            <a:extLst>
              <a:ext uri="{FF2B5EF4-FFF2-40B4-BE49-F238E27FC236}">
                <a16:creationId xmlns:a16="http://schemas.microsoft.com/office/drawing/2014/main" id="{5DA9DC45-320D-7B4F-20B2-B404F0DF11B2}"/>
              </a:ext>
            </a:extLst>
          </p:cNvPr>
          <p:cNvSpPr>
            <a:spLocks noGrp="1"/>
          </p:cNvSpPr>
          <p:nvPr>
            <p:ph type="subTitle" idx="1"/>
          </p:nvPr>
        </p:nvSpPr>
        <p:spPr>
          <a:xfrm>
            <a:off x="555504" y="3666745"/>
            <a:ext cx="7162031" cy="993309"/>
          </a:xfrm>
        </p:spPr>
        <p:txBody>
          <a:bodyPr>
            <a:normAutofit/>
          </a:bodyPr>
          <a:lstStyle/>
          <a:p>
            <a:r>
              <a:rPr lang="el-GR" b="1" dirty="0">
                <a:latin typeface="Helvetica" panose="020B0604020202020204" pitchFamily="34" charset="0"/>
                <a:cs typeface="Helvetica" panose="020B0604020202020204" pitchFamily="34" charset="0"/>
              </a:rPr>
              <a:t>ΔΙΕΘΝΕΣ ΠΑΝΕΠΙΣΤΗΜΙΟ ΤΗΣ ΕΛΛΑΔΟΣ</a:t>
            </a:r>
          </a:p>
          <a:p>
            <a:r>
              <a:rPr lang="el-GR" b="1" dirty="0">
                <a:latin typeface="Helvetica" panose="020B0604020202020204" pitchFamily="34" charset="0"/>
                <a:cs typeface="Helvetica" panose="020B0604020202020204" pitchFamily="34" charset="0"/>
              </a:rPr>
              <a:t>ΕΙΔΙΚΟΣ ΛΟΓΑΡΙΑΣΜΟΣ ΚΟΝΔΥΛΙΩΝ ΕΡΕΥΝΑΣ </a:t>
            </a:r>
          </a:p>
        </p:txBody>
      </p:sp>
    </p:spTree>
    <p:extLst>
      <p:ext uri="{BB962C8B-B14F-4D97-AF65-F5344CB8AC3E}">
        <p14:creationId xmlns:p14="http://schemas.microsoft.com/office/powerpoint/2010/main" val="3348237268"/>
      </p:ext>
    </p:extLst>
  </p:cSld>
  <p:clrMapOvr>
    <a:masterClrMapping/>
  </p:clrMapOvr>
  <mc:AlternateContent xmlns:mc="http://schemas.openxmlformats.org/markup-compatibility/2006" xmlns:p14="http://schemas.microsoft.com/office/powerpoint/2010/main">
    <mc:Choice Requires="p14">
      <p:transition spd="med" p14:dur="700" advTm="0">
        <p:fade/>
      </p:transition>
    </mc:Choice>
    <mc:Fallback xmlns="">
      <p:transition spd="med"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14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Θέση περιεχομένου 2">
            <a:extLst>
              <a:ext uri="{FF2B5EF4-FFF2-40B4-BE49-F238E27FC236}">
                <a16:creationId xmlns:a16="http://schemas.microsoft.com/office/drawing/2014/main" id="{8B50599F-81C6-0C8D-1AC3-87E8BE9F8DB4}"/>
              </a:ext>
            </a:extLst>
          </p:cNvPr>
          <p:cNvSpPr>
            <a:spLocks noGrp="1"/>
          </p:cNvSpPr>
          <p:nvPr>
            <p:ph idx="1"/>
          </p:nvPr>
        </p:nvSpPr>
        <p:spPr>
          <a:xfrm>
            <a:off x="5474524" y="1699369"/>
            <a:ext cx="5723907" cy="3941411"/>
          </a:xfrm>
        </p:spPr>
        <p:txBody>
          <a:bodyPr>
            <a:normAutofit/>
          </a:bodyPr>
          <a:lstStyle/>
          <a:p>
            <a:pPr>
              <a:buFont typeface="Wingdings" panose="05000000000000000000" pitchFamily="2" charset="2"/>
              <a:buChar char="v"/>
            </a:pPr>
            <a:r>
              <a:rPr lang="el-GR" sz="1400" b="1" dirty="0">
                <a:solidFill>
                  <a:schemeClr val="tx1"/>
                </a:solidFill>
              </a:rPr>
              <a:t>Επιλογή έργου (σε κίνηση) για καταχώριση εντολής</a:t>
            </a:r>
          </a:p>
          <a:p>
            <a:pPr>
              <a:buFont typeface="Wingdings" panose="05000000000000000000" pitchFamily="2" charset="2"/>
              <a:buChar char="v"/>
            </a:pPr>
            <a:r>
              <a:rPr lang="el-GR" sz="1400" b="1" dirty="0">
                <a:solidFill>
                  <a:schemeClr val="tx1"/>
                </a:solidFill>
              </a:rPr>
              <a:t>Επιλέγετε το είδος του συμβαλλόμενου </a:t>
            </a:r>
            <a:r>
              <a:rPr lang="el-GR" sz="1400" b="1" dirty="0">
                <a:solidFill>
                  <a:schemeClr val="tx1"/>
                </a:solidFill>
                <a:sym typeface="Wingdings" panose="05000000000000000000" pitchFamily="2" charset="2"/>
              </a:rPr>
              <a:t>Πανεπιστημιακοί</a:t>
            </a:r>
            <a:r>
              <a:rPr lang="en-US" sz="1400" b="1" dirty="0">
                <a:solidFill>
                  <a:schemeClr val="tx1"/>
                </a:solidFill>
                <a:sym typeface="Wingdings" panose="05000000000000000000" pitchFamily="2" charset="2"/>
              </a:rPr>
              <a:t> (</a:t>
            </a:r>
            <a:r>
              <a:rPr lang="el-GR" sz="1400" b="1" dirty="0">
                <a:solidFill>
                  <a:schemeClr val="tx1"/>
                </a:solidFill>
                <a:sym typeface="Wingdings" panose="05000000000000000000" pitchFamily="2" charset="2"/>
              </a:rPr>
              <a:t>Μέλη ΔΕΠ ΔΙΠΑΕ, μέλη ΔΕΠ άλλων ΑΕΙ)/Ανάθεσης έργου (εξωτερικοί</a:t>
            </a:r>
            <a:r>
              <a:rPr lang="en-US" sz="1400" b="1" dirty="0">
                <a:solidFill>
                  <a:schemeClr val="tx1"/>
                </a:solidFill>
                <a:sym typeface="Wingdings" panose="05000000000000000000" pitchFamily="2" charset="2"/>
              </a:rPr>
              <a:t> </a:t>
            </a:r>
            <a:r>
              <a:rPr lang="el-GR" sz="1400" b="1" dirty="0">
                <a:solidFill>
                  <a:schemeClr val="tx1"/>
                </a:solidFill>
                <a:sym typeface="Wingdings" panose="05000000000000000000" pitchFamily="2" charset="2"/>
              </a:rPr>
              <a:t>συνεργάτες)</a:t>
            </a:r>
            <a:endParaRPr lang="el-CY" sz="1400" b="1" dirty="0">
              <a:solidFill>
                <a:schemeClr val="tx1"/>
              </a:solidFill>
              <a:sym typeface="Wingdings" panose="05000000000000000000" pitchFamily="2" charset="2"/>
            </a:endParaRPr>
          </a:p>
          <a:p>
            <a:pPr>
              <a:buFont typeface="Wingdings" panose="05000000000000000000" pitchFamily="2" charset="2"/>
              <a:buChar char="v"/>
            </a:pPr>
            <a:r>
              <a:rPr lang="el-GR" sz="1400" b="1" dirty="0">
                <a:solidFill>
                  <a:schemeClr val="tx1"/>
                </a:solidFill>
                <a:sym typeface="Wingdings" panose="05000000000000000000" pitchFamily="2" charset="2"/>
              </a:rPr>
              <a:t>Επιλογή εργαζόμενου και σύμβασης </a:t>
            </a:r>
            <a:endParaRPr lang="el-CY" sz="1400" b="1" dirty="0">
              <a:solidFill>
                <a:schemeClr val="tx1"/>
              </a:solidFill>
              <a:sym typeface="Wingdings" panose="05000000000000000000" pitchFamily="2" charset="2"/>
            </a:endParaRPr>
          </a:p>
          <a:p>
            <a:pPr>
              <a:buFont typeface="Wingdings" panose="05000000000000000000" pitchFamily="2" charset="2"/>
              <a:buChar char="v"/>
            </a:pPr>
            <a:r>
              <a:rPr lang="el-GR" sz="1400" b="1" dirty="0">
                <a:solidFill>
                  <a:schemeClr val="tx1"/>
                </a:solidFill>
                <a:sym typeface="Wingdings" panose="05000000000000000000" pitchFamily="2" charset="2"/>
              </a:rPr>
              <a:t>Συμπλήρωση διαστήματος απασχόλησης</a:t>
            </a:r>
          </a:p>
          <a:p>
            <a:pPr>
              <a:buFont typeface="Wingdings" panose="05000000000000000000" pitchFamily="2" charset="2"/>
              <a:buChar char="v"/>
            </a:pPr>
            <a:r>
              <a:rPr lang="el-GR" sz="1400" b="1" dirty="0">
                <a:solidFill>
                  <a:schemeClr val="tx1"/>
                </a:solidFill>
                <a:sym typeface="Wingdings" panose="05000000000000000000" pitchFamily="2" charset="2"/>
              </a:rPr>
              <a:t>Συμπλήρωση ποσού </a:t>
            </a:r>
            <a:endParaRPr lang="el-CY" sz="1400" b="1" dirty="0">
              <a:solidFill>
                <a:schemeClr val="tx1"/>
              </a:solidFill>
              <a:sym typeface="Wingdings" panose="05000000000000000000" pitchFamily="2" charset="2"/>
            </a:endParaRPr>
          </a:p>
          <a:p>
            <a:pPr>
              <a:buFont typeface="Wingdings" panose="05000000000000000000" pitchFamily="2" charset="2"/>
              <a:buChar char="v"/>
            </a:pPr>
            <a:r>
              <a:rPr lang="el-GR" sz="1400" b="1" dirty="0">
                <a:solidFill>
                  <a:schemeClr val="tx1"/>
                </a:solidFill>
                <a:sym typeface="Wingdings" panose="05000000000000000000" pitchFamily="2" charset="2"/>
              </a:rPr>
              <a:t>Προσθήκη εργαζομένου στην Εντολή</a:t>
            </a:r>
            <a:endParaRPr lang="el-CY" sz="1400" b="1" dirty="0">
              <a:solidFill>
                <a:schemeClr val="tx1"/>
              </a:solidFill>
              <a:sym typeface="Wingdings" panose="05000000000000000000" pitchFamily="2" charset="2"/>
            </a:endParaRPr>
          </a:p>
          <a:p>
            <a:pPr>
              <a:buFont typeface="Wingdings" panose="05000000000000000000" pitchFamily="2" charset="2"/>
              <a:buChar char="v"/>
            </a:pPr>
            <a:r>
              <a:rPr lang="el-GR" sz="1400" b="1" dirty="0">
                <a:solidFill>
                  <a:schemeClr val="tx1"/>
                </a:solidFill>
                <a:sym typeface="Wingdings" panose="05000000000000000000" pitchFamily="2" charset="2"/>
              </a:rPr>
              <a:t>Καταχώρηση εντολής</a:t>
            </a:r>
            <a:endParaRPr lang="el-GR" sz="1400" b="1" dirty="0">
              <a:solidFill>
                <a:schemeClr val="tx1"/>
              </a:solidFill>
            </a:endParaRPr>
          </a:p>
        </p:txBody>
      </p:sp>
      <p:sp>
        <p:nvSpPr>
          <p:cNvPr id="3" name="TextBox 2"/>
          <p:cNvSpPr txBox="1"/>
          <p:nvPr/>
        </p:nvSpPr>
        <p:spPr>
          <a:xfrm>
            <a:off x="1009403" y="1163782"/>
            <a:ext cx="184731" cy="369332"/>
          </a:xfrm>
          <a:prstGeom prst="rect">
            <a:avLst/>
          </a:prstGeom>
          <a:noFill/>
        </p:spPr>
        <p:txBody>
          <a:bodyPr wrap="none" rtlCol="0">
            <a:spAutoFit/>
          </a:bodyPr>
          <a:lstStyle/>
          <a:p>
            <a:endParaRPr lang="el-GR" dirty="0"/>
          </a:p>
        </p:txBody>
      </p:sp>
      <p:sp>
        <p:nvSpPr>
          <p:cNvPr id="6" name="Στρογγυλεμένο ορθογώνιο 5"/>
          <p:cNvSpPr/>
          <p:nvPr/>
        </p:nvSpPr>
        <p:spPr>
          <a:xfrm>
            <a:off x="2885704" y="457092"/>
            <a:ext cx="5973288" cy="486888"/>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t>Διαδικασία Καταχώρησης Εντολών Πληρωμής </a:t>
            </a:r>
          </a:p>
        </p:txBody>
      </p:sp>
      <p:pic>
        <p:nvPicPr>
          <p:cNvPr id="7" name="Εικόνα 6" descr="Εικόνα που περιέχει κείμενο, στιγμιότυπο οθόνης, γραμματοσειρά, αριθμός&#10;&#10;Το περιεχόμενο που δημιουργείται από AI ενδέχεται να είναι εσφαλμένο.">
            <a:extLst>
              <a:ext uri="{FF2B5EF4-FFF2-40B4-BE49-F238E27FC236}">
                <a16:creationId xmlns:a16="http://schemas.microsoft.com/office/drawing/2014/main" id="{7EE14E11-6FBD-ACCD-49C3-BC5B27E426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33" y="1163783"/>
            <a:ext cx="4866943" cy="4476998"/>
          </a:xfrm>
          <a:prstGeom prst="rect">
            <a:avLst/>
          </a:prstGeom>
        </p:spPr>
      </p:pic>
    </p:spTree>
    <p:extLst>
      <p:ext uri="{BB962C8B-B14F-4D97-AF65-F5344CB8AC3E}">
        <p14:creationId xmlns:p14="http://schemas.microsoft.com/office/powerpoint/2010/main" val="1336138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Υπότιτλος 2">
            <a:extLst>
              <a:ext uri="{FF2B5EF4-FFF2-40B4-BE49-F238E27FC236}">
                <a16:creationId xmlns:a16="http://schemas.microsoft.com/office/drawing/2014/main" id="{2C467008-8688-9D29-8B80-22940AFDB71B}"/>
              </a:ext>
            </a:extLst>
          </p:cNvPr>
          <p:cNvGraphicFramePr/>
          <p:nvPr>
            <p:extLst>
              <p:ext uri="{D42A27DB-BD31-4B8C-83A1-F6EECF244321}">
                <p14:modId xmlns:p14="http://schemas.microsoft.com/office/powerpoint/2010/main" val="816350418"/>
              </p:ext>
            </p:extLst>
          </p:nvPr>
        </p:nvGraphicFramePr>
        <p:xfrm>
          <a:off x="685800" y="1918810"/>
          <a:ext cx="10120745" cy="4125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Στρογγυλεμένο ορθογώνιο 2"/>
          <p:cNvSpPr/>
          <p:nvPr/>
        </p:nvSpPr>
        <p:spPr>
          <a:xfrm>
            <a:off x="3421557" y="691871"/>
            <a:ext cx="4785756" cy="665018"/>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t>ΔΙΚΑΙΟΛΟΓΗΤΙΚΑ</a:t>
            </a:r>
          </a:p>
        </p:txBody>
      </p:sp>
    </p:spTree>
    <p:extLst>
      <p:ext uri="{BB962C8B-B14F-4D97-AF65-F5344CB8AC3E}">
        <p14:creationId xmlns:p14="http://schemas.microsoft.com/office/powerpoint/2010/main" val="364764628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aphicFrame>
        <p:nvGraphicFramePr>
          <p:cNvPr id="4" name="Πίνακας 3">
            <a:extLst>
              <a:ext uri="{FF2B5EF4-FFF2-40B4-BE49-F238E27FC236}">
                <a16:creationId xmlns:a16="http://schemas.microsoft.com/office/drawing/2014/main" id="{0D10C521-ECE2-702A-BAA5-CDD3F5831D88}"/>
              </a:ext>
            </a:extLst>
          </p:cNvPr>
          <p:cNvGraphicFramePr>
            <a:graphicFrameLocks noGrp="1"/>
          </p:cNvGraphicFramePr>
          <p:nvPr>
            <p:extLst>
              <p:ext uri="{D42A27DB-BD31-4B8C-83A1-F6EECF244321}">
                <p14:modId xmlns:p14="http://schemas.microsoft.com/office/powerpoint/2010/main" val="3911190840"/>
              </p:ext>
            </p:extLst>
          </p:nvPr>
        </p:nvGraphicFramePr>
        <p:xfrm>
          <a:off x="770414" y="564240"/>
          <a:ext cx="10842466" cy="6126480"/>
        </p:xfrm>
        <a:graphic>
          <a:graphicData uri="http://schemas.openxmlformats.org/drawingml/2006/table">
            <a:tbl>
              <a:tblPr firstRow="1" bandRow="1">
                <a:effectLst>
                  <a:innerShdw blurRad="63500" dist="50800" dir="8100000">
                    <a:prstClr val="black">
                      <a:alpha val="50000"/>
                    </a:prstClr>
                  </a:innerShdw>
                </a:effectLst>
                <a:tableStyleId>{5C22544A-7EE6-4342-B048-85BDC9FD1C3A}</a:tableStyleId>
              </a:tblPr>
              <a:tblGrid>
                <a:gridCol w="5415588">
                  <a:extLst>
                    <a:ext uri="{9D8B030D-6E8A-4147-A177-3AD203B41FA5}">
                      <a16:colId xmlns:a16="http://schemas.microsoft.com/office/drawing/2014/main" val="1525016095"/>
                    </a:ext>
                  </a:extLst>
                </a:gridCol>
                <a:gridCol w="5426878">
                  <a:extLst>
                    <a:ext uri="{9D8B030D-6E8A-4147-A177-3AD203B41FA5}">
                      <a16:colId xmlns:a16="http://schemas.microsoft.com/office/drawing/2014/main" val="2744695687"/>
                    </a:ext>
                  </a:extLst>
                </a:gridCol>
              </a:tblGrid>
              <a:tr h="360105">
                <a:tc>
                  <a:txBody>
                    <a:bodyPr/>
                    <a:lstStyle/>
                    <a:p>
                      <a:pPr algn="ctr"/>
                      <a:r>
                        <a:rPr lang="el-CY" dirty="0"/>
                        <a:t>ΚΑΤΗΓΟΡΙΑ ΠΡΟΣΩΠΙΚΟΥ</a:t>
                      </a:r>
                      <a:endParaRPr lang="el-GR" dirty="0"/>
                    </a:p>
                  </a:txBody>
                  <a:tcPr/>
                </a:tc>
                <a:tc>
                  <a:txBody>
                    <a:bodyPr/>
                    <a:lstStyle/>
                    <a:p>
                      <a:pPr algn="ctr"/>
                      <a:r>
                        <a:rPr lang="el-CY" dirty="0"/>
                        <a:t>ΔΙΚΑΙΟΛΟΓΗΤΙΚΑ</a:t>
                      </a:r>
                      <a:endParaRPr lang="el-GR" dirty="0"/>
                    </a:p>
                  </a:txBody>
                  <a:tcPr/>
                </a:tc>
                <a:extLst>
                  <a:ext uri="{0D108BD9-81ED-4DB2-BD59-A6C34878D82A}">
                    <a16:rowId xmlns:a16="http://schemas.microsoft.com/office/drawing/2014/main" val="286168344"/>
                  </a:ext>
                </a:extLst>
              </a:tr>
              <a:tr h="630183">
                <a:tc>
                  <a:txBody>
                    <a:bodyPr/>
                    <a:lstStyle/>
                    <a:p>
                      <a:r>
                        <a:rPr lang="el-CY" dirty="0"/>
                        <a:t>Μέλη ΔΕΠ, ΕΕΠ, ΕΔΙΠ ΔΙΠΑΕ</a:t>
                      </a:r>
                      <a:endParaRPr lang="el-GR" dirty="0"/>
                    </a:p>
                  </a:txBody>
                  <a:tcPr>
                    <a:blipFill>
                      <a:blip r:embed="rId2"/>
                      <a:tile tx="0" ty="0" sx="100000" sy="100000" flip="none" algn="tl"/>
                    </a:blipFill>
                  </a:tcPr>
                </a:tc>
                <a:tc>
                  <a:txBody>
                    <a:bodyPr/>
                    <a:lstStyle/>
                    <a:p>
                      <a:pPr marL="285750" indent="-285750">
                        <a:buFont typeface="Arial" panose="020B0604020202020204" pitchFamily="34" charset="0"/>
                        <a:buChar char="•"/>
                      </a:pPr>
                      <a:r>
                        <a:rPr lang="el-CY" dirty="0" err="1"/>
                        <a:t>Βε</a:t>
                      </a:r>
                      <a:r>
                        <a:rPr lang="el-CY" dirty="0"/>
                        <a:t>βαίωση ολοκλήρωσης διδακτικών υποχρεώσεων</a:t>
                      </a:r>
                      <a:endParaRPr lang="el-GR" dirty="0"/>
                    </a:p>
                  </a:txBody>
                  <a:tcPr>
                    <a:blipFill>
                      <a:blip r:embed="rId2"/>
                      <a:tile tx="0" ty="0" sx="100000" sy="100000" flip="none" algn="tl"/>
                    </a:blipFill>
                  </a:tcPr>
                </a:tc>
                <a:extLst>
                  <a:ext uri="{0D108BD9-81ED-4DB2-BD59-A6C34878D82A}">
                    <a16:rowId xmlns:a16="http://schemas.microsoft.com/office/drawing/2014/main" val="951729479"/>
                  </a:ext>
                </a:extLst>
              </a:tr>
              <a:tr h="90026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CY" dirty="0"/>
                        <a:t>Μέλη ΔΕΠ, ΕΕΠ, ΕΔΙΠ ΔΙΠΑΕ που α</a:t>
                      </a:r>
                      <a:r>
                        <a:rPr lang="el-CY" dirty="0" err="1"/>
                        <a:t>σκούν</a:t>
                      </a:r>
                      <a:r>
                        <a:rPr lang="el-CY" dirty="0"/>
                        <a:t> επ</a:t>
                      </a:r>
                      <a:r>
                        <a:rPr lang="el-CY" dirty="0" err="1"/>
                        <a:t>ιχειρημ</a:t>
                      </a:r>
                      <a:r>
                        <a:rPr lang="el-CY" dirty="0"/>
                        <a:t>ατική δραστηριότητα – έκδοση ΤΠΥ</a:t>
                      </a:r>
                      <a:endParaRPr lang="el-GR" dirty="0"/>
                    </a:p>
                  </a:txBody>
                  <a:tcPr>
                    <a:blipFill>
                      <a:blip r:embed="rId3"/>
                      <a:tile tx="0" ty="0" sx="100000" sy="100000" flip="none" algn="tl"/>
                    </a:blipFill>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l-CY" dirty="0" err="1"/>
                        <a:t>Βε</a:t>
                      </a:r>
                      <a:r>
                        <a:rPr lang="el-CY" dirty="0"/>
                        <a:t>βαίωση ολοκλήρωσης διδακτικών υποχρεώσεων</a:t>
                      </a:r>
                      <a:endParaRPr lang="el-GR" dirty="0"/>
                    </a:p>
                    <a:p>
                      <a:pPr marL="285750" indent="-285750">
                        <a:buFont typeface="Arial" panose="020B0604020202020204" pitchFamily="34" charset="0"/>
                        <a:buChar char="•"/>
                      </a:pPr>
                      <a:r>
                        <a:rPr lang="el-CY" dirty="0"/>
                        <a:t>Τιμολόγιο Πα</a:t>
                      </a:r>
                      <a:r>
                        <a:rPr lang="el-CY" dirty="0" err="1"/>
                        <a:t>ροχής</a:t>
                      </a:r>
                      <a:r>
                        <a:rPr lang="el-CY" dirty="0"/>
                        <a:t> Υπ</a:t>
                      </a:r>
                      <a:r>
                        <a:rPr lang="el-CY" dirty="0" err="1"/>
                        <a:t>ηρεσιών</a:t>
                      </a:r>
                      <a:endParaRPr lang="el-GR" dirty="0"/>
                    </a:p>
                  </a:txBody>
                  <a:tcPr>
                    <a:blipFill>
                      <a:blip r:embed="rId3"/>
                      <a:tile tx="0" ty="0" sx="100000" sy="100000" flip="none" algn="tl"/>
                    </a:blipFill>
                  </a:tcPr>
                </a:tc>
                <a:extLst>
                  <a:ext uri="{0D108BD9-81ED-4DB2-BD59-A6C34878D82A}">
                    <a16:rowId xmlns:a16="http://schemas.microsoft.com/office/drawing/2014/main" val="3485901308"/>
                  </a:ext>
                </a:extLst>
              </a:tr>
              <a:tr h="63018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CY" dirty="0"/>
                        <a:t>Μέλη ΔΕΠ άλλων ΑΕΙ</a:t>
                      </a:r>
                      <a:endParaRPr lang="el-GR" dirty="0"/>
                    </a:p>
                  </a:txBody>
                  <a:tcPr>
                    <a:blipFill>
                      <a:blip r:embed="rId2"/>
                      <a:tile tx="0" ty="0" sx="100000" sy="100000" flip="none" algn="tl"/>
                    </a:blipFill>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l-CY" dirty="0" err="1"/>
                        <a:t>Βε</a:t>
                      </a:r>
                      <a:r>
                        <a:rPr lang="el-CY" dirty="0"/>
                        <a:t>βαίωση ολοκλήρωσης διδακτικών υποχρεώσεων</a:t>
                      </a:r>
                      <a:endParaRPr lang="el-GR" dirty="0"/>
                    </a:p>
                  </a:txBody>
                  <a:tcPr>
                    <a:blipFill>
                      <a:blip r:embed="rId2"/>
                      <a:tile tx="0" ty="0" sx="100000" sy="100000" flip="none" algn="tl"/>
                    </a:blipFill>
                  </a:tcPr>
                </a:tc>
                <a:extLst>
                  <a:ext uri="{0D108BD9-81ED-4DB2-BD59-A6C34878D82A}">
                    <a16:rowId xmlns:a16="http://schemas.microsoft.com/office/drawing/2014/main" val="3899296339"/>
                  </a:ext>
                </a:extLst>
              </a:tr>
              <a:tr h="1710494">
                <a:tc>
                  <a:txBody>
                    <a:bodyPr/>
                    <a:lstStyle/>
                    <a:p>
                      <a:r>
                        <a:rPr lang="el-CY" dirty="0"/>
                        <a:t>Δημόσιοι Υπ</a:t>
                      </a:r>
                      <a:r>
                        <a:rPr lang="el-CY" dirty="0" err="1"/>
                        <a:t>άλληλοι</a:t>
                      </a:r>
                      <a:endParaRPr lang="el-GR" dirty="0"/>
                    </a:p>
                  </a:txBody>
                  <a:tcPr>
                    <a:blipFill>
                      <a:blip r:embed="rId3"/>
                      <a:tile tx="0" ty="0" sx="100000" sy="100000" flip="none" algn="tl"/>
                    </a:blipFill>
                  </a:tcPr>
                </a:tc>
                <a:tc>
                  <a:txBody>
                    <a:bodyPr/>
                    <a:lstStyle/>
                    <a:p>
                      <a:pPr marL="285750" indent="-285750">
                        <a:buFont typeface="Arial" panose="020B0604020202020204" pitchFamily="34" charset="0"/>
                        <a:buChar char="•"/>
                      </a:pPr>
                      <a:r>
                        <a:rPr lang="el-CY" dirty="0"/>
                        <a:t>Αίτηση – </a:t>
                      </a:r>
                      <a:r>
                        <a:rPr lang="el-CY" dirty="0" err="1"/>
                        <a:t>γνωστο</a:t>
                      </a:r>
                      <a:r>
                        <a:rPr lang="el-CY" dirty="0"/>
                        <a:t>ποίηση στον φορέα απασχόλησής τους πριν την έναρξη απασχόλησης </a:t>
                      </a:r>
                    </a:p>
                    <a:p>
                      <a:pPr marL="285750" indent="-285750">
                        <a:buFont typeface="Arial" panose="020B0604020202020204" pitchFamily="34" charset="0"/>
                        <a:buChar char="•"/>
                      </a:pPr>
                      <a:r>
                        <a:rPr lang="el-CY" dirty="0"/>
                        <a:t>Υπευθύνη Δήλωση του Ν.1256/1982</a:t>
                      </a:r>
                    </a:p>
                    <a:p>
                      <a:pPr marL="285750" indent="-285750">
                        <a:buFont typeface="Arial" panose="020B0604020202020204" pitchFamily="34" charset="0"/>
                        <a:buChar char="•"/>
                      </a:pPr>
                      <a:r>
                        <a:rPr lang="el-CY" dirty="0"/>
                        <a:t>Υπευθύνη Δήλωση εκτέλεσης </a:t>
                      </a:r>
                      <a:r>
                        <a:rPr lang="el-CY" dirty="0" err="1"/>
                        <a:t>εργ</a:t>
                      </a:r>
                      <a:r>
                        <a:rPr lang="el-CY" dirty="0"/>
                        <a:t>ασιών εκτός ωραρίου εργασίας  </a:t>
                      </a:r>
                      <a:endParaRPr lang="el-GR" dirty="0"/>
                    </a:p>
                  </a:txBody>
                  <a:tcPr>
                    <a:blipFill>
                      <a:blip r:embed="rId3"/>
                      <a:tile tx="0" ty="0" sx="100000" sy="100000" flip="none" algn="tl"/>
                    </a:blipFill>
                  </a:tcPr>
                </a:tc>
                <a:extLst>
                  <a:ext uri="{0D108BD9-81ED-4DB2-BD59-A6C34878D82A}">
                    <a16:rowId xmlns:a16="http://schemas.microsoft.com/office/drawing/2014/main" val="216857939"/>
                  </a:ext>
                </a:extLst>
              </a:tr>
              <a:tr h="113974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CY" sz="1800" b="0" i="0" kern="1200" dirty="0">
                          <a:solidFill>
                            <a:schemeClr val="dk1"/>
                          </a:solidFill>
                          <a:effectLst/>
                          <a:latin typeface="+mn-lt"/>
                          <a:ea typeface="+mn-ea"/>
                          <a:cs typeface="+mn-cs"/>
                        </a:rPr>
                        <a:t>Α</a:t>
                      </a:r>
                      <a:r>
                        <a:rPr lang="el-GR" sz="1800" b="0" i="0" kern="1200" dirty="0" err="1">
                          <a:solidFill>
                            <a:schemeClr val="dk1"/>
                          </a:solidFill>
                          <a:effectLst/>
                          <a:latin typeface="+mn-lt"/>
                          <a:ea typeface="+mn-ea"/>
                          <a:cs typeface="+mn-cs"/>
                        </a:rPr>
                        <a:t>μειβόμεν</a:t>
                      </a:r>
                      <a:r>
                        <a:rPr lang="el-CY" sz="1800" b="0" i="0" kern="1200" dirty="0">
                          <a:solidFill>
                            <a:schemeClr val="dk1"/>
                          </a:solidFill>
                          <a:effectLst/>
                          <a:latin typeface="+mn-lt"/>
                          <a:ea typeface="+mn-ea"/>
                          <a:cs typeface="+mn-cs"/>
                        </a:rPr>
                        <a:t>οι </a:t>
                      </a:r>
                      <a:r>
                        <a:rPr lang="el-GR" sz="1800" b="0" i="0" kern="1200" dirty="0">
                          <a:solidFill>
                            <a:schemeClr val="dk1"/>
                          </a:solidFill>
                          <a:effectLst/>
                          <a:latin typeface="+mn-lt"/>
                          <a:ea typeface="+mn-ea"/>
                          <a:cs typeface="+mn-cs"/>
                        </a:rPr>
                        <a:t>με παραστατικό παρεχόμενων υπηρεσιών</a:t>
                      </a:r>
                      <a:r>
                        <a:rPr lang="el-CY" sz="1800" b="0" i="0" kern="1200" dirty="0">
                          <a:solidFill>
                            <a:schemeClr val="dk1"/>
                          </a:solidFill>
                          <a:effectLst/>
                          <a:latin typeface="+mn-lt"/>
                          <a:ea typeface="+mn-ea"/>
                          <a:cs typeface="+mn-cs"/>
                        </a:rPr>
                        <a:t> </a:t>
                      </a:r>
                      <a:r>
                        <a:rPr lang="el-GR" sz="1800" b="0" i="0" kern="1200" dirty="0">
                          <a:solidFill>
                            <a:schemeClr val="dk1"/>
                          </a:solidFill>
                          <a:effectLst/>
                          <a:latin typeface="+mn-lt"/>
                          <a:ea typeface="+mn-ea"/>
                          <a:cs typeface="+mn-cs"/>
                        </a:rPr>
                        <a:t>ΤΛΥ</a:t>
                      </a:r>
                      <a:r>
                        <a:rPr lang="el-CY" sz="1800" b="0" i="0" kern="1200" dirty="0">
                          <a:solidFill>
                            <a:schemeClr val="dk1"/>
                          </a:solidFill>
                          <a:effectLst/>
                          <a:latin typeface="+mn-lt"/>
                          <a:ea typeface="+mn-ea"/>
                          <a:cs typeface="+mn-cs"/>
                        </a:rPr>
                        <a:t> </a:t>
                      </a:r>
                      <a:r>
                        <a:rPr lang="en-US" sz="1800" b="0" i="0" kern="1200" dirty="0">
                          <a:solidFill>
                            <a:schemeClr val="dk1"/>
                          </a:solidFill>
                          <a:effectLst/>
                          <a:latin typeface="+mn-lt"/>
                          <a:ea typeface="+mn-ea"/>
                          <a:cs typeface="+mn-cs"/>
                        </a:rPr>
                        <a:t>– </a:t>
                      </a:r>
                      <a:r>
                        <a:rPr lang="el-CY" sz="1800" b="0" i="0" kern="1200" dirty="0">
                          <a:solidFill>
                            <a:schemeClr val="dk1"/>
                          </a:solidFill>
                          <a:effectLst/>
                          <a:latin typeface="+mn-lt"/>
                          <a:ea typeface="+mn-ea"/>
                          <a:cs typeface="+mn-cs"/>
                        </a:rPr>
                        <a:t>Ιδιωτικός Υπ</a:t>
                      </a:r>
                      <a:r>
                        <a:rPr lang="el-CY" sz="1800" b="0" i="0" kern="1200" dirty="0" err="1">
                          <a:solidFill>
                            <a:schemeClr val="dk1"/>
                          </a:solidFill>
                          <a:effectLst/>
                          <a:latin typeface="+mn-lt"/>
                          <a:ea typeface="+mn-ea"/>
                          <a:cs typeface="+mn-cs"/>
                        </a:rPr>
                        <a:t>άλληλος</a:t>
                      </a:r>
                      <a:r>
                        <a:rPr lang="el-CY" sz="1800" b="0" i="0" kern="1200" dirty="0">
                          <a:solidFill>
                            <a:schemeClr val="dk1"/>
                          </a:solidFill>
                          <a:effectLst/>
                          <a:latin typeface="+mn-lt"/>
                          <a:ea typeface="+mn-ea"/>
                          <a:cs typeface="+mn-cs"/>
                        </a:rPr>
                        <a:t>, Μη υπ</a:t>
                      </a:r>
                      <a:r>
                        <a:rPr lang="el-CY" sz="1800" b="0" i="0" kern="1200" dirty="0" err="1">
                          <a:solidFill>
                            <a:schemeClr val="dk1"/>
                          </a:solidFill>
                          <a:effectLst/>
                          <a:latin typeface="+mn-lt"/>
                          <a:ea typeface="+mn-ea"/>
                          <a:cs typeface="+mn-cs"/>
                        </a:rPr>
                        <a:t>όχρεος</a:t>
                      </a:r>
                      <a:r>
                        <a:rPr lang="el-CY" sz="1800" b="0" i="0" kern="1200" dirty="0">
                          <a:solidFill>
                            <a:schemeClr val="dk1"/>
                          </a:solidFill>
                          <a:effectLst/>
                          <a:latin typeface="+mn-lt"/>
                          <a:ea typeface="+mn-ea"/>
                          <a:cs typeface="+mn-cs"/>
                        </a:rPr>
                        <a:t> απ</a:t>
                      </a:r>
                      <a:r>
                        <a:rPr lang="el-CY" sz="1800" b="0" i="0" kern="1200" dirty="0" err="1">
                          <a:solidFill>
                            <a:schemeClr val="dk1"/>
                          </a:solidFill>
                          <a:effectLst/>
                          <a:latin typeface="+mn-lt"/>
                          <a:ea typeface="+mn-ea"/>
                          <a:cs typeface="+mn-cs"/>
                        </a:rPr>
                        <a:t>εικόνισης</a:t>
                      </a:r>
                      <a:r>
                        <a:rPr lang="el-CY" sz="1800" b="0" i="0" kern="1200" dirty="0">
                          <a:solidFill>
                            <a:schemeClr val="dk1"/>
                          </a:solidFill>
                          <a:effectLst/>
                          <a:latin typeface="+mn-lt"/>
                          <a:ea typeface="+mn-ea"/>
                          <a:cs typeface="+mn-cs"/>
                        </a:rPr>
                        <a:t> φορολογικών συνα</a:t>
                      </a:r>
                      <a:r>
                        <a:rPr lang="el-CY" sz="1800" b="0" i="0" kern="1200" dirty="0" err="1">
                          <a:solidFill>
                            <a:schemeClr val="dk1"/>
                          </a:solidFill>
                          <a:effectLst/>
                          <a:latin typeface="+mn-lt"/>
                          <a:ea typeface="+mn-ea"/>
                          <a:cs typeface="+mn-cs"/>
                        </a:rPr>
                        <a:t>λλ</a:t>
                      </a:r>
                      <a:r>
                        <a:rPr lang="el-CY" sz="1800" b="0" i="0" kern="1200" dirty="0">
                          <a:solidFill>
                            <a:schemeClr val="dk1"/>
                          </a:solidFill>
                          <a:effectLst/>
                          <a:latin typeface="+mn-lt"/>
                          <a:ea typeface="+mn-ea"/>
                          <a:cs typeface="+mn-cs"/>
                        </a:rPr>
                        <a:t>αγών</a:t>
                      </a:r>
                      <a:endParaRPr lang="el-GR" sz="1800" b="0" i="0" kern="1200" dirty="0">
                        <a:solidFill>
                          <a:schemeClr val="dk1"/>
                        </a:solidFill>
                        <a:effectLst/>
                        <a:latin typeface="+mn-lt"/>
                        <a:ea typeface="+mn-ea"/>
                        <a:cs typeface="+mn-cs"/>
                      </a:endParaRPr>
                    </a:p>
                  </a:txBody>
                  <a:tcPr>
                    <a:blipFill>
                      <a:blip r:embed="rId2"/>
                      <a:tile tx="0" ty="0" sx="100000" sy="100000" flip="none" algn="tl"/>
                    </a:blipFill>
                  </a:tcPr>
                </a:tc>
                <a:tc>
                  <a:txBody>
                    <a:bodyPr/>
                    <a:lstStyle/>
                    <a:p>
                      <a:pPr marL="285750" indent="-285750">
                        <a:buFont typeface="Arial" panose="020B0604020202020204" pitchFamily="34" charset="0"/>
                        <a:buChar char="•"/>
                      </a:pPr>
                      <a:r>
                        <a:rPr lang="en-US" sz="1800" kern="1200" dirty="0" err="1">
                          <a:solidFill>
                            <a:schemeClr val="dk1"/>
                          </a:solidFill>
                          <a:latin typeface="+mn-lt"/>
                          <a:ea typeface="+mn-ea"/>
                          <a:cs typeface="+mn-cs"/>
                        </a:rPr>
                        <a:t>Βε</a:t>
                      </a:r>
                      <a:r>
                        <a:rPr lang="en-US" sz="1800" kern="1200" dirty="0">
                          <a:solidFill>
                            <a:schemeClr val="dk1"/>
                          </a:solidFill>
                          <a:latin typeface="+mn-lt"/>
                          <a:ea typeface="+mn-ea"/>
                          <a:cs typeface="+mn-cs"/>
                        </a:rPr>
                        <a:t>βαίωση απογραφής ΕΦΚΑ – αμειβόμενος με παραστατικό παρεχόμενων υπηρεσιών </a:t>
                      </a:r>
                      <a:endParaRPr lang="el-GR" sz="1800" kern="1200" dirty="0">
                        <a:solidFill>
                          <a:schemeClr val="dk1"/>
                        </a:solidFill>
                        <a:latin typeface="+mn-lt"/>
                        <a:ea typeface="+mn-ea"/>
                        <a:cs typeface="+mn-cs"/>
                      </a:endParaRPr>
                    </a:p>
                  </a:txBody>
                  <a:tcPr>
                    <a:blipFill>
                      <a:blip r:embed="rId2"/>
                      <a:tile tx="0" ty="0" sx="100000" sy="100000" flip="none" algn="tl"/>
                    </a:blipFill>
                  </a:tcPr>
                </a:tc>
                <a:extLst>
                  <a:ext uri="{0D108BD9-81ED-4DB2-BD59-A6C34878D82A}">
                    <a16:rowId xmlns:a16="http://schemas.microsoft.com/office/drawing/2014/main" val="636889051"/>
                  </a:ext>
                </a:extLst>
              </a:tr>
              <a:tr h="63018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CY" sz="1800" b="0" i="0" kern="1200" dirty="0">
                          <a:solidFill>
                            <a:schemeClr val="dk1"/>
                          </a:solidFill>
                          <a:effectLst/>
                          <a:latin typeface="+mn-lt"/>
                          <a:ea typeface="+mn-ea"/>
                          <a:cs typeface="+mn-cs"/>
                        </a:rPr>
                        <a:t>Α</a:t>
                      </a:r>
                      <a:r>
                        <a:rPr lang="el-GR" sz="1800" b="0" i="0" kern="1200" dirty="0" err="1">
                          <a:solidFill>
                            <a:schemeClr val="dk1"/>
                          </a:solidFill>
                          <a:effectLst/>
                          <a:latin typeface="+mn-lt"/>
                          <a:ea typeface="+mn-ea"/>
                          <a:cs typeface="+mn-cs"/>
                        </a:rPr>
                        <a:t>μειβόμεν</a:t>
                      </a:r>
                      <a:r>
                        <a:rPr lang="el-CY" sz="1800" b="0" i="0" kern="1200" dirty="0">
                          <a:solidFill>
                            <a:schemeClr val="dk1"/>
                          </a:solidFill>
                          <a:effectLst/>
                          <a:latin typeface="+mn-lt"/>
                          <a:ea typeface="+mn-ea"/>
                          <a:cs typeface="+mn-cs"/>
                        </a:rPr>
                        <a:t>οι </a:t>
                      </a:r>
                      <a:r>
                        <a:rPr lang="el-CY" dirty="0"/>
                        <a:t>που α</a:t>
                      </a:r>
                      <a:r>
                        <a:rPr lang="el-CY" dirty="0" err="1"/>
                        <a:t>σκούν</a:t>
                      </a:r>
                      <a:r>
                        <a:rPr lang="el-CY" dirty="0"/>
                        <a:t> επ</a:t>
                      </a:r>
                      <a:r>
                        <a:rPr lang="el-CY" dirty="0" err="1"/>
                        <a:t>ιχειρημ</a:t>
                      </a:r>
                      <a:r>
                        <a:rPr lang="el-CY" dirty="0"/>
                        <a:t>ατική δραστηριότητα -έκδοση ΤΠΥ</a:t>
                      </a:r>
                      <a:endParaRPr lang="el-GR" sz="1800" b="0" i="0" kern="1200" dirty="0">
                        <a:solidFill>
                          <a:schemeClr val="dk1"/>
                        </a:solidFill>
                        <a:effectLst/>
                        <a:latin typeface="+mn-lt"/>
                        <a:ea typeface="+mn-ea"/>
                        <a:cs typeface="+mn-cs"/>
                      </a:endParaRPr>
                    </a:p>
                  </a:txBody>
                  <a:tcPr>
                    <a:blipFill>
                      <a:blip r:embed="rId3"/>
                      <a:tile tx="0" ty="0" sx="100000" sy="100000" flip="none" algn="tl"/>
                    </a:blipFill>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l-CY" dirty="0"/>
                        <a:t>Τιμολόγιο Πα</a:t>
                      </a:r>
                      <a:r>
                        <a:rPr lang="el-CY" dirty="0" err="1"/>
                        <a:t>ροχής</a:t>
                      </a:r>
                      <a:r>
                        <a:rPr lang="el-CY" dirty="0"/>
                        <a:t> Υπ</a:t>
                      </a:r>
                      <a:r>
                        <a:rPr lang="el-CY" dirty="0" err="1"/>
                        <a:t>ηρεσιών</a:t>
                      </a:r>
                      <a:endParaRPr lang="el-GR" dirty="0"/>
                    </a:p>
                    <a:p>
                      <a:endParaRPr lang="el-GR" dirty="0"/>
                    </a:p>
                  </a:txBody>
                  <a:tcPr>
                    <a:blipFill>
                      <a:blip r:embed="rId3"/>
                      <a:tile tx="0" ty="0" sx="100000" sy="100000" flip="none" algn="tl"/>
                    </a:blipFill>
                  </a:tcPr>
                </a:tc>
                <a:extLst>
                  <a:ext uri="{0D108BD9-81ED-4DB2-BD59-A6C34878D82A}">
                    <a16:rowId xmlns:a16="http://schemas.microsoft.com/office/drawing/2014/main" val="59320952"/>
                  </a:ext>
                </a:extLst>
              </a:tr>
            </a:tbl>
          </a:graphicData>
        </a:graphic>
      </p:graphicFrame>
      <p:sp>
        <p:nvSpPr>
          <p:cNvPr id="5" name="TextBox 4">
            <a:extLst>
              <a:ext uri="{FF2B5EF4-FFF2-40B4-BE49-F238E27FC236}">
                <a16:creationId xmlns:a16="http://schemas.microsoft.com/office/drawing/2014/main" id="{9DF5EEB6-E9EF-9D7C-534E-73700A9084E7}"/>
              </a:ext>
            </a:extLst>
          </p:cNvPr>
          <p:cNvSpPr txBox="1"/>
          <p:nvPr/>
        </p:nvSpPr>
        <p:spPr>
          <a:xfrm>
            <a:off x="324548" y="34744"/>
            <a:ext cx="11067288" cy="461665"/>
          </a:xfrm>
          <a:prstGeom prst="rect">
            <a:avLst/>
          </a:prstGeom>
          <a:noFill/>
        </p:spPr>
        <p:txBody>
          <a:bodyPr wrap="square" rtlCol="0">
            <a:spAutoFit/>
          </a:bodyPr>
          <a:lstStyle/>
          <a:p>
            <a:r>
              <a:rPr lang="el-CY" sz="2400" b="1" dirty="0"/>
              <a:t>Επιμέρους </a:t>
            </a:r>
            <a:r>
              <a:rPr lang="el-CY" sz="2400" b="1" dirty="0" err="1"/>
              <a:t>δικ</a:t>
            </a:r>
            <a:r>
              <a:rPr lang="el-CY" sz="2400" b="1" dirty="0"/>
              <a:t>αιολογητικά ανά κατηγορία απασχολούμενου προσωπικού</a:t>
            </a:r>
            <a:endParaRPr lang="el-GR" sz="2400" b="1" dirty="0"/>
          </a:p>
        </p:txBody>
      </p:sp>
    </p:spTree>
    <p:extLst>
      <p:ext uri="{BB962C8B-B14F-4D97-AF65-F5344CB8AC3E}">
        <p14:creationId xmlns:p14="http://schemas.microsoft.com/office/powerpoint/2010/main" val="843504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Θέση κειμένου 2"/>
          <p:cNvSpPr>
            <a:spLocks noGrp="1"/>
          </p:cNvSpPr>
          <p:nvPr>
            <p:ph type="body" idx="1"/>
          </p:nvPr>
        </p:nvSpPr>
        <p:spPr>
          <a:xfrm>
            <a:off x="636711" y="1674421"/>
            <a:ext cx="9540442" cy="4049485"/>
          </a:xfrm>
        </p:spPr>
        <p:txBody>
          <a:bodyPr>
            <a:normAutofit lnSpcReduction="10000"/>
          </a:bodyPr>
          <a:lstStyle/>
          <a:p>
            <a:pPr marL="342900" indent="-342900">
              <a:buFont typeface="Wingdings" panose="05000000000000000000" pitchFamily="2" charset="2"/>
              <a:buChar char="v"/>
            </a:pPr>
            <a:r>
              <a:rPr lang="el-GR" dirty="0">
                <a:solidFill>
                  <a:schemeClr val="bg1"/>
                </a:solidFill>
              </a:rPr>
              <a:t>Αποστέλλεται μήνυμα ηλεκτρονικού ταχυδρομείου  στα φυσικά πρόσωπα που υποχρεούνται σε έκδοση Τιμολογίου Παροχής Υπηρεσιών (ελεύθεροι επαγγελματίες, μέλη ΔΕΠ που είναι επιτηδευματίες), με το οποίο ζητείται η προσκόμιση </a:t>
            </a:r>
            <a:r>
              <a:rPr lang="el-GR" b="1" dirty="0">
                <a:solidFill>
                  <a:schemeClr val="bg1"/>
                </a:solidFill>
              </a:rPr>
              <a:t>Τιμολογίου Παροχής Υπηρεσιών. </a:t>
            </a:r>
          </a:p>
          <a:p>
            <a:pPr marL="342900" indent="-342900">
              <a:buFont typeface="Wingdings" panose="05000000000000000000" pitchFamily="2" charset="2"/>
              <a:buChar char="v"/>
            </a:pPr>
            <a:r>
              <a:rPr lang="el-GR" dirty="0">
                <a:solidFill>
                  <a:schemeClr val="bg1"/>
                </a:solidFill>
              </a:rPr>
              <a:t>Το ΤΠΥ πρέπει να εκδοθεί στα στοιχεία του ΕΛΚΕ. (Σύμφωνα με τις οδηγίες του μηνύματος)  </a:t>
            </a:r>
          </a:p>
          <a:p>
            <a:pPr marL="342900" indent="-342900">
              <a:buFont typeface="Wingdings" panose="05000000000000000000" pitchFamily="2" charset="2"/>
              <a:buChar char="v"/>
            </a:pPr>
            <a:r>
              <a:rPr lang="el-GR" dirty="0">
                <a:solidFill>
                  <a:schemeClr val="bg1"/>
                </a:solidFill>
              </a:rPr>
              <a:t>Όταν το ακαθάριστο ποσό της αμοιβής του δικαιούχου υπερβαίνει τα </a:t>
            </a:r>
            <a:r>
              <a:rPr lang="el-GR" b="1" dirty="0">
                <a:solidFill>
                  <a:schemeClr val="bg1"/>
                </a:solidFill>
              </a:rPr>
              <a:t>1.500</a:t>
            </a:r>
            <a:r>
              <a:rPr lang="en-AE" b="1" dirty="0">
                <a:solidFill>
                  <a:schemeClr val="bg1"/>
                </a:solidFill>
              </a:rPr>
              <a:t>€</a:t>
            </a:r>
            <a:r>
              <a:rPr lang="el-GR" dirty="0">
                <a:solidFill>
                  <a:schemeClr val="bg1"/>
                </a:solidFill>
              </a:rPr>
              <a:t> τα φυσικά πρόσωπα υποχρεούνται στην προσκόμιση </a:t>
            </a:r>
            <a:r>
              <a:rPr lang="el-GR" b="1" dirty="0">
                <a:solidFill>
                  <a:schemeClr val="bg1"/>
                </a:solidFill>
              </a:rPr>
              <a:t>φορολογικής ενημερότητας </a:t>
            </a:r>
            <a:r>
              <a:rPr lang="el-GR" dirty="0">
                <a:solidFill>
                  <a:schemeClr val="bg1"/>
                </a:solidFill>
              </a:rPr>
              <a:t>.</a:t>
            </a:r>
          </a:p>
          <a:p>
            <a:pPr marL="342900" indent="-342900">
              <a:buFont typeface="Wingdings" panose="05000000000000000000" pitchFamily="2" charset="2"/>
              <a:buChar char="v"/>
            </a:pPr>
            <a:r>
              <a:rPr lang="el-GR" dirty="0">
                <a:solidFill>
                  <a:schemeClr val="bg1"/>
                </a:solidFill>
              </a:rPr>
              <a:t> Όταν το ακαθάριστο ποσό της αμοιβής του δικαιούχου υπερβαίνει τα </a:t>
            </a:r>
            <a:r>
              <a:rPr lang="el-GR" b="1" dirty="0">
                <a:solidFill>
                  <a:schemeClr val="bg1"/>
                </a:solidFill>
              </a:rPr>
              <a:t>3.000€</a:t>
            </a:r>
            <a:r>
              <a:rPr lang="el-GR" dirty="0">
                <a:solidFill>
                  <a:schemeClr val="bg1"/>
                </a:solidFill>
              </a:rPr>
              <a:t> τα φυσικά πρόσωπα υποχρεούνται στην προσκόμιση </a:t>
            </a:r>
            <a:r>
              <a:rPr lang="el-GR" b="1" dirty="0">
                <a:solidFill>
                  <a:schemeClr val="bg1"/>
                </a:solidFill>
              </a:rPr>
              <a:t>ασφαλιστικής ενημερότητας.</a:t>
            </a:r>
          </a:p>
        </p:txBody>
      </p:sp>
      <p:sp>
        <p:nvSpPr>
          <p:cNvPr id="4" name="TextBox 3"/>
          <p:cNvSpPr txBox="1"/>
          <p:nvPr/>
        </p:nvSpPr>
        <p:spPr>
          <a:xfrm>
            <a:off x="636712" y="525483"/>
            <a:ext cx="9291060" cy="707886"/>
          </a:xfrm>
          <a:prstGeom prst="rect">
            <a:avLst/>
          </a:prstGeom>
          <a:noFill/>
        </p:spPr>
        <p:txBody>
          <a:bodyPr wrap="square" rtlCol="0">
            <a:spAutoFit/>
          </a:bodyPr>
          <a:lstStyle/>
          <a:p>
            <a:pPr algn="ctr"/>
            <a:r>
              <a:rPr lang="el-GR" sz="2000" b="1" dirty="0"/>
              <a:t>Μετά τον έλεγχο των δικαιολογητικών της εντολής αμοιβής και την καταχώριση της πληρωμής στο </a:t>
            </a:r>
            <a:r>
              <a:rPr lang="en-US" sz="2000" b="1" dirty="0" err="1"/>
              <a:t>Rescom</a:t>
            </a:r>
            <a:r>
              <a:rPr lang="en-US" sz="2000" b="1" dirty="0"/>
              <a:t> </a:t>
            </a:r>
            <a:r>
              <a:rPr lang="el-GR" sz="2000" b="1" dirty="0"/>
              <a:t>από τον ΕΛΚΕ - ΔΙΠΑΕ </a:t>
            </a:r>
          </a:p>
        </p:txBody>
      </p:sp>
    </p:spTree>
    <p:extLst>
      <p:ext uri="{BB962C8B-B14F-4D97-AF65-F5344CB8AC3E}">
        <p14:creationId xmlns:p14="http://schemas.microsoft.com/office/powerpoint/2010/main" val="1421273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27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82FD04-D79F-3F1F-21D1-B2B99B0D75B5}"/>
              </a:ext>
            </a:extLst>
          </p:cNvPr>
          <p:cNvSpPr>
            <a:spLocks noGrp="1"/>
          </p:cNvSpPr>
          <p:nvPr>
            <p:ph type="title"/>
          </p:nvPr>
        </p:nvSpPr>
        <p:spPr>
          <a:xfrm>
            <a:off x="684213" y="685800"/>
            <a:ext cx="10058400" cy="1641764"/>
          </a:xfrm>
        </p:spPr>
        <p:txBody>
          <a:bodyPr>
            <a:normAutofit/>
          </a:bodyPr>
          <a:lstStyle/>
          <a:p>
            <a:pPr algn="ctr"/>
            <a:r>
              <a:rPr lang="el-CY" sz="2400" b="1" dirty="0"/>
              <a:t>   </a:t>
            </a:r>
            <a:r>
              <a:rPr lang="el-CY" sz="2000" b="1" dirty="0"/>
              <a:t> </a:t>
            </a:r>
            <a:endParaRPr lang="el-GR" sz="2000" b="1" dirty="0"/>
          </a:p>
        </p:txBody>
      </p:sp>
      <p:sp>
        <p:nvSpPr>
          <p:cNvPr id="3" name="Θέση κειμένου 2">
            <a:extLst>
              <a:ext uri="{FF2B5EF4-FFF2-40B4-BE49-F238E27FC236}">
                <a16:creationId xmlns:a16="http://schemas.microsoft.com/office/drawing/2014/main" id="{DCFFC193-CFA0-6CC5-FAD6-FCE38D0B6150}"/>
              </a:ext>
            </a:extLst>
          </p:cNvPr>
          <p:cNvSpPr>
            <a:spLocks noGrp="1"/>
          </p:cNvSpPr>
          <p:nvPr>
            <p:ph type="body" idx="1"/>
          </p:nvPr>
        </p:nvSpPr>
        <p:spPr>
          <a:xfrm>
            <a:off x="933594" y="2541319"/>
            <a:ext cx="8585859" cy="3453081"/>
          </a:xfrm>
        </p:spPr>
        <p:txBody>
          <a:bodyPr>
            <a:normAutofit/>
          </a:bodyPr>
          <a:lstStyle/>
          <a:p>
            <a:pPr algn="just"/>
            <a:r>
              <a:rPr lang="el-CY" dirty="0"/>
              <a:t>     </a:t>
            </a:r>
            <a:r>
              <a:rPr lang="el-GR" dirty="0">
                <a:solidFill>
                  <a:schemeClr val="tx1"/>
                </a:solidFill>
              </a:rPr>
              <a:t>Σύμφωνα με τις διατάξεις της φορολογικής νομοθεσίας, το</a:t>
            </a:r>
            <a:r>
              <a:rPr lang="el-CY" dirty="0">
                <a:solidFill>
                  <a:schemeClr val="tx1"/>
                </a:solidFill>
              </a:rPr>
              <a:t> </a:t>
            </a:r>
            <a:r>
              <a:rPr lang="el-GR" dirty="0">
                <a:solidFill>
                  <a:schemeClr val="tx1"/>
                </a:solidFill>
              </a:rPr>
              <a:t>ανώτατο ποσό που μπορεί να ληφθεί με Τίτλο Κτήσης ανέρχεται σε 10.000,00€ ανά έτος, η διάρκεια των συμβάσεων δεν μπορεί να υπερβαίνει αθροιστικά τους έξι (6) μήνες και οι πληρωμές που πραγματοποιούνται στο πλαίσιο τέτοιων συμβάσεων με Τιμολόγια Λήψης Υπηρεσιών (τίτλοι κτήσης) δεν μπορούν να υπερβαίνουν τις δύο (2) ανά εξάμηνο</a:t>
            </a:r>
            <a:r>
              <a:rPr lang="el-CY" dirty="0">
                <a:solidFill>
                  <a:schemeClr val="tx1"/>
                </a:solidFill>
              </a:rPr>
              <a:t> </a:t>
            </a:r>
            <a:endParaRPr lang="el-GR" dirty="0">
              <a:solidFill>
                <a:schemeClr val="tx1"/>
              </a:solidFill>
            </a:endParaRPr>
          </a:p>
          <a:p>
            <a:pPr algn="just"/>
            <a:r>
              <a:rPr lang="el-CY" dirty="0">
                <a:solidFill>
                  <a:schemeClr val="tx1"/>
                </a:solidFill>
              </a:rPr>
              <a:t>( ΚΕΦΑΛΑΙΟ Γ’ -Άρθρο 21 ,Ν.4172-2013 )</a:t>
            </a:r>
            <a:endParaRPr lang="el-GR" dirty="0">
              <a:solidFill>
                <a:schemeClr val="tx1"/>
              </a:solidFill>
            </a:endParaRPr>
          </a:p>
        </p:txBody>
      </p:sp>
      <p:sp>
        <p:nvSpPr>
          <p:cNvPr id="6" name="Στρογγυλεμένο ορθογώνιο 5"/>
          <p:cNvSpPr/>
          <p:nvPr/>
        </p:nvSpPr>
        <p:spPr>
          <a:xfrm>
            <a:off x="933595" y="1042060"/>
            <a:ext cx="8585859" cy="118753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t>ΣΗΜΑΝΤΙΚΕΣ ΠΛΗΡΟΦΟΡΙΕΣ ΓΙΑ ΤΙΣ ΑΜΟΙΒΕΣ ΣΥΝΕΡΓΑΤΩΝ </a:t>
            </a:r>
            <a:br>
              <a:rPr lang="el-GR" b="1" dirty="0"/>
            </a:br>
            <a:r>
              <a:rPr lang="el-GR" b="1" dirty="0"/>
              <a:t> ΜΕ ΤΙΜΟΛΟΓΙΟ ΛΗΨΗΣ ΥΠΗΡΕΣΙΩΝ </a:t>
            </a:r>
            <a:br>
              <a:rPr lang="el-GR" b="1" dirty="0"/>
            </a:br>
            <a:r>
              <a:rPr lang="el-GR" b="1" dirty="0"/>
              <a:t>     (ΤΙΤΛΟΣ ΚΤΗΣΗΣ)</a:t>
            </a:r>
          </a:p>
        </p:txBody>
      </p:sp>
    </p:spTree>
    <p:extLst>
      <p:ext uri="{BB962C8B-B14F-4D97-AF65-F5344CB8AC3E}">
        <p14:creationId xmlns:p14="http://schemas.microsoft.com/office/powerpoint/2010/main" val="445640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FF5C3E-46F0-A8E8-52C3-AD682D06D134}"/>
              </a:ext>
            </a:extLst>
          </p:cNvPr>
          <p:cNvSpPr>
            <a:spLocks noGrp="1"/>
          </p:cNvSpPr>
          <p:nvPr>
            <p:ph type="title"/>
          </p:nvPr>
        </p:nvSpPr>
        <p:spPr/>
        <p:txBody>
          <a:bodyPr>
            <a:normAutofit/>
          </a:bodyPr>
          <a:lstStyle/>
          <a:p>
            <a:pPr algn="ctr"/>
            <a:r>
              <a:rPr lang="el-CY" sz="1600" b="1" dirty="0"/>
              <a:t>                                                                    ΝΤΟΝΤΟΥ ΕΥΑΓΓΕΛΙΑ</a:t>
            </a:r>
            <a:br>
              <a:rPr lang="el-CY" sz="1600" b="1" dirty="0"/>
            </a:br>
            <a:br>
              <a:rPr lang="el-CY" sz="1600" b="1" dirty="0"/>
            </a:br>
            <a:r>
              <a:rPr lang="el-CY" sz="1600" b="1" dirty="0"/>
              <a:t>                                                                                          Πα</a:t>
            </a:r>
            <a:r>
              <a:rPr lang="el-CY" sz="1600" b="1" dirty="0" err="1"/>
              <a:t>τσι</a:t>
            </a:r>
            <a:r>
              <a:rPr lang="el-CY" sz="1600" b="1" dirty="0"/>
              <a:t>αβα Κωνσταντινα</a:t>
            </a:r>
            <a:endParaRPr lang="el-GR" sz="1600" b="1" dirty="0"/>
          </a:p>
        </p:txBody>
      </p:sp>
      <p:sp>
        <p:nvSpPr>
          <p:cNvPr id="3" name="Θέση περιεχομένου 2">
            <a:extLst>
              <a:ext uri="{FF2B5EF4-FFF2-40B4-BE49-F238E27FC236}">
                <a16:creationId xmlns:a16="http://schemas.microsoft.com/office/drawing/2014/main" id="{01869684-9D3C-40BE-D1E7-C8C93D1EEA19}"/>
              </a:ext>
            </a:extLst>
          </p:cNvPr>
          <p:cNvSpPr>
            <a:spLocks noGrp="1"/>
          </p:cNvSpPr>
          <p:nvPr>
            <p:ph idx="1"/>
          </p:nvPr>
        </p:nvSpPr>
        <p:spPr/>
        <p:txBody>
          <a:bodyPr/>
          <a:lstStyle/>
          <a:p>
            <a:pPr marL="0" indent="0">
              <a:buNone/>
            </a:pPr>
            <a:r>
              <a:rPr lang="el-CY" sz="3600" b="1" dirty="0">
                <a:solidFill>
                  <a:schemeClr val="tx1"/>
                </a:solidFill>
              </a:rPr>
              <a:t>      Σας </a:t>
            </a:r>
            <a:r>
              <a:rPr lang="el-CY" sz="3600" b="1" dirty="0" err="1">
                <a:solidFill>
                  <a:schemeClr val="tx1"/>
                </a:solidFill>
              </a:rPr>
              <a:t>ευχ</a:t>
            </a:r>
            <a:r>
              <a:rPr lang="el-CY" sz="3600" b="1" dirty="0">
                <a:solidFill>
                  <a:schemeClr val="tx1"/>
                </a:solidFill>
              </a:rPr>
              <a:t>αριστούμε </a:t>
            </a:r>
          </a:p>
          <a:p>
            <a:endParaRPr lang="el-CY" dirty="0"/>
          </a:p>
          <a:p>
            <a:endParaRPr lang="el-GR" dirty="0"/>
          </a:p>
        </p:txBody>
      </p:sp>
    </p:spTree>
    <p:extLst>
      <p:ext uri="{BB962C8B-B14F-4D97-AF65-F5344CB8AC3E}">
        <p14:creationId xmlns:p14="http://schemas.microsoft.com/office/powerpoint/2010/main" val="718916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088779B-F782-918F-A249-31B2BDBEC041}"/>
              </a:ext>
            </a:extLst>
          </p:cNvPr>
          <p:cNvSpPr>
            <a:spLocks noGrp="1"/>
          </p:cNvSpPr>
          <p:nvPr>
            <p:ph idx="1"/>
          </p:nvPr>
        </p:nvSpPr>
        <p:spPr>
          <a:xfrm>
            <a:off x="684212" y="685801"/>
            <a:ext cx="10224580" cy="1362456"/>
          </a:xfrm>
        </p:spPr>
        <p:txBody>
          <a:bodyPr>
            <a:normAutofit/>
          </a:bodyPr>
          <a:lstStyle/>
          <a:p>
            <a:r>
              <a:rPr lang="el-GR" sz="2400" b="1" dirty="0">
                <a:solidFill>
                  <a:schemeClr val="tx1"/>
                </a:solidFill>
              </a:rPr>
              <a:t>Καταχώρηση Εντολών Πληρωμής Συμβαλλομένων σε έργα του ΕΛΚΕ με υποχρέωση συμπλήρωσης φύλλων χρονοχρέωσης (ΕΣΠΑ, </a:t>
            </a:r>
            <a:r>
              <a:rPr lang="el-GR" sz="2400" b="1" dirty="0" err="1">
                <a:solidFill>
                  <a:schemeClr val="tx1"/>
                </a:solidFill>
              </a:rPr>
              <a:t>Interreg</a:t>
            </a:r>
            <a:r>
              <a:rPr lang="el-GR" sz="2400" b="1" dirty="0">
                <a:solidFill>
                  <a:schemeClr val="tx1"/>
                </a:solidFill>
              </a:rPr>
              <a:t>,</a:t>
            </a:r>
            <a:r>
              <a:rPr lang="el-CY" sz="2400" b="1" dirty="0">
                <a:solidFill>
                  <a:schemeClr val="tx1"/>
                </a:solidFill>
              </a:rPr>
              <a:t> </a:t>
            </a:r>
            <a:r>
              <a:rPr lang="el-GR" sz="2400" b="1" dirty="0">
                <a:solidFill>
                  <a:schemeClr val="tx1"/>
                </a:solidFill>
              </a:rPr>
              <a:t>Ευρωπαϊκά έργα εκτός των </a:t>
            </a:r>
            <a:r>
              <a:rPr lang="en-US" sz="2400" b="1" dirty="0">
                <a:solidFill>
                  <a:schemeClr val="tx1"/>
                </a:solidFill>
              </a:rPr>
              <a:t>Lump Sum </a:t>
            </a:r>
            <a:r>
              <a:rPr lang="el-GR" sz="2400" b="1" dirty="0">
                <a:solidFill>
                  <a:schemeClr val="tx1"/>
                </a:solidFill>
              </a:rPr>
              <a:t>κ.ά.) </a:t>
            </a:r>
          </a:p>
        </p:txBody>
      </p:sp>
      <p:pic>
        <p:nvPicPr>
          <p:cNvPr id="2" name="Θέση περιεχομένου 8">
            <a:extLst>
              <a:ext uri="{FF2B5EF4-FFF2-40B4-BE49-F238E27FC236}">
                <a16:creationId xmlns:a16="http://schemas.microsoft.com/office/drawing/2014/main" id="{805AFD4C-841B-5BF3-18FC-F52099C4173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186976" y="2048257"/>
            <a:ext cx="6333741" cy="3493007"/>
          </a:xfrm>
          <a:prstGeom prst="rect">
            <a:avLst/>
          </a:prstGeom>
        </p:spPr>
      </p:pic>
      <p:sp>
        <p:nvSpPr>
          <p:cNvPr id="6" name="Επεξήγηση: Κάτω βέλος 5">
            <a:extLst>
              <a:ext uri="{FF2B5EF4-FFF2-40B4-BE49-F238E27FC236}">
                <a16:creationId xmlns:a16="http://schemas.microsoft.com/office/drawing/2014/main" id="{D351EC97-FBF3-CED9-6777-FE5B18C8BE30}"/>
              </a:ext>
            </a:extLst>
          </p:cNvPr>
          <p:cNvSpPr/>
          <p:nvPr/>
        </p:nvSpPr>
        <p:spPr>
          <a:xfrm rot="20276280">
            <a:off x="1176780" y="2867430"/>
            <a:ext cx="3047553" cy="903085"/>
          </a:xfrm>
          <a:prstGeom prst="downArrowCallout">
            <a:avLst/>
          </a:prstGeom>
          <a:solidFill>
            <a:schemeClr val="accent6">
              <a:lumMod val="40000"/>
              <a:lumOff val="60000"/>
            </a:schemeClr>
          </a:solidFill>
        </p:spPr>
        <p:style>
          <a:lnRef idx="1">
            <a:schemeClr val="dk1"/>
          </a:lnRef>
          <a:fillRef idx="2">
            <a:schemeClr val="dk1"/>
          </a:fillRef>
          <a:effectRef idx="1">
            <a:schemeClr val="dk1"/>
          </a:effectRef>
          <a:fontRef idx="minor">
            <a:schemeClr val="dk1"/>
          </a:fontRef>
        </p:style>
        <p:txBody>
          <a:bodyPr rtlCol="0" anchor="ctr"/>
          <a:lstStyle/>
          <a:p>
            <a:pPr algn="ctr"/>
            <a:r>
              <a:rPr lang="el-CY" sz="1400" dirty="0">
                <a:solidFill>
                  <a:schemeClr val="tx1"/>
                </a:solidFill>
              </a:rPr>
              <a:t>Επ</a:t>
            </a:r>
            <a:r>
              <a:rPr lang="el-CY" sz="1400" dirty="0" err="1">
                <a:solidFill>
                  <a:schemeClr val="tx1"/>
                </a:solidFill>
              </a:rPr>
              <a:t>ιστημονικός</a:t>
            </a:r>
            <a:r>
              <a:rPr lang="el-CY" sz="1400" dirty="0">
                <a:solidFill>
                  <a:schemeClr val="tx1"/>
                </a:solidFill>
              </a:rPr>
              <a:t> Υπ</a:t>
            </a:r>
            <a:r>
              <a:rPr lang="el-CY" sz="1400" dirty="0" err="1">
                <a:solidFill>
                  <a:schemeClr val="tx1"/>
                </a:solidFill>
              </a:rPr>
              <a:t>εύθυνος</a:t>
            </a:r>
            <a:endParaRPr lang="el-CY" sz="1400" dirty="0">
              <a:solidFill>
                <a:schemeClr val="tx1"/>
              </a:solidFill>
            </a:endParaRPr>
          </a:p>
          <a:p>
            <a:pPr algn="ctr"/>
            <a:r>
              <a:rPr lang="el-CY" sz="1400" dirty="0">
                <a:solidFill>
                  <a:schemeClr val="tx1"/>
                </a:solidFill>
              </a:rPr>
              <a:t> ή Εξουσιοδοτημένος Συνεργάτης</a:t>
            </a:r>
            <a:endParaRPr lang="el-GR" sz="1400" dirty="0">
              <a:solidFill>
                <a:schemeClr val="tx1"/>
              </a:solidFill>
            </a:endParaRPr>
          </a:p>
        </p:txBody>
      </p:sp>
      <p:sp>
        <p:nvSpPr>
          <p:cNvPr id="9" name="TextBox 8">
            <a:extLst>
              <a:ext uri="{FF2B5EF4-FFF2-40B4-BE49-F238E27FC236}">
                <a16:creationId xmlns:a16="http://schemas.microsoft.com/office/drawing/2014/main" id="{FAD131FB-AFDC-BA7E-3A48-F68E3A8F793F}"/>
              </a:ext>
            </a:extLst>
          </p:cNvPr>
          <p:cNvSpPr txBox="1"/>
          <p:nvPr/>
        </p:nvSpPr>
        <p:spPr>
          <a:xfrm>
            <a:off x="777240" y="5821155"/>
            <a:ext cx="10131552" cy="461665"/>
          </a:xfrm>
          <a:prstGeom prst="rect">
            <a:avLst/>
          </a:prstGeom>
          <a:noFill/>
        </p:spPr>
        <p:txBody>
          <a:bodyPr wrap="square" rtlCol="0">
            <a:spAutoFit/>
          </a:bodyPr>
          <a:lstStyle/>
          <a:p>
            <a:pPr marL="171450" indent="-171450">
              <a:buFont typeface="Wingdings" panose="05000000000000000000" pitchFamily="2" charset="2"/>
              <a:buChar char="v"/>
            </a:pPr>
            <a:r>
              <a:rPr lang="el-CY" sz="1200" dirty="0"/>
              <a:t>Ο</a:t>
            </a:r>
            <a:r>
              <a:rPr lang="el-GR" sz="1200" dirty="0"/>
              <a:t>ι εξουσιοδοτημένοι συνεργάτες έχουν τη δυνατότητα της συμπλήρωσης και προσωρινής αποθήκευσης </a:t>
            </a:r>
            <a:r>
              <a:rPr lang="el-CY" sz="1200" dirty="0"/>
              <a:t>εντολών π</a:t>
            </a:r>
            <a:r>
              <a:rPr lang="el-CY" sz="1200" dirty="0" err="1"/>
              <a:t>ληρωμής</a:t>
            </a:r>
            <a:r>
              <a:rPr lang="el-CY" sz="1200" dirty="0"/>
              <a:t>. Παραμένουν </a:t>
            </a:r>
            <a:r>
              <a:rPr lang="el-GR" sz="1200" dirty="0"/>
              <a:t>σε κατάσταση «Αναμονή Έγκρισης από τον ΕΥ»</a:t>
            </a:r>
            <a:r>
              <a:rPr lang="el-CY" sz="1200" dirty="0"/>
              <a:t> μέχρι </a:t>
            </a:r>
            <a:r>
              <a:rPr lang="el-GR" sz="1200" dirty="0"/>
              <a:t>την έγκριση (υποβολή) από τον Επιστημονικό Υπεύθυνο.</a:t>
            </a:r>
          </a:p>
        </p:txBody>
      </p:sp>
    </p:spTree>
    <p:extLst>
      <p:ext uri="{BB962C8B-B14F-4D97-AF65-F5344CB8AC3E}">
        <p14:creationId xmlns:p14="http://schemas.microsoft.com/office/powerpoint/2010/main" val="708929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60D79-479B-FCBE-D7C9-B0450394A075}"/>
            </a:ext>
          </a:extLst>
        </p:cNvPr>
        <p:cNvGrpSpPr/>
        <p:nvPr/>
      </p:nvGrpSpPr>
      <p:grpSpPr>
        <a:xfrm>
          <a:off x="0" y="0"/>
          <a:ext cx="0" cy="0"/>
          <a:chOff x="0" y="0"/>
          <a:chExt cx="0" cy="0"/>
        </a:xfrm>
      </p:grpSpPr>
      <p:pic>
        <p:nvPicPr>
          <p:cNvPr id="6" name="Θέση περιεχομένου 5">
            <a:extLst>
              <a:ext uri="{FF2B5EF4-FFF2-40B4-BE49-F238E27FC236}">
                <a16:creationId xmlns:a16="http://schemas.microsoft.com/office/drawing/2014/main" id="{1A85697A-B8DA-B58C-0FA4-EF3CE3A16B08}"/>
              </a:ext>
            </a:extLst>
          </p:cNvPr>
          <p:cNvPicPr>
            <a:picLocks noGrp="1" noChangeAspect="1"/>
          </p:cNvPicPr>
          <p:nvPr>
            <p:ph idx="1"/>
          </p:nvPr>
        </p:nvPicPr>
        <p:blipFill>
          <a:blip r:embed="rId2"/>
          <a:stretch>
            <a:fillRect/>
          </a:stretch>
        </p:blipFill>
        <p:spPr>
          <a:xfrm>
            <a:off x="684213" y="686790"/>
            <a:ext cx="8534400" cy="3612757"/>
          </a:xfrm>
          <a:prstGeom prst="rect">
            <a:avLst/>
          </a:prstGeom>
          <a:ln w="57150">
            <a:solidFill>
              <a:schemeClr val="tx1"/>
            </a:solidFill>
          </a:ln>
        </p:spPr>
      </p:pic>
      <p:cxnSp>
        <p:nvCxnSpPr>
          <p:cNvPr id="18" name="Ευθεία γραμμή σύνδεσης 17">
            <a:extLst>
              <a:ext uri="{FF2B5EF4-FFF2-40B4-BE49-F238E27FC236}">
                <a16:creationId xmlns:a16="http://schemas.microsoft.com/office/drawing/2014/main" id="{16374566-05B3-52FD-4242-2E7BF9E71EB5}"/>
              </a:ext>
            </a:extLst>
          </p:cNvPr>
          <p:cNvCxnSpPr>
            <a:cxnSpLocks/>
          </p:cNvCxnSpPr>
          <p:nvPr/>
        </p:nvCxnSpPr>
        <p:spPr>
          <a:xfrm>
            <a:off x="905609" y="2780479"/>
            <a:ext cx="1257299" cy="0"/>
          </a:xfrm>
          <a:prstGeom prst="line">
            <a:avLst/>
          </a:prstGeom>
          <a:ln w="57150">
            <a:solidFill>
              <a:schemeClr val="accent6">
                <a:alpha val="60000"/>
              </a:schemeClr>
            </a:solidFill>
          </a:ln>
        </p:spPr>
        <p:style>
          <a:lnRef idx="1">
            <a:schemeClr val="accent1"/>
          </a:lnRef>
          <a:fillRef idx="0">
            <a:schemeClr val="accent1"/>
          </a:fillRef>
          <a:effectRef idx="0">
            <a:schemeClr val="accent1"/>
          </a:effectRef>
          <a:fontRef idx="minor">
            <a:schemeClr val="tx1"/>
          </a:fontRef>
        </p:style>
      </p:cxnSp>
      <p:sp>
        <p:nvSpPr>
          <p:cNvPr id="2" name="Οβάλ 1">
            <a:extLst>
              <a:ext uri="{FF2B5EF4-FFF2-40B4-BE49-F238E27FC236}">
                <a16:creationId xmlns:a16="http://schemas.microsoft.com/office/drawing/2014/main" id="{2093E57E-B1C2-FD44-0CA8-C19225A814C7}"/>
              </a:ext>
            </a:extLst>
          </p:cNvPr>
          <p:cNvSpPr/>
          <p:nvPr/>
        </p:nvSpPr>
        <p:spPr>
          <a:xfrm>
            <a:off x="3143177" y="4988275"/>
            <a:ext cx="5397319" cy="16798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l-GR" sz="1400" dirty="0"/>
              <a:t>Απαραίτητο για την καταχώρηση εντολής πληρωμής συμβαλλόμενου με υποχρέωση συμπλήρωσης φύλλων χρονοχρέωσης είναι να έχουν συμπληρωθεί οι ώρες εργασίας στα </a:t>
            </a:r>
            <a:r>
              <a:rPr lang="el-GR" sz="1400" dirty="0" err="1"/>
              <a:t>timesheets</a:t>
            </a:r>
            <a:r>
              <a:rPr lang="el-GR" sz="1400" dirty="0"/>
              <a:t> από τον ίδιο. </a:t>
            </a:r>
          </a:p>
        </p:txBody>
      </p:sp>
    </p:spTree>
    <p:extLst>
      <p:ext uri="{BB962C8B-B14F-4D97-AF65-F5344CB8AC3E}">
        <p14:creationId xmlns:p14="http://schemas.microsoft.com/office/powerpoint/2010/main" val="2432231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περιεχομένου 4" descr="Εικόνα που περιέχει κείμενο, στιγμιότυπο οθόνης, γραμματοσειρά, έγγραφο&#10;&#10;Το περιεχόμενο που δημιουργείται από AI ενδέχεται να είναι εσφαλμένο.">
            <a:extLst>
              <a:ext uri="{FF2B5EF4-FFF2-40B4-BE49-F238E27FC236}">
                <a16:creationId xmlns:a16="http://schemas.microsoft.com/office/drawing/2014/main" id="{09C108DC-57D8-9B26-9423-DB196B143B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17" y="468929"/>
            <a:ext cx="4812694" cy="4640337"/>
          </a:xfrm>
          <a:prstGeom prst="rect">
            <a:avLst/>
          </a:prstGeom>
          <a:effectLst>
            <a:innerShdw blurRad="57150" dist="38100" dir="14460000">
              <a:prstClr val="black">
                <a:alpha val="70000"/>
              </a:prstClr>
            </a:innerShdw>
          </a:effectLst>
        </p:spPr>
      </p:pic>
      <p:sp>
        <p:nvSpPr>
          <p:cNvPr id="2" name="Θέση περιεχομένου 2">
            <a:extLst>
              <a:ext uri="{FF2B5EF4-FFF2-40B4-BE49-F238E27FC236}">
                <a16:creationId xmlns:a16="http://schemas.microsoft.com/office/drawing/2014/main" id="{8B50599F-81C6-0C8D-1AC3-87E8BE9F8DB4}"/>
              </a:ext>
            </a:extLst>
          </p:cNvPr>
          <p:cNvSpPr>
            <a:spLocks noGrp="1"/>
          </p:cNvSpPr>
          <p:nvPr>
            <p:ph idx="1"/>
          </p:nvPr>
        </p:nvSpPr>
        <p:spPr>
          <a:xfrm>
            <a:off x="4917511" y="309836"/>
            <a:ext cx="7135484" cy="2078015"/>
          </a:xfrm>
        </p:spPr>
        <p:txBody>
          <a:bodyPr>
            <a:normAutofit fontScale="92500" lnSpcReduction="10000"/>
          </a:bodyPr>
          <a:lstStyle/>
          <a:p>
            <a:pPr>
              <a:buFont typeface="Wingdings" panose="05000000000000000000" pitchFamily="2" charset="2"/>
              <a:buChar char="§"/>
            </a:pPr>
            <a:r>
              <a:rPr lang="el-GR" sz="1200" b="1" dirty="0">
                <a:solidFill>
                  <a:schemeClr val="tx1"/>
                </a:solidFill>
              </a:rPr>
              <a:t>Έργο (σε κίνηση)</a:t>
            </a:r>
            <a:endParaRPr lang="el-CY" sz="1200" b="1" dirty="0">
              <a:solidFill>
                <a:schemeClr val="tx1"/>
              </a:solidFill>
            </a:endParaRPr>
          </a:p>
          <a:p>
            <a:pPr>
              <a:buFont typeface="Wingdings" panose="05000000000000000000" pitchFamily="2" charset="2"/>
              <a:buChar char="§"/>
            </a:pPr>
            <a:r>
              <a:rPr lang="el-GR" sz="1200" b="1" dirty="0">
                <a:solidFill>
                  <a:schemeClr val="tx1"/>
                </a:solidFill>
                <a:sym typeface="Wingdings" panose="05000000000000000000" pitchFamily="2" charset="2"/>
              </a:rPr>
              <a:t>Πανεπιστημιακοί</a:t>
            </a:r>
            <a:r>
              <a:rPr lang="en-US" sz="1200" b="1" dirty="0">
                <a:solidFill>
                  <a:schemeClr val="tx1"/>
                </a:solidFill>
                <a:sym typeface="Wingdings" panose="05000000000000000000" pitchFamily="2" charset="2"/>
              </a:rPr>
              <a:t> (</a:t>
            </a:r>
            <a:r>
              <a:rPr lang="el-GR" sz="1200" b="1" dirty="0">
                <a:solidFill>
                  <a:schemeClr val="tx1"/>
                </a:solidFill>
                <a:sym typeface="Wingdings" panose="05000000000000000000" pitchFamily="2" charset="2"/>
              </a:rPr>
              <a:t>Μέλη ΔΕΠ ΔΙΠΑΕ, μέλη ΔΕΠ άλλων ΑΕΙ)/Ανάθεσης έργου (εξωτερικοί συνεργάτες)</a:t>
            </a:r>
            <a:endParaRPr lang="el-CY" sz="1200" b="1" dirty="0">
              <a:solidFill>
                <a:schemeClr val="tx1"/>
              </a:solidFill>
              <a:sym typeface="Wingdings" panose="05000000000000000000" pitchFamily="2" charset="2"/>
            </a:endParaRPr>
          </a:p>
          <a:p>
            <a:pPr>
              <a:buFont typeface="Wingdings" panose="05000000000000000000" pitchFamily="2" charset="2"/>
              <a:buChar char="§"/>
            </a:pPr>
            <a:r>
              <a:rPr lang="el-GR" sz="1200" b="1" dirty="0">
                <a:solidFill>
                  <a:schemeClr val="tx1"/>
                </a:solidFill>
                <a:sym typeface="Wingdings" panose="05000000000000000000" pitchFamily="2" charset="2"/>
              </a:rPr>
              <a:t>Επιλογή εργαζόμενου και σύμβασης </a:t>
            </a:r>
            <a:endParaRPr lang="el-CY" sz="1200" b="1" dirty="0">
              <a:solidFill>
                <a:schemeClr val="tx1"/>
              </a:solidFill>
              <a:sym typeface="Wingdings" panose="05000000000000000000" pitchFamily="2" charset="2"/>
            </a:endParaRPr>
          </a:p>
          <a:p>
            <a:pPr>
              <a:buFont typeface="Wingdings" panose="05000000000000000000" pitchFamily="2" charset="2"/>
              <a:buChar char="§"/>
            </a:pPr>
            <a:r>
              <a:rPr lang="el-GR" sz="1200" b="1" dirty="0">
                <a:solidFill>
                  <a:schemeClr val="tx1"/>
                </a:solidFill>
                <a:sym typeface="Wingdings" panose="05000000000000000000" pitchFamily="2" charset="2"/>
              </a:rPr>
              <a:t>Συμπλήρωση διαστήματος απασχόλησης*</a:t>
            </a:r>
            <a:endParaRPr lang="el-CY" sz="1200" b="1" dirty="0">
              <a:solidFill>
                <a:schemeClr val="tx1"/>
              </a:solidFill>
              <a:sym typeface="Wingdings" panose="05000000000000000000" pitchFamily="2" charset="2"/>
            </a:endParaRPr>
          </a:p>
          <a:p>
            <a:pPr>
              <a:buFont typeface="Wingdings" panose="05000000000000000000" pitchFamily="2" charset="2"/>
              <a:buChar char="§"/>
            </a:pPr>
            <a:r>
              <a:rPr lang="el-GR" sz="1200" b="1" dirty="0">
                <a:solidFill>
                  <a:schemeClr val="tx1"/>
                </a:solidFill>
                <a:sym typeface="Wingdings" panose="05000000000000000000" pitchFamily="2" charset="2"/>
              </a:rPr>
              <a:t>Υπολογισμός</a:t>
            </a:r>
            <a:endParaRPr lang="el-CY" sz="1200" b="1" dirty="0">
              <a:solidFill>
                <a:schemeClr val="tx1"/>
              </a:solidFill>
              <a:sym typeface="Wingdings" panose="05000000000000000000" pitchFamily="2" charset="2"/>
            </a:endParaRPr>
          </a:p>
          <a:p>
            <a:pPr>
              <a:buFont typeface="Wingdings" panose="05000000000000000000" pitchFamily="2" charset="2"/>
              <a:buChar char="§"/>
            </a:pPr>
            <a:r>
              <a:rPr lang="el-GR" sz="1200" b="1" dirty="0">
                <a:solidFill>
                  <a:schemeClr val="tx1"/>
                </a:solidFill>
                <a:sym typeface="Wingdings" panose="05000000000000000000" pitchFamily="2" charset="2"/>
              </a:rPr>
              <a:t>Προσθήκη εργαζομένου στην Εντολή</a:t>
            </a:r>
            <a:endParaRPr lang="el-CY" sz="1200" b="1" dirty="0">
              <a:solidFill>
                <a:schemeClr val="tx1"/>
              </a:solidFill>
              <a:sym typeface="Wingdings" panose="05000000000000000000" pitchFamily="2" charset="2"/>
            </a:endParaRPr>
          </a:p>
          <a:p>
            <a:pPr>
              <a:buFont typeface="Wingdings" panose="05000000000000000000" pitchFamily="2" charset="2"/>
              <a:buChar char="§"/>
            </a:pPr>
            <a:r>
              <a:rPr lang="el-GR" sz="1200" b="1" dirty="0">
                <a:solidFill>
                  <a:schemeClr val="tx1"/>
                </a:solidFill>
                <a:sym typeface="Wingdings" panose="05000000000000000000" pitchFamily="2" charset="2"/>
              </a:rPr>
              <a:t>Καταχώρηση εντολής</a:t>
            </a:r>
            <a:endParaRPr lang="el-GR" sz="1200" b="1" dirty="0">
              <a:solidFill>
                <a:schemeClr val="tx1"/>
              </a:solidFill>
            </a:endParaRPr>
          </a:p>
        </p:txBody>
      </p:sp>
      <p:sp>
        <p:nvSpPr>
          <p:cNvPr id="9" name="Διάγραμμα ροής: Εναλλακτική διεργασία 8">
            <a:extLst>
              <a:ext uri="{FF2B5EF4-FFF2-40B4-BE49-F238E27FC236}">
                <a16:creationId xmlns:a16="http://schemas.microsoft.com/office/drawing/2014/main" id="{A275FF5F-9C27-B752-0E95-52057E8D86C9}"/>
              </a:ext>
            </a:extLst>
          </p:cNvPr>
          <p:cNvSpPr/>
          <p:nvPr/>
        </p:nvSpPr>
        <p:spPr>
          <a:xfrm>
            <a:off x="6401104" y="2653234"/>
            <a:ext cx="4101267" cy="1294847"/>
          </a:xfrm>
          <a:prstGeom prst="flowChartAlternateProcess">
            <a:avLst/>
          </a:prstGeom>
          <a:solidFill>
            <a:schemeClr val="bg2">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el-GR" sz="1200" dirty="0"/>
              <a:t>*Το διάστημα για το οποίο εισάγεται εντολή μπορεί να πατάει κάθε φορά σε </a:t>
            </a:r>
            <a:r>
              <a:rPr lang="el-GR" sz="1200" b="1" dirty="0"/>
              <a:t>έναν μόνο μήνα</a:t>
            </a:r>
            <a:r>
              <a:rPr lang="el-GR" sz="1200" dirty="0"/>
              <a:t>. </a:t>
            </a:r>
          </a:p>
          <a:p>
            <a:pPr algn="ctr"/>
            <a:r>
              <a:rPr lang="el-GR" sz="1200" dirty="0"/>
              <a:t>Επομένως εάν η σύμβαση αρχίζει </a:t>
            </a:r>
            <a:r>
              <a:rPr lang="el-GR" sz="1200" b="1" dirty="0"/>
              <a:t>10/03/202</a:t>
            </a:r>
            <a:r>
              <a:rPr lang="en-US" sz="1200" b="1" dirty="0"/>
              <a:t>5 </a:t>
            </a:r>
            <a:r>
              <a:rPr lang="el-GR" sz="1200" dirty="0"/>
              <a:t>και λήγει </a:t>
            </a:r>
            <a:r>
              <a:rPr lang="el-GR" sz="1200" b="1" dirty="0"/>
              <a:t>31/12/2025</a:t>
            </a:r>
            <a:r>
              <a:rPr lang="el-GR" sz="1200" dirty="0"/>
              <a:t> και το αμειβόμενο διάστημα είναι </a:t>
            </a:r>
            <a:r>
              <a:rPr lang="el-GR" sz="1200" b="1" dirty="0"/>
              <a:t>10/03/2025</a:t>
            </a:r>
            <a:r>
              <a:rPr lang="el-GR" sz="1200" dirty="0"/>
              <a:t> </a:t>
            </a:r>
            <a:r>
              <a:rPr lang="el-GR" sz="1200" b="1" dirty="0"/>
              <a:t>– 30/04/2025 </a:t>
            </a:r>
            <a:r>
              <a:rPr lang="el-GR" sz="1200" dirty="0"/>
              <a:t>τότε η καταχώρηση της εντολής γίνεται ως </a:t>
            </a:r>
            <a:r>
              <a:rPr lang="el-GR" sz="1200" u="sng" dirty="0"/>
              <a:t>εξής</a:t>
            </a:r>
            <a:r>
              <a:rPr lang="el-GR" sz="1200" dirty="0"/>
              <a:t>:</a:t>
            </a:r>
          </a:p>
        </p:txBody>
      </p:sp>
      <p:pic>
        <p:nvPicPr>
          <p:cNvPr id="13" name="Εικόνα 12">
            <a:extLst>
              <a:ext uri="{FF2B5EF4-FFF2-40B4-BE49-F238E27FC236}">
                <a16:creationId xmlns:a16="http://schemas.microsoft.com/office/drawing/2014/main" id="{B5494524-CEF6-456A-9B18-95C86AD716B5}"/>
              </a:ext>
            </a:extLst>
          </p:cNvPr>
          <p:cNvPicPr>
            <a:picLocks noChangeAspect="1"/>
          </p:cNvPicPr>
          <p:nvPr/>
        </p:nvPicPr>
        <p:blipFill>
          <a:blip r:embed="rId3"/>
          <a:stretch>
            <a:fillRect/>
          </a:stretch>
        </p:blipFill>
        <p:spPr>
          <a:xfrm>
            <a:off x="5305526" y="4421749"/>
            <a:ext cx="6498459" cy="1743713"/>
          </a:xfrm>
          <a:prstGeom prst="rect">
            <a:avLst/>
          </a:prstGeom>
        </p:spPr>
      </p:pic>
      <p:sp>
        <p:nvSpPr>
          <p:cNvPr id="20" name="Εξάγωνο 19">
            <a:extLst>
              <a:ext uri="{FF2B5EF4-FFF2-40B4-BE49-F238E27FC236}">
                <a16:creationId xmlns:a16="http://schemas.microsoft.com/office/drawing/2014/main" id="{3C428999-282C-DAEC-A7BC-3D2875A10306}"/>
              </a:ext>
            </a:extLst>
          </p:cNvPr>
          <p:cNvSpPr/>
          <p:nvPr/>
        </p:nvSpPr>
        <p:spPr>
          <a:xfrm>
            <a:off x="239777" y="5371692"/>
            <a:ext cx="4590288" cy="1223881"/>
          </a:xfrm>
          <a:prstGeom prst="hexagon">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050" b="1" dirty="0">
                <a:solidFill>
                  <a:schemeClr val="tx1"/>
                </a:solidFill>
              </a:rPr>
              <a:t>Το ύψος της αμοιβής του δικαιούχου υπολογίζεται αυτόματα βάσει των ωρών που </a:t>
            </a:r>
          </a:p>
          <a:p>
            <a:pPr algn="ctr"/>
            <a:r>
              <a:rPr lang="el-GR" sz="1050" b="1" dirty="0">
                <a:solidFill>
                  <a:schemeClr val="tx1"/>
                </a:solidFill>
              </a:rPr>
              <a:t>έχουν καταχωρηθεί στα </a:t>
            </a:r>
            <a:r>
              <a:rPr lang="el-GR" sz="1050" b="1" dirty="0" err="1">
                <a:solidFill>
                  <a:schemeClr val="tx1"/>
                </a:solidFill>
              </a:rPr>
              <a:t>timesheet</a:t>
            </a:r>
            <a:r>
              <a:rPr lang="el-GR" sz="1050" b="1" dirty="0">
                <a:solidFill>
                  <a:schemeClr val="tx1"/>
                </a:solidFill>
              </a:rPr>
              <a:t> του διαστήματος αυτού. Έτσι, αρκεί να πατήσετε το </a:t>
            </a:r>
          </a:p>
          <a:p>
            <a:pPr algn="ctr"/>
            <a:r>
              <a:rPr lang="el-GR" sz="1050" b="1" dirty="0">
                <a:solidFill>
                  <a:schemeClr val="tx1"/>
                </a:solidFill>
              </a:rPr>
              <a:t>κουμπί «Υπολογισμός» και το σύστημα θα ενημερώσει το ποσό.</a:t>
            </a:r>
          </a:p>
        </p:txBody>
      </p:sp>
    </p:spTree>
    <p:extLst>
      <p:ext uri="{BB962C8B-B14F-4D97-AF65-F5344CB8AC3E}">
        <p14:creationId xmlns:p14="http://schemas.microsoft.com/office/powerpoint/2010/main" val="1038895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περιεχομένου 4" descr="Εικόνα που περιέχει κείμενο, στιγμιότυπο οθόνης, ιστοσελίδα, γραμματοσειρά&#10;&#10;Το περιεχόμενο που δημιουργείται από AI ενδέχεται να είναι εσφαλμένο.">
            <a:extLst>
              <a:ext uri="{FF2B5EF4-FFF2-40B4-BE49-F238E27FC236}">
                <a16:creationId xmlns:a16="http://schemas.microsoft.com/office/drawing/2014/main" id="{945920C3-C159-98E5-B104-79A23CA2C9F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97294" y="2307001"/>
            <a:ext cx="4972744" cy="2936413"/>
          </a:xfrm>
        </p:spPr>
      </p:pic>
      <p:sp>
        <p:nvSpPr>
          <p:cNvPr id="7" name="TextBox 6">
            <a:extLst>
              <a:ext uri="{FF2B5EF4-FFF2-40B4-BE49-F238E27FC236}">
                <a16:creationId xmlns:a16="http://schemas.microsoft.com/office/drawing/2014/main" id="{E0FC3392-EB99-3B6F-316E-FE578555049E}"/>
              </a:ext>
            </a:extLst>
          </p:cNvPr>
          <p:cNvSpPr txBox="1"/>
          <p:nvPr/>
        </p:nvSpPr>
        <p:spPr>
          <a:xfrm>
            <a:off x="96011" y="340913"/>
            <a:ext cx="11818622" cy="1815882"/>
          </a:xfrm>
          <a:prstGeom prst="rect">
            <a:avLst/>
          </a:prstGeom>
          <a:noFill/>
        </p:spPr>
        <p:txBody>
          <a:bodyPr wrap="square" rtlCol="0">
            <a:spAutoFit/>
          </a:bodyPr>
          <a:lstStyle/>
          <a:p>
            <a:pPr marL="285750" indent="-285750" algn="just">
              <a:buFont typeface="Wingdings" panose="05000000000000000000" pitchFamily="2" charset="2"/>
              <a:buChar char="Ø"/>
            </a:pPr>
            <a:r>
              <a:rPr lang="el-GR" sz="1600" b="1" dirty="0"/>
              <a:t>Μπορείτε να εισάγετε και άλλον συμβαλλόμενο της ίδιας κατηγορίας (Πανεπιστημιακοί ή Ανάθεσης έργου) με τον ίδιο τρόπο. </a:t>
            </a:r>
          </a:p>
          <a:p>
            <a:pPr marL="285750" indent="-285750" algn="just">
              <a:buFont typeface="Wingdings" panose="05000000000000000000" pitchFamily="2" charset="2"/>
              <a:buChar char="Ø"/>
            </a:pPr>
            <a:r>
              <a:rPr lang="el-GR" sz="1600" b="1" dirty="0"/>
              <a:t>Οι συμβαλλόμενοι σε μία εντολή μπορούν να είναι μόνο της ίδιας κατηγορίας. </a:t>
            </a:r>
          </a:p>
          <a:p>
            <a:pPr marL="285750" indent="-285750" algn="just">
              <a:buFont typeface="Wingdings" panose="05000000000000000000" pitchFamily="2" charset="2"/>
              <a:buChar char="Ø"/>
            </a:pPr>
            <a:r>
              <a:rPr lang="el-GR" sz="1600" b="1" dirty="0"/>
              <a:t>Αφαίρεση συμβαλλόμενου που έχει προστεθεί μπορείτε να πραγματοποιήσετε με το σύμβολο της γομολάστιχας.</a:t>
            </a:r>
          </a:p>
          <a:p>
            <a:pPr marL="285750" indent="-285750" algn="just">
              <a:buFont typeface="Wingdings" panose="05000000000000000000" pitchFamily="2" charset="2"/>
              <a:buChar char="Ø"/>
            </a:pPr>
            <a:r>
              <a:rPr lang="el-GR" sz="1600" b="1" dirty="0"/>
              <a:t>Σε περίπτωση που προστεθεί αμοιβή εργαζόμενου που συμπεριλαμβάνει ώρες απασχόλησης κατά τον τελευταίο μήνα της σύμβασης του (τελευταία εντολή πληρωμής μίας σύμβασης) θα χρειαστεί να επιβεβαιώσετε την ολοκλήρωση των παραδοτέων της σύμβασης. </a:t>
            </a:r>
            <a:endParaRPr lang="el-GR" sz="1600" dirty="0"/>
          </a:p>
        </p:txBody>
      </p:sp>
      <p:sp>
        <p:nvSpPr>
          <p:cNvPr id="9" name="Βέλος: Δεξιό 8">
            <a:extLst>
              <a:ext uri="{FF2B5EF4-FFF2-40B4-BE49-F238E27FC236}">
                <a16:creationId xmlns:a16="http://schemas.microsoft.com/office/drawing/2014/main" id="{569F9BA0-F0A1-F204-D01F-1AC4B7FFFD3C}"/>
              </a:ext>
            </a:extLst>
          </p:cNvPr>
          <p:cNvSpPr/>
          <p:nvPr/>
        </p:nvSpPr>
        <p:spPr>
          <a:xfrm rot="2833371">
            <a:off x="3477838" y="4837348"/>
            <a:ext cx="438912" cy="155448"/>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l-GR"/>
          </a:p>
        </p:txBody>
      </p:sp>
      <p:sp>
        <p:nvSpPr>
          <p:cNvPr id="2" name="Οβάλ 1">
            <a:extLst>
              <a:ext uri="{FF2B5EF4-FFF2-40B4-BE49-F238E27FC236}">
                <a16:creationId xmlns:a16="http://schemas.microsoft.com/office/drawing/2014/main" id="{E255D1F9-8087-A243-0298-636634908C23}"/>
              </a:ext>
            </a:extLst>
          </p:cNvPr>
          <p:cNvSpPr/>
          <p:nvPr/>
        </p:nvSpPr>
        <p:spPr>
          <a:xfrm>
            <a:off x="96011" y="2602869"/>
            <a:ext cx="3370771" cy="293641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200" b="1" dirty="0"/>
              <a:t>Τσεκάροντας την επιλογή «Επιβεβαίωση ολοκλήρωση ατομικών παραδοτέων» υποδεικνύετε ότι αποδέχεστε ότι οι απασχολούμενοι στα πλαίσια των συμβάσεων αυτών ολοκλήρωσαν το φυσικό αντικείμενο, το οποίο δεσμεύτηκαν να υλοποιήσουν στα πλαίσια της συγκεκριμένης σύμβασης.</a:t>
            </a:r>
          </a:p>
        </p:txBody>
      </p:sp>
      <p:sp>
        <p:nvSpPr>
          <p:cNvPr id="3" name="Εξάγωνο 2">
            <a:extLst>
              <a:ext uri="{FF2B5EF4-FFF2-40B4-BE49-F238E27FC236}">
                <a16:creationId xmlns:a16="http://schemas.microsoft.com/office/drawing/2014/main" id="{4FA7D60E-95AD-E7B5-8B38-75835607CB2F}"/>
              </a:ext>
            </a:extLst>
          </p:cNvPr>
          <p:cNvSpPr/>
          <p:nvPr/>
        </p:nvSpPr>
        <p:spPr>
          <a:xfrm>
            <a:off x="9043416" y="2496313"/>
            <a:ext cx="2980944" cy="2862072"/>
          </a:xfrm>
          <a:prstGeom prst="hexagon">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b="1" dirty="0"/>
              <a:t>Το σύστημα σας ενημερώνει ότι η καταχώρηση πραγματοποιήθηκε με επιτυχία. Η </a:t>
            </a:r>
          </a:p>
          <a:p>
            <a:pPr algn="ctr"/>
            <a:r>
              <a:rPr lang="el-GR" sz="1400" b="1" dirty="0"/>
              <a:t>ενέργεια αυτή κλειδώνει τα </a:t>
            </a:r>
            <a:r>
              <a:rPr lang="el-GR" sz="1400" b="1" dirty="0" err="1"/>
              <a:t>timesheets</a:t>
            </a:r>
            <a:r>
              <a:rPr lang="el-GR" sz="1400" b="1" dirty="0"/>
              <a:t> που συνδέονται με την εντολή και δεν γίνεται να </a:t>
            </a:r>
          </a:p>
          <a:p>
            <a:pPr algn="ctr"/>
            <a:r>
              <a:rPr lang="el-GR" sz="1400" b="1" dirty="0"/>
              <a:t>τροποποιηθούν. </a:t>
            </a:r>
          </a:p>
        </p:txBody>
      </p:sp>
      <p:pic>
        <p:nvPicPr>
          <p:cNvPr id="6" name="Εικόνα 5">
            <a:extLst>
              <a:ext uri="{FF2B5EF4-FFF2-40B4-BE49-F238E27FC236}">
                <a16:creationId xmlns:a16="http://schemas.microsoft.com/office/drawing/2014/main" id="{83996CBB-E4F5-7625-99C2-FB6493F81115}"/>
              </a:ext>
            </a:extLst>
          </p:cNvPr>
          <p:cNvPicPr>
            <a:picLocks noChangeAspect="1"/>
          </p:cNvPicPr>
          <p:nvPr/>
        </p:nvPicPr>
        <p:blipFill>
          <a:blip r:embed="rId3"/>
          <a:stretch>
            <a:fillRect/>
          </a:stretch>
        </p:blipFill>
        <p:spPr>
          <a:xfrm>
            <a:off x="5319426" y="5797296"/>
            <a:ext cx="1520286" cy="274320"/>
          </a:xfrm>
          <a:prstGeom prst="rect">
            <a:avLst/>
          </a:prstGeom>
        </p:spPr>
      </p:pic>
    </p:spTree>
    <p:extLst>
      <p:ext uri="{BB962C8B-B14F-4D97-AF65-F5344CB8AC3E}">
        <p14:creationId xmlns:p14="http://schemas.microsoft.com/office/powerpoint/2010/main" val="2931741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E117E-E558-9421-57D1-FC3766798FF2}"/>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47A6ED3-E640-8EFB-FA5E-74539E9B6BC9}"/>
              </a:ext>
            </a:extLst>
          </p:cNvPr>
          <p:cNvSpPr>
            <a:spLocks noGrp="1"/>
          </p:cNvSpPr>
          <p:nvPr>
            <p:ph idx="1"/>
          </p:nvPr>
        </p:nvSpPr>
        <p:spPr>
          <a:xfrm>
            <a:off x="338328" y="521206"/>
            <a:ext cx="4133088" cy="4892040"/>
          </a:xfrm>
        </p:spPr>
        <p:txBody>
          <a:bodyPr>
            <a:normAutofit/>
          </a:bodyPr>
          <a:lstStyle/>
          <a:p>
            <a:pPr marL="0" indent="0">
              <a:lnSpc>
                <a:spcPct val="90000"/>
              </a:lnSpc>
              <a:buNone/>
            </a:pPr>
            <a:endParaRPr lang="el-GR" dirty="0">
              <a:solidFill>
                <a:schemeClr val="tx1"/>
              </a:solidFill>
            </a:endParaRPr>
          </a:p>
          <a:p>
            <a:pPr marL="0" indent="0">
              <a:lnSpc>
                <a:spcPct val="90000"/>
              </a:lnSpc>
              <a:buNone/>
            </a:pPr>
            <a:endParaRPr lang="el-GR" dirty="0">
              <a:solidFill>
                <a:schemeClr val="tx1"/>
              </a:solidFill>
            </a:endParaRPr>
          </a:p>
          <a:p>
            <a:pPr marL="0" indent="0">
              <a:lnSpc>
                <a:spcPct val="90000"/>
              </a:lnSpc>
              <a:buNone/>
            </a:pPr>
            <a:r>
              <a:rPr lang="el-GR" dirty="0">
                <a:solidFill>
                  <a:schemeClr val="tx1"/>
                </a:solidFill>
              </a:rPr>
              <a:t>Με την καταχώρηση της εντολής από τον Επιστημονικό Υπεύθυνο ή από την διοικητική στήριξη του έργου (απαιτείται και η άμεση έγκριση του ΕΥ), η εντολή αμοιβής λαμβάνει πρωτόκολλο και ξεκινάει ο έλεγχος των απαραίτητων δικαιολογητικών από την ΜΟΔΥ ΕΛΚΕ.</a:t>
            </a:r>
            <a:endParaRPr lang="en-US" dirty="0">
              <a:solidFill>
                <a:schemeClr val="tx1"/>
              </a:solidFill>
            </a:endParaRPr>
          </a:p>
        </p:txBody>
      </p:sp>
      <p:sp>
        <p:nvSpPr>
          <p:cNvPr id="4" name="Ορθογώνιο: Στρογγύλεμα γωνιών 3">
            <a:extLst>
              <a:ext uri="{FF2B5EF4-FFF2-40B4-BE49-F238E27FC236}">
                <a16:creationId xmlns:a16="http://schemas.microsoft.com/office/drawing/2014/main" id="{8BAE654C-D744-BBD0-67E7-B368D13BF9B1}"/>
              </a:ext>
            </a:extLst>
          </p:cNvPr>
          <p:cNvSpPr/>
          <p:nvPr/>
        </p:nvSpPr>
        <p:spPr>
          <a:xfrm>
            <a:off x="5513832" y="1453896"/>
            <a:ext cx="6419088" cy="40965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Έκθεση πεπραγμένων </a:t>
            </a:r>
          </a:p>
          <a:p>
            <a:pPr algn="ctr"/>
            <a:endParaRPr lang="el-GR" dirty="0"/>
          </a:p>
          <a:p>
            <a:pPr marL="285750" indent="-285750" algn="ctr">
              <a:buFont typeface="Arial" panose="020B0604020202020204" pitchFamily="34" charset="0"/>
              <a:buChar char="•"/>
            </a:pPr>
            <a:r>
              <a:rPr lang="el-GR" dirty="0"/>
              <a:t>Λογότυπα του έργου και του Φορέα χρηματοδότησης (πχ Ταμείο ανάκαμψης, ΕΛΙΔΕΚ, </a:t>
            </a:r>
            <a:r>
              <a:rPr lang="el-GR" dirty="0" err="1"/>
              <a:t>κτλ</a:t>
            </a:r>
            <a:r>
              <a:rPr lang="el-GR" dirty="0"/>
              <a:t>)</a:t>
            </a:r>
          </a:p>
          <a:p>
            <a:pPr marL="285750" indent="-285750" algn="ctr">
              <a:buFont typeface="Arial" panose="020B0604020202020204" pitchFamily="34" charset="0"/>
              <a:buChar char="•"/>
            </a:pPr>
            <a:r>
              <a:rPr lang="el-GR" dirty="0"/>
              <a:t>Ονοματεπώνυμο εργαζόμενου</a:t>
            </a:r>
          </a:p>
          <a:p>
            <a:pPr marL="285750" indent="-285750" algn="ctr">
              <a:buFont typeface="Arial" panose="020B0604020202020204" pitchFamily="34" charset="0"/>
              <a:buChar char="•"/>
            </a:pPr>
            <a:r>
              <a:rPr lang="el-GR" dirty="0"/>
              <a:t>Διάστημα αμοιβής</a:t>
            </a:r>
          </a:p>
          <a:p>
            <a:pPr marL="285750" indent="-285750" algn="ctr">
              <a:buFont typeface="Arial" panose="020B0604020202020204" pitchFamily="34" charset="0"/>
              <a:buChar char="•"/>
            </a:pPr>
            <a:r>
              <a:rPr lang="el-GR" dirty="0"/>
              <a:t>Κωδικός Έργου</a:t>
            </a:r>
          </a:p>
          <a:p>
            <a:pPr marL="285750" indent="-285750" algn="ctr">
              <a:buFont typeface="Arial" panose="020B0604020202020204" pitchFamily="34" charset="0"/>
              <a:buChar char="•"/>
            </a:pPr>
            <a:r>
              <a:rPr lang="el-GR" dirty="0"/>
              <a:t>Κωδικός ΟΠΣ (MIS) όπου υπάρχει</a:t>
            </a:r>
          </a:p>
          <a:p>
            <a:pPr marL="285750" indent="-285750" algn="ctr">
              <a:buFont typeface="Arial" panose="020B0604020202020204" pitchFamily="34" charset="0"/>
              <a:buChar char="•"/>
            </a:pPr>
            <a:r>
              <a:rPr lang="el-GR" dirty="0"/>
              <a:t>Συνοπτική περιγραφή των παραδοτέων του εργαζόμενου για το αμειβόμενο διάστημα για το οποίο έχει συμπληρώσει ώρες στα φύλλα χρονοχρέωσης (</a:t>
            </a:r>
            <a:r>
              <a:rPr lang="el-GR" dirty="0" err="1"/>
              <a:t>timesheets</a:t>
            </a:r>
            <a:r>
              <a:rPr lang="el-GR" dirty="0"/>
              <a:t>)</a:t>
            </a:r>
          </a:p>
          <a:p>
            <a:pPr marL="285750" indent="-285750" algn="ctr">
              <a:buFont typeface="Arial" panose="020B0604020202020204" pitchFamily="34" charset="0"/>
              <a:buChar char="•"/>
            </a:pPr>
            <a:r>
              <a:rPr lang="el-GR" dirty="0"/>
              <a:t>Υπογραφή εργαζόμενου και επιστημονικού υπεύθυνου</a:t>
            </a:r>
          </a:p>
        </p:txBody>
      </p:sp>
    </p:spTree>
    <p:extLst>
      <p:ext uri="{BB962C8B-B14F-4D97-AF65-F5344CB8AC3E}">
        <p14:creationId xmlns:p14="http://schemas.microsoft.com/office/powerpoint/2010/main" val="860621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46E69F-EE22-8A57-8054-46495EBF976B}"/>
              </a:ext>
            </a:extLst>
          </p:cNvPr>
          <p:cNvSpPr>
            <a:spLocks noGrp="1"/>
          </p:cNvSpPr>
          <p:nvPr>
            <p:ph type="title"/>
          </p:nvPr>
        </p:nvSpPr>
        <p:spPr>
          <a:xfrm>
            <a:off x="6084114" y="4487332"/>
            <a:ext cx="4205003" cy="1507067"/>
          </a:xfrm>
        </p:spPr>
        <p:txBody>
          <a:bodyPr>
            <a:normAutofit/>
          </a:bodyPr>
          <a:lstStyle/>
          <a:p>
            <a:r>
              <a:rPr lang="el-CY" sz="3200" dirty="0"/>
              <a:t>   </a:t>
            </a:r>
            <a:endParaRPr lang="el-GR" sz="3200" dirty="0"/>
          </a:p>
        </p:txBody>
      </p:sp>
      <p:sp>
        <p:nvSpPr>
          <p:cNvPr id="3" name="Θέση περιεχομένου 2">
            <a:extLst>
              <a:ext uri="{FF2B5EF4-FFF2-40B4-BE49-F238E27FC236}">
                <a16:creationId xmlns:a16="http://schemas.microsoft.com/office/drawing/2014/main" id="{F17CF388-83C6-1107-62A7-AB5059604398}"/>
              </a:ext>
            </a:extLst>
          </p:cNvPr>
          <p:cNvSpPr>
            <a:spLocks noGrp="1"/>
          </p:cNvSpPr>
          <p:nvPr>
            <p:ph idx="1"/>
          </p:nvPr>
        </p:nvSpPr>
        <p:spPr>
          <a:xfrm>
            <a:off x="6095998" y="685800"/>
            <a:ext cx="4819653" cy="3615267"/>
          </a:xfrm>
        </p:spPr>
        <p:txBody>
          <a:bodyPr>
            <a:normAutofit/>
          </a:bodyPr>
          <a:lstStyle/>
          <a:p>
            <a:pPr marL="0" indent="0" algn="ctr">
              <a:buNone/>
            </a:pPr>
            <a:r>
              <a:rPr lang="el-CY" sz="3600" b="1" dirty="0">
                <a:solidFill>
                  <a:schemeClr val="tx1"/>
                </a:solidFill>
              </a:rPr>
              <a:t>ΠΡΟΓΡΑΜΜΑΤΑ ΜΕΤΑΠΤΥΧΙΑΚΩΝ ΣΠΟΥΔΩΝ </a:t>
            </a:r>
            <a:endParaRPr lang="el-GR" sz="3600" b="1" dirty="0">
              <a:solidFill>
                <a:schemeClr val="tx1"/>
              </a:solidFill>
            </a:endParaRPr>
          </a:p>
        </p:txBody>
      </p:sp>
      <p:pic>
        <p:nvPicPr>
          <p:cNvPr id="5" name="Εικόνα 4">
            <a:extLst>
              <a:ext uri="{FF2B5EF4-FFF2-40B4-BE49-F238E27FC236}">
                <a16:creationId xmlns:a16="http://schemas.microsoft.com/office/drawing/2014/main" id="{157632C3-B7C5-8F33-A340-89B025DF16E7}"/>
              </a:ext>
            </a:extLst>
          </p:cNvPr>
          <p:cNvPicPr>
            <a:picLocks noChangeAspect="1"/>
          </p:cNvPicPr>
          <p:nvPr/>
        </p:nvPicPr>
        <p:blipFill>
          <a:blip r:embed="rId2">
            <a:extLst>
              <a:ext uri="{28A0092B-C50C-407E-A947-70E740481C1C}">
                <a14:useLocalDpi xmlns:a14="http://schemas.microsoft.com/office/drawing/2010/main" val="0"/>
              </a:ext>
            </a:extLst>
          </a:blip>
          <a:srcRect l="8848" r="-4" b="-4"/>
          <a:stretch>
            <a:fillRect/>
          </a:stretch>
        </p:blipFill>
        <p:spPr>
          <a:xfrm>
            <a:off x="797205" y="786117"/>
            <a:ext cx="4809744" cy="4956048"/>
          </a:xfrm>
          <a:custGeom>
            <a:avLst/>
            <a:gdLst/>
            <a:ahLst/>
            <a:cxnLst/>
            <a:rect l="l" t="t" r="r" b="b"/>
            <a:pathLst>
              <a:path w="4809744" h="4956048">
                <a:moveTo>
                  <a:pt x="478762" y="0"/>
                </a:moveTo>
                <a:lnTo>
                  <a:pt x="4809744" y="0"/>
                </a:lnTo>
                <a:lnTo>
                  <a:pt x="4809744" y="4477286"/>
                </a:lnTo>
                <a:lnTo>
                  <a:pt x="4330982" y="4956048"/>
                </a:lnTo>
                <a:lnTo>
                  <a:pt x="0" y="4956048"/>
                </a:lnTo>
                <a:lnTo>
                  <a:pt x="0" y="478762"/>
                </a:lnTo>
                <a:close/>
              </a:path>
            </a:pathLst>
          </a:custGeom>
        </p:spPr>
      </p:pic>
    </p:spTree>
    <p:extLst>
      <p:ext uri="{BB962C8B-B14F-4D97-AF65-F5344CB8AC3E}">
        <p14:creationId xmlns:p14="http://schemas.microsoft.com/office/powerpoint/2010/main" val="2742714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A375C-0BC8-0908-FE7E-F31CC595D780}"/>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668864F-0C3D-D871-C927-6E74EB2E8880}"/>
              </a:ext>
            </a:extLst>
          </p:cNvPr>
          <p:cNvSpPr>
            <a:spLocks noGrp="1"/>
          </p:cNvSpPr>
          <p:nvPr>
            <p:ph idx="1"/>
          </p:nvPr>
        </p:nvSpPr>
        <p:spPr>
          <a:xfrm>
            <a:off x="684212" y="685801"/>
            <a:ext cx="10974388" cy="1362456"/>
          </a:xfrm>
        </p:spPr>
        <p:txBody>
          <a:bodyPr>
            <a:normAutofit/>
          </a:bodyPr>
          <a:lstStyle/>
          <a:p>
            <a:pPr marL="0" indent="0">
              <a:buNone/>
            </a:pPr>
            <a:r>
              <a:rPr lang="el-GR" b="1" dirty="0">
                <a:solidFill>
                  <a:schemeClr val="tx1"/>
                </a:solidFill>
              </a:rPr>
              <a:t>Καταχώρηση Εντολών Πληρωμής Συμβαλλομένων σε έργα του ΕΛΚΕ </a:t>
            </a:r>
            <a:r>
              <a:rPr lang="el-CY" b="1" dirty="0">
                <a:solidFill>
                  <a:schemeClr val="tx1"/>
                </a:solidFill>
              </a:rPr>
              <a:t>χωρίς </a:t>
            </a:r>
            <a:r>
              <a:rPr lang="el-GR" b="1" dirty="0">
                <a:solidFill>
                  <a:schemeClr val="tx1"/>
                </a:solidFill>
              </a:rPr>
              <a:t>υποχρέωση συμπλήρωσης φύλλων χρονοχρέωσης </a:t>
            </a:r>
            <a:r>
              <a:rPr lang="el-CY" b="1" dirty="0">
                <a:solidFill>
                  <a:schemeClr val="tx1"/>
                </a:solidFill>
              </a:rPr>
              <a:t>(ΠΜΣ, Ιδιωτικά </a:t>
            </a:r>
            <a:r>
              <a:rPr lang="el-GR" b="1" dirty="0">
                <a:solidFill>
                  <a:schemeClr val="tx1"/>
                </a:solidFill>
              </a:rPr>
              <a:t>‘Ε</a:t>
            </a:r>
            <a:r>
              <a:rPr lang="el-CY" b="1" dirty="0">
                <a:solidFill>
                  <a:schemeClr val="tx1"/>
                </a:solidFill>
              </a:rPr>
              <a:t>ργα, Παροχής Υπηρεσιών, ΚΕΔΙΒΙΜ κ.α.)</a:t>
            </a:r>
            <a:endParaRPr lang="el-GR" b="1" dirty="0">
              <a:solidFill>
                <a:schemeClr val="tx1"/>
              </a:solidFill>
            </a:endParaRPr>
          </a:p>
        </p:txBody>
      </p:sp>
      <p:pic>
        <p:nvPicPr>
          <p:cNvPr id="2" name="Θέση περιεχομένου 8">
            <a:extLst>
              <a:ext uri="{FF2B5EF4-FFF2-40B4-BE49-F238E27FC236}">
                <a16:creationId xmlns:a16="http://schemas.microsoft.com/office/drawing/2014/main" id="{7EC6E547-E62C-B693-0723-B25557BCC60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186976" y="2048257"/>
            <a:ext cx="6333741" cy="3493007"/>
          </a:xfrm>
          <a:prstGeom prst="rect">
            <a:avLst/>
          </a:prstGeom>
        </p:spPr>
      </p:pic>
      <p:sp>
        <p:nvSpPr>
          <p:cNvPr id="6" name="Επεξήγηση: Κάτω βέλος 5">
            <a:extLst>
              <a:ext uri="{FF2B5EF4-FFF2-40B4-BE49-F238E27FC236}">
                <a16:creationId xmlns:a16="http://schemas.microsoft.com/office/drawing/2014/main" id="{8B5D8632-28B4-9F9A-3BEE-C80E64C307C8}"/>
              </a:ext>
            </a:extLst>
          </p:cNvPr>
          <p:cNvSpPr/>
          <p:nvPr/>
        </p:nvSpPr>
        <p:spPr>
          <a:xfrm rot="20276280">
            <a:off x="1559197" y="2742969"/>
            <a:ext cx="2407100" cy="1017262"/>
          </a:xfrm>
          <a:prstGeom prst="downArrowCallou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l-CY" sz="1400" dirty="0">
                <a:solidFill>
                  <a:schemeClr val="tx1"/>
                </a:solidFill>
              </a:rPr>
              <a:t>Επ</a:t>
            </a:r>
            <a:r>
              <a:rPr lang="el-CY" sz="1400" dirty="0" err="1">
                <a:solidFill>
                  <a:schemeClr val="tx1"/>
                </a:solidFill>
              </a:rPr>
              <a:t>ιστημονικός</a:t>
            </a:r>
            <a:r>
              <a:rPr lang="el-CY" sz="1400" dirty="0">
                <a:solidFill>
                  <a:schemeClr val="tx1"/>
                </a:solidFill>
              </a:rPr>
              <a:t> Υπ</a:t>
            </a:r>
            <a:r>
              <a:rPr lang="el-CY" sz="1400" dirty="0" err="1">
                <a:solidFill>
                  <a:schemeClr val="tx1"/>
                </a:solidFill>
              </a:rPr>
              <a:t>εύθυνος</a:t>
            </a:r>
            <a:endParaRPr lang="el-CY" sz="1400" dirty="0">
              <a:solidFill>
                <a:schemeClr val="tx1"/>
              </a:solidFill>
            </a:endParaRPr>
          </a:p>
          <a:p>
            <a:pPr algn="ctr"/>
            <a:r>
              <a:rPr lang="el-CY" sz="1400" dirty="0">
                <a:solidFill>
                  <a:schemeClr val="tx1"/>
                </a:solidFill>
              </a:rPr>
              <a:t> ή Εξουσιοδοτημένος Συνεργάτης</a:t>
            </a:r>
            <a:endParaRPr lang="el-GR" sz="1400" dirty="0">
              <a:solidFill>
                <a:schemeClr val="tx1"/>
              </a:solidFill>
            </a:endParaRPr>
          </a:p>
        </p:txBody>
      </p:sp>
      <p:sp>
        <p:nvSpPr>
          <p:cNvPr id="9" name="TextBox 8">
            <a:extLst>
              <a:ext uri="{FF2B5EF4-FFF2-40B4-BE49-F238E27FC236}">
                <a16:creationId xmlns:a16="http://schemas.microsoft.com/office/drawing/2014/main" id="{A4F5E95A-150B-B2D5-0974-2A2F27DA173A}"/>
              </a:ext>
            </a:extLst>
          </p:cNvPr>
          <p:cNvSpPr txBox="1"/>
          <p:nvPr/>
        </p:nvSpPr>
        <p:spPr>
          <a:xfrm>
            <a:off x="777240" y="5821155"/>
            <a:ext cx="10131552" cy="461665"/>
          </a:xfrm>
          <a:prstGeom prst="rect">
            <a:avLst/>
          </a:prstGeom>
          <a:noFill/>
        </p:spPr>
        <p:txBody>
          <a:bodyPr wrap="square" rtlCol="0">
            <a:spAutoFit/>
          </a:bodyPr>
          <a:lstStyle/>
          <a:p>
            <a:pPr marL="171450" indent="-171450">
              <a:buFont typeface="Wingdings" panose="05000000000000000000" pitchFamily="2" charset="2"/>
              <a:buChar char="v"/>
            </a:pPr>
            <a:r>
              <a:rPr lang="el-CY" sz="1200" dirty="0"/>
              <a:t>Ο</a:t>
            </a:r>
            <a:r>
              <a:rPr lang="el-GR" sz="1200" dirty="0"/>
              <a:t>ι εξουσιοδοτημένοι συνεργάτες έχουν τη δυνατότητα της συμπλήρωσης και προσωρινής αποθήκευσης </a:t>
            </a:r>
            <a:r>
              <a:rPr lang="el-CY" sz="1200" dirty="0"/>
              <a:t>εντολών π</a:t>
            </a:r>
            <a:r>
              <a:rPr lang="el-CY" sz="1200" dirty="0" err="1"/>
              <a:t>ληρωμής</a:t>
            </a:r>
            <a:r>
              <a:rPr lang="el-CY" sz="1200" dirty="0"/>
              <a:t>. Παραμένουν </a:t>
            </a:r>
            <a:r>
              <a:rPr lang="el-GR" sz="1200" dirty="0"/>
              <a:t>σε κατάσταση «Αναμονή Έγκρισης από τον ΕΥ»</a:t>
            </a:r>
            <a:r>
              <a:rPr lang="el-CY" sz="1200" dirty="0"/>
              <a:t> μέχρι </a:t>
            </a:r>
            <a:r>
              <a:rPr lang="el-GR" sz="1200" dirty="0"/>
              <a:t>την έγκριση (υποβολή) από τον Επιστημονικό Υπεύθυνο.</a:t>
            </a:r>
          </a:p>
        </p:txBody>
      </p:sp>
    </p:spTree>
    <p:extLst>
      <p:ext uri="{BB962C8B-B14F-4D97-AF65-F5344CB8AC3E}">
        <p14:creationId xmlns:p14="http://schemas.microsoft.com/office/powerpoint/2010/main" val="407214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1657989-F445-245A-D7C2-5475ACEB7F42}"/>
              </a:ext>
            </a:extLst>
          </p:cNvPr>
          <p:cNvSpPr txBox="1"/>
          <p:nvPr/>
        </p:nvSpPr>
        <p:spPr>
          <a:xfrm>
            <a:off x="684213" y="4384679"/>
            <a:ext cx="9528566" cy="1200329"/>
          </a:xfrm>
          <a:prstGeom prst="rect">
            <a:avLst/>
          </a:prstGeom>
          <a:noFill/>
        </p:spPr>
        <p:txBody>
          <a:bodyPr wrap="square" rtlCol="0">
            <a:spAutoFit/>
          </a:bodyPr>
          <a:lstStyle/>
          <a:p>
            <a:pPr algn="just"/>
            <a:r>
              <a:rPr lang="el-GR" sz="1200" b="1" dirty="0"/>
              <a:t>      </a:t>
            </a:r>
            <a:r>
              <a:rPr lang="el-CY" sz="1200" b="1" dirty="0"/>
              <a:t>Απαραίτητη προυπόθεση </a:t>
            </a:r>
            <a:r>
              <a:rPr lang="el-CY" sz="1200" dirty="0"/>
              <a:t>για την</a:t>
            </a:r>
            <a:r>
              <a:rPr lang="el-GR" sz="1200" dirty="0"/>
              <a:t> υποβολή</a:t>
            </a:r>
            <a:r>
              <a:rPr lang="el-CY" sz="1200" dirty="0"/>
              <a:t> Εντολής </a:t>
            </a:r>
            <a:r>
              <a:rPr lang="el-CY" sz="1200" dirty="0" err="1"/>
              <a:t>Αμοι</a:t>
            </a:r>
            <a:r>
              <a:rPr lang="el-CY" sz="1200" dirty="0"/>
              <a:t>βής για</a:t>
            </a:r>
            <a:r>
              <a:rPr lang="el-GR" sz="1200" dirty="0"/>
              <a:t> μέλη ΔΕΠ, ΕΕΠ, ΕΔΙΠ που συμμετέχουν σε Π</a:t>
            </a:r>
            <a:r>
              <a:rPr lang="el-CY" sz="1200" dirty="0"/>
              <a:t>.</a:t>
            </a:r>
            <a:r>
              <a:rPr lang="el-GR" sz="1200" dirty="0"/>
              <a:t>Μ</a:t>
            </a:r>
            <a:r>
              <a:rPr lang="el-CY" sz="1200" dirty="0"/>
              <a:t>.</a:t>
            </a:r>
            <a:r>
              <a:rPr lang="el-GR" sz="1200" dirty="0"/>
              <a:t>Σ</a:t>
            </a:r>
            <a:r>
              <a:rPr lang="el-CY" sz="1200" dirty="0"/>
              <a:t>. και </a:t>
            </a:r>
            <a:r>
              <a:rPr lang="el-GR" sz="1200" dirty="0"/>
              <a:t>ΚΕ</a:t>
            </a:r>
            <a:r>
              <a:rPr lang="el-CY" sz="1200" dirty="0"/>
              <a:t>.</a:t>
            </a:r>
            <a:r>
              <a:rPr lang="el-GR" sz="1200" dirty="0"/>
              <a:t>ΔΙ</a:t>
            </a:r>
            <a:r>
              <a:rPr lang="el-CY" sz="1200" dirty="0"/>
              <a:t>.</a:t>
            </a:r>
            <a:r>
              <a:rPr lang="el-GR" sz="1200" dirty="0"/>
              <a:t>ΒΙ</a:t>
            </a:r>
            <a:r>
              <a:rPr lang="el-CY" sz="1200" dirty="0"/>
              <a:t>.</a:t>
            </a:r>
            <a:r>
              <a:rPr lang="el-GR" sz="1200" dirty="0"/>
              <a:t>Μ</a:t>
            </a:r>
            <a:r>
              <a:rPr lang="el-CY" sz="1200" dirty="0"/>
              <a:t>.,</a:t>
            </a:r>
            <a:r>
              <a:rPr lang="el-GR" sz="1200" dirty="0"/>
              <a:t> </a:t>
            </a:r>
            <a:r>
              <a:rPr lang="el-CY" sz="1200" dirty="0"/>
              <a:t>είναι η υποβολή υπ</a:t>
            </a:r>
            <a:r>
              <a:rPr lang="el-GR" sz="1200" dirty="0" err="1"/>
              <a:t>εύ</a:t>
            </a:r>
            <a:r>
              <a:rPr lang="el-CY" sz="1200" dirty="0"/>
              <a:t>θυνης δήλωσης Ολοκλήρωσης Διδακτικών Υποχρεώσεων. Ο</a:t>
            </a:r>
            <a:r>
              <a:rPr lang="el-GR" sz="1200" dirty="0"/>
              <a:t>ι διδάσκοντες χρειάζεται να επισκεφτούν το </a:t>
            </a:r>
            <a:r>
              <a:rPr lang="el-GR" sz="1200" dirty="0" err="1"/>
              <a:t>webresCom</a:t>
            </a:r>
            <a:r>
              <a:rPr lang="el-GR" sz="1200" dirty="0"/>
              <a:t>, να επιλέξουν από το μενού «Καρτέλα Χρήστη» την επιλογή «Αιτήματα» και να καταθέσουν ηλεκτρονικό αίτημα «Βεβαίωση Ολοκλήρωσης Διδακτικών Υποχρεώσεων», ώστε να είναι δυνατή η υποβολή της εντολής </a:t>
            </a:r>
            <a:r>
              <a:rPr lang="el-CY" sz="1200" dirty="0"/>
              <a:t>αμοιβ</a:t>
            </a:r>
            <a:r>
              <a:rPr lang="el-CY" sz="1200" dirty="0" err="1"/>
              <a:t>ής</a:t>
            </a:r>
            <a:r>
              <a:rPr lang="el-CY" sz="1200" dirty="0"/>
              <a:t> </a:t>
            </a:r>
            <a:r>
              <a:rPr lang="el-GR" sz="1200" dirty="0"/>
              <a:t>τους από τον/την Επιστημονικό/η Υπεύθυνο/η του έργου.</a:t>
            </a:r>
            <a:r>
              <a:rPr lang="el-CY" sz="1200" dirty="0"/>
              <a:t> </a:t>
            </a:r>
            <a:r>
              <a:rPr lang="el-GR" sz="1200" dirty="0"/>
              <a:t>Είναι </a:t>
            </a:r>
            <a:r>
              <a:rPr lang="el-GR" sz="1200" b="1" dirty="0"/>
              <a:t>απαραίτητη</a:t>
            </a:r>
            <a:r>
              <a:rPr lang="el-GR" sz="1200" dirty="0"/>
              <a:t> η επισύναψη της ψηφιακά υπογεγραμμένης Υπεύθυνης Δήλωσης</a:t>
            </a:r>
          </a:p>
        </p:txBody>
      </p:sp>
      <p:pic>
        <p:nvPicPr>
          <p:cNvPr id="10" name="Θέση περιεχομένου 9">
            <a:extLst>
              <a:ext uri="{FF2B5EF4-FFF2-40B4-BE49-F238E27FC236}">
                <a16:creationId xmlns:a16="http://schemas.microsoft.com/office/drawing/2014/main" id="{8F4E8CB7-ED41-FFCB-7A47-455FD6C4B9E8}"/>
              </a:ext>
            </a:extLst>
          </p:cNvPr>
          <p:cNvPicPr>
            <a:picLocks noGrp="1" noChangeAspect="1"/>
          </p:cNvPicPr>
          <p:nvPr>
            <p:ph idx="1"/>
          </p:nvPr>
        </p:nvPicPr>
        <p:blipFill>
          <a:blip r:embed="rId2"/>
          <a:stretch>
            <a:fillRect/>
          </a:stretch>
        </p:blipFill>
        <p:spPr>
          <a:xfrm>
            <a:off x="684213" y="1380249"/>
            <a:ext cx="9528566" cy="2514857"/>
          </a:xfrm>
          <a:prstGeom prst="rect">
            <a:avLst/>
          </a:prstGeom>
        </p:spPr>
      </p:pic>
      <p:sp>
        <p:nvSpPr>
          <p:cNvPr id="12" name="TextBox 11">
            <a:extLst>
              <a:ext uri="{FF2B5EF4-FFF2-40B4-BE49-F238E27FC236}">
                <a16:creationId xmlns:a16="http://schemas.microsoft.com/office/drawing/2014/main" id="{AEBA420E-B455-5171-7335-3EBC8D935A46}"/>
              </a:ext>
            </a:extLst>
          </p:cNvPr>
          <p:cNvSpPr txBox="1"/>
          <p:nvPr/>
        </p:nvSpPr>
        <p:spPr>
          <a:xfrm>
            <a:off x="1796546" y="728553"/>
            <a:ext cx="8064140" cy="400110"/>
          </a:xfrm>
          <a:prstGeom prst="rect">
            <a:avLst/>
          </a:prstGeom>
          <a:noFill/>
        </p:spPr>
        <p:txBody>
          <a:bodyPr wrap="square" rtlCol="0">
            <a:spAutoFit/>
          </a:bodyPr>
          <a:lstStyle/>
          <a:p>
            <a:pPr algn="ctr"/>
            <a:r>
              <a:rPr lang="el-CY" sz="2000" b="1" dirty="0"/>
              <a:t>Υπ</a:t>
            </a:r>
            <a:r>
              <a:rPr lang="el-CY" sz="2000" b="1" dirty="0" err="1"/>
              <a:t>εύθυνη</a:t>
            </a:r>
            <a:r>
              <a:rPr lang="el-CY" sz="2000" b="1" dirty="0"/>
              <a:t> Δήλωση Ολοκλήρωσης </a:t>
            </a:r>
            <a:r>
              <a:rPr lang="el-CY" sz="2000" b="1" dirty="0" err="1"/>
              <a:t>Διδ</a:t>
            </a:r>
            <a:r>
              <a:rPr lang="el-CY" sz="2000" b="1" dirty="0"/>
              <a:t>ακτικών Υποχρεώσεων</a:t>
            </a:r>
            <a:endParaRPr lang="el-GR" sz="2000" b="1" dirty="0"/>
          </a:p>
        </p:txBody>
      </p:sp>
      <p:sp>
        <p:nvSpPr>
          <p:cNvPr id="13" name="Βέλος: Αριστερό 12">
            <a:extLst>
              <a:ext uri="{FF2B5EF4-FFF2-40B4-BE49-F238E27FC236}">
                <a16:creationId xmlns:a16="http://schemas.microsoft.com/office/drawing/2014/main" id="{EB42E572-8D07-0B67-7CC4-F8ABAB4255B2}"/>
              </a:ext>
            </a:extLst>
          </p:cNvPr>
          <p:cNvSpPr/>
          <p:nvPr/>
        </p:nvSpPr>
        <p:spPr>
          <a:xfrm rot="18616665">
            <a:off x="5947073" y="2838749"/>
            <a:ext cx="250706" cy="144600"/>
          </a:xfrm>
          <a:prstGeom prst="leftArrow">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647791787"/>
      </p:ext>
    </p:extLst>
  </p:cSld>
  <p:clrMapOvr>
    <a:masterClrMapping/>
  </p:clrMapOvr>
</p:sld>
</file>

<file path=ppt/theme/theme1.xml><?xml version="1.0" encoding="utf-8"?>
<a:theme xmlns:a="http://schemas.openxmlformats.org/drawingml/2006/main" name="Κομμάτι">
  <a:themeElements>
    <a:clrScheme name="Κομμάτ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Κομμάτ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ομμάτ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1035</TotalTime>
  <Words>1086</Words>
  <Application>Microsoft Office PowerPoint</Application>
  <PresentationFormat>Ευρεία οθόνη</PresentationFormat>
  <Paragraphs>97</Paragraphs>
  <Slides>15</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15</vt:i4>
      </vt:variant>
    </vt:vector>
  </HeadingPairs>
  <TitlesOfParts>
    <vt:vector size="21" baseType="lpstr">
      <vt:lpstr>Arial</vt:lpstr>
      <vt:lpstr>Century Gothic</vt:lpstr>
      <vt:lpstr>Helvetica</vt:lpstr>
      <vt:lpstr>Wingdings</vt:lpstr>
      <vt:lpstr>Wingdings 3</vt:lpstr>
      <vt:lpstr>Κομμάτι</vt:lpstr>
      <vt:lpstr>Εντολεσ ΑΜΟΙΒων ΜΕΛΩΝ ΔΕΠ ΚΑΙ ΣΥΝΕΡΓΑΤΩΝ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vt:lpstr>
      <vt:lpstr>                                                                    ΝΤΟΝΤΟΥ ΕΥΑΓΓΕΛΙΑ                                                                                            Πατσιαβα Κωνσταντινα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Προγραμματα μεταπτυχιακων σπουδων</dc:title>
  <dc:creator>Billy Alexandrakis</dc:creator>
  <cp:lastModifiedBy>Dimitrios Dritsas</cp:lastModifiedBy>
  <cp:revision>173</cp:revision>
  <dcterms:created xsi:type="dcterms:W3CDTF">2022-09-14T20:26:00Z</dcterms:created>
  <dcterms:modified xsi:type="dcterms:W3CDTF">2025-12-04T13:42:13Z</dcterms:modified>
</cp:coreProperties>
</file>