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Aileron" panose="020B0604020202020204" charset="0"/>
      <p:regular r:id="rId19"/>
    </p:embeddedFont>
    <p:embeddedFont>
      <p:font typeface="Aileron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rchr@ihu.gr"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9AD5"/>
        </a:solidFill>
        <a:effectLst/>
      </p:bgPr>
    </p:bg>
    <p:spTree>
      <p:nvGrpSpPr>
        <p:cNvPr id="1" name=""/>
        <p:cNvGrpSpPr/>
        <p:nvPr/>
      </p:nvGrpSpPr>
      <p:grpSpPr>
        <a:xfrm>
          <a:off x="0" y="0"/>
          <a:ext cx="0" cy="0"/>
          <a:chOff x="0" y="0"/>
          <a:chExt cx="0" cy="0"/>
        </a:xfrm>
      </p:grpSpPr>
      <p:grpSp>
        <p:nvGrpSpPr>
          <p:cNvPr id="2" name="Group 2"/>
          <p:cNvGrpSpPr/>
          <p:nvPr/>
        </p:nvGrpSpPr>
        <p:grpSpPr>
          <a:xfrm>
            <a:off x="6488922" y="972022"/>
            <a:ext cx="10770378" cy="1644902"/>
            <a:chOff x="0" y="0"/>
            <a:chExt cx="2836643" cy="433225"/>
          </a:xfrm>
        </p:grpSpPr>
        <p:sp>
          <p:nvSpPr>
            <p:cNvPr id="3" name="Freeform 3"/>
            <p:cNvSpPr/>
            <p:nvPr/>
          </p:nvSpPr>
          <p:spPr>
            <a:xfrm>
              <a:off x="0" y="0"/>
              <a:ext cx="2836643" cy="433225"/>
            </a:xfrm>
            <a:custGeom>
              <a:avLst/>
              <a:gdLst/>
              <a:ahLst/>
              <a:cxnLst/>
              <a:rect l="l" t="t" r="r" b="b"/>
              <a:pathLst>
                <a:path w="2836643" h="433225">
                  <a:moveTo>
                    <a:pt x="0" y="0"/>
                  </a:moveTo>
                  <a:lnTo>
                    <a:pt x="2836643" y="0"/>
                  </a:lnTo>
                  <a:lnTo>
                    <a:pt x="2836643" y="433225"/>
                  </a:lnTo>
                  <a:lnTo>
                    <a:pt x="0" y="433225"/>
                  </a:lnTo>
                  <a:close/>
                </a:path>
              </a:pathLst>
            </a:custGeom>
            <a:solidFill>
              <a:srgbClr val="78DDE4"/>
            </a:solidFill>
          </p:spPr>
          <p:txBody>
            <a:bodyPr/>
            <a:lstStyle/>
            <a:p>
              <a:endParaRPr lang="el-GR">
                <a:latin typeface="Calibri" panose="020F0502020204030204" pitchFamily="34" charset="0"/>
                <a:cs typeface="Calibri" panose="020F0502020204030204" pitchFamily="34" charset="0"/>
              </a:endParaRPr>
            </a:p>
          </p:txBody>
        </p:sp>
        <p:sp>
          <p:nvSpPr>
            <p:cNvPr id="4" name="TextBox 4"/>
            <p:cNvSpPr txBox="1"/>
            <p:nvPr/>
          </p:nvSpPr>
          <p:spPr>
            <a:xfrm>
              <a:off x="0" y="-9525"/>
              <a:ext cx="2836643" cy="442750"/>
            </a:xfrm>
            <a:prstGeom prst="rect">
              <a:avLst/>
            </a:prstGeom>
          </p:spPr>
          <p:txBody>
            <a:bodyPr lIns="254000" tIns="254000" rIns="254000" bIns="254000" rtlCol="0" anchor="ctr"/>
            <a:lstStyle/>
            <a:p>
              <a:pPr>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ΟΝΟΜΑΣΤΙΚΗ ΚΑΤΑΣΤΑΣΗ </a:t>
              </a:r>
            </a:p>
            <a:p>
              <a:pPr>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a:t>
              </a:r>
              <a:r>
                <a:rPr lang="el-GR" sz="2600" b="1" dirty="0">
                  <a:solidFill>
                    <a:srgbClr val="FFFFFF"/>
                  </a:solidFill>
                  <a:latin typeface="Calibri" panose="020F0502020204030204" pitchFamily="34" charset="0"/>
                  <a:ea typeface="Aileron Bold"/>
                  <a:cs typeface="Calibri" panose="020F0502020204030204" pitchFamily="34" charset="0"/>
                  <a:sym typeface="Aileron Bold"/>
                </a:rPr>
                <a:t>και</a:t>
              </a:r>
              <a:r>
                <a:rPr lang="en-US" sz="2600" b="1" dirty="0">
                  <a:solidFill>
                    <a:srgbClr val="FFFFFF"/>
                  </a:solidFill>
                  <a:latin typeface="Calibri" panose="020F0502020204030204" pitchFamily="34" charset="0"/>
                  <a:ea typeface="Aileron Bold"/>
                  <a:cs typeface="Calibri" panose="020F0502020204030204" pitchFamily="34" charset="0"/>
                  <a:sym typeface="Aileron Bold"/>
                </a:rPr>
                <a:t> ΣΥΜΒΑΣΗ</a:t>
              </a:r>
            </a:p>
          </p:txBody>
        </p:sp>
      </p:grpSp>
      <p:grpSp>
        <p:nvGrpSpPr>
          <p:cNvPr id="5" name="Group 5"/>
          <p:cNvGrpSpPr/>
          <p:nvPr/>
        </p:nvGrpSpPr>
        <p:grpSpPr>
          <a:xfrm>
            <a:off x="6938474" y="1482025"/>
            <a:ext cx="624897" cy="62489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a:p>
          </p:txBody>
        </p:sp>
        <p:sp>
          <p:nvSpPr>
            <p:cNvPr id="7" name="TextBox 7"/>
            <p:cNvSpPr txBox="1"/>
            <p:nvPr/>
          </p:nvSpPr>
          <p:spPr>
            <a:xfrm>
              <a:off x="76200" y="19050"/>
              <a:ext cx="660400" cy="717550"/>
            </a:xfrm>
            <a:prstGeom prst="rect">
              <a:avLst/>
            </a:prstGeom>
          </p:spPr>
          <p:txBody>
            <a:bodyPr lIns="0" tIns="0" rIns="0" bIns="0" rtlCol="0" anchor="ctr"/>
            <a:lstStyle/>
            <a:p>
              <a:pPr algn="ctr">
                <a:lnSpc>
                  <a:spcPts val="3640"/>
                </a:lnSpc>
              </a:pPr>
              <a:r>
                <a:rPr lang="en-US" sz="2600" b="1">
                  <a:solidFill>
                    <a:srgbClr val="78DDE4"/>
                  </a:solidFill>
                  <a:latin typeface="Aileron Bold"/>
                  <a:ea typeface="Aileron Bold"/>
                  <a:cs typeface="Aileron Bold"/>
                  <a:sym typeface="Aileron Bold"/>
                </a:rPr>
                <a:t>1</a:t>
              </a:r>
            </a:p>
          </p:txBody>
        </p:sp>
      </p:grpSp>
      <p:grpSp>
        <p:nvGrpSpPr>
          <p:cNvPr id="8" name="Group 8"/>
          <p:cNvGrpSpPr/>
          <p:nvPr/>
        </p:nvGrpSpPr>
        <p:grpSpPr>
          <a:xfrm>
            <a:off x="1028700" y="3944216"/>
            <a:ext cx="4554551" cy="2369993"/>
            <a:chOff x="0" y="-38100"/>
            <a:chExt cx="6072735" cy="3159990"/>
          </a:xfrm>
        </p:grpSpPr>
        <p:sp>
          <p:nvSpPr>
            <p:cNvPr id="9" name="TextBox 9"/>
            <p:cNvSpPr txBox="1"/>
            <p:nvPr/>
          </p:nvSpPr>
          <p:spPr>
            <a:xfrm>
              <a:off x="0" y="-38100"/>
              <a:ext cx="6072735" cy="1568892"/>
            </a:xfrm>
            <a:prstGeom prst="rect">
              <a:avLst/>
            </a:prstGeom>
          </p:spPr>
          <p:txBody>
            <a:bodyPr lIns="0" tIns="0" rIns="0" bIns="0" rtlCol="0" anchor="t">
              <a:spAutoFit/>
            </a:bodyPr>
            <a:lstStyle/>
            <a:p>
              <a:pPr marL="0" lvl="0" indent="0" algn="ctr">
                <a:lnSpc>
                  <a:spcPts val="4680"/>
                </a:lnSpc>
              </a:pPr>
              <a:r>
                <a:rPr lang="en-US" sz="3600" b="1" dirty="0">
                  <a:solidFill>
                    <a:srgbClr val="000000"/>
                  </a:solidFill>
                  <a:latin typeface="Calibri" panose="020F0502020204030204" pitchFamily="34" charset="0"/>
                  <a:ea typeface="Aileron Bold"/>
                  <a:cs typeface="Calibri" panose="020F0502020204030204" pitchFamily="34" charset="0"/>
                  <a:sym typeface="Aileron Bold"/>
                </a:rPr>
                <a:t> ΣΥΝΑΨΗ ΣΥΜΒΑΣΕΩΝ ΠΡΟΣΩΠΙΚΟΥ</a:t>
              </a:r>
            </a:p>
          </p:txBody>
        </p:sp>
        <p:sp>
          <p:nvSpPr>
            <p:cNvPr id="10" name="TextBox 10"/>
            <p:cNvSpPr txBox="1"/>
            <p:nvPr/>
          </p:nvSpPr>
          <p:spPr>
            <a:xfrm>
              <a:off x="0" y="2543193"/>
              <a:ext cx="6072735" cy="578697"/>
            </a:xfrm>
            <a:prstGeom prst="rect">
              <a:avLst/>
            </a:prstGeom>
          </p:spPr>
          <p:txBody>
            <a:bodyPr lIns="0" tIns="0" rIns="0" bIns="0" rtlCol="0" anchor="t">
              <a:spAutoFit/>
            </a:bodyPr>
            <a:lstStyle/>
            <a:p>
              <a:pPr marL="0" lvl="0" indent="0" algn="ctr">
                <a:lnSpc>
                  <a:spcPts val="3640"/>
                </a:lnSpc>
              </a:pPr>
              <a:r>
                <a:rPr lang="en-US" sz="2600" spc="38" dirty="0" err="1">
                  <a:solidFill>
                    <a:srgbClr val="000000"/>
                  </a:solidFill>
                  <a:latin typeface="Calibri" panose="020F0502020204030204" pitchFamily="34" charset="0"/>
                  <a:ea typeface="Aileron"/>
                  <a:cs typeface="Calibri" panose="020F0502020204030204" pitchFamily="34" charset="0"/>
                  <a:sym typeface="Aileron"/>
                </a:rPr>
                <a:t>Πλήρη</a:t>
              </a:r>
              <a:r>
                <a:rPr lang="en-US" sz="2600" spc="38" dirty="0">
                  <a:solidFill>
                    <a:srgbClr val="000000"/>
                  </a:solidFill>
                  <a:latin typeface="Calibri" panose="020F0502020204030204" pitchFamily="34" charset="0"/>
                  <a:ea typeface="Aileron"/>
                  <a:cs typeface="Calibri" panose="020F0502020204030204" pitchFamily="34" charset="0"/>
                  <a:sym typeface="Aileron"/>
                </a:rPr>
                <a:t> β</a:t>
              </a:r>
              <a:r>
                <a:rPr lang="en-US" sz="2600" spc="38" dirty="0" err="1">
                  <a:solidFill>
                    <a:srgbClr val="000000"/>
                  </a:solidFill>
                  <a:latin typeface="Calibri" panose="020F0502020204030204" pitchFamily="34" charset="0"/>
                  <a:ea typeface="Aileron"/>
                  <a:cs typeface="Calibri" panose="020F0502020204030204" pitchFamily="34" charset="0"/>
                  <a:sym typeface="Aileron"/>
                </a:rPr>
                <a:t>ήμ</a:t>
              </a:r>
              <a:r>
                <a:rPr lang="en-US" sz="2600" spc="38" dirty="0">
                  <a:solidFill>
                    <a:srgbClr val="000000"/>
                  </a:solidFill>
                  <a:latin typeface="Calibri" panose="020F0502020204030204" pitchFamily="34" charset="0"/>
                  <a:ea typeface="Aileron"/>
                  <a:cs typeface="Calibri" panose="020F0502020204030204" pitchFamily="34" charset="0"/>
                  <a:sym typeface="Aileron"/>
                </a:rPr>
                <a:t>ατα</a:t>
              </a:r>
            </a:p>
          </p:txBody>
        </p:sp>
      </p:grpSp>
      <p:grpSp>
        <p:nvGrpSpPr>
          <p:cNvPr id="11" name="Group 11"/>
          <p:cNvGrpSpPr/>
          <p:nvPr/>
        </p:nvGrpSpPr>
        <p:grpSpPr>
          <a:xfrm>
            <a:off x="6488922" y="2645263"/>
            <a:ext cx="10770378" cy="1644902"/>
            <a:chOff x="0" y="0"/>
            <a:chExt cx="2836643" cy="433225"/>
          </a:xfrm>
        </p:grpSpPr>
        <p:sp>
          <p:nvSpPr>
            <p:cNvPr id="12" name="Freeform 12"/>
            <p:cNvSpPr/>
            <p:nvPr/>
          </p:nvSpPr>
          <p:spPr>
            <a:xfrm>
              <a:off x="0" y="0"/>
              <a:ext cx="2836643" cy="433225"/>
            </a:xfrm>
            <a:custGeom>
              <a:avLst/>
              <a:gdLst/>
              <a:ahLst/>
              <a:cxnLst/>
              <a:rect l="l" t="t" r="r" b="b"/>
              <a:pathLst>
                <a:path w="2836643" h="433225">
                  <a:moveTo>
                    <a:pt x="0" y="0"/>
                  </a:moveTo>
                  <a:lnTo>
                    <a:pt x="2836643" y="0"/>
                  </a:lnTo>
                  <a:lnTo>
                    <a:pt x="2836643" y="433225"/>
                  </a:lnTo>
                  <a:lnTo>
                    <a:pt x="0" y="433225"/>
                  </a:lnTo>
                  <a:close/>
                </a:path>
              </a:pathLst>
            </a:custGeom>
            <a:solidFill>
              <a:srgbClr val="36D1D6"/>
            </a:solidFill>
          </p:spPr>
          <p:txBody>
            <a:bodyPr/>
            <a:lstStyle/>
            <a:p>
              <a:endParaRPr lang="el-GR">
                <a:latin typeface="Calibri" panose="020F0502020204030204" pitchFamily="34" charset="0"/>
                <a:cs typeface="Calibri" panose="020F0502020204030204" pitchFamily="34" charset="0"/>
              </a:endParaRPr>
            </a:p>
          </p:txBody>
        </p:sp>
        <p:sp>
          <p:nvSpPr>
            <p:cNvPr id="13" name="TextBox 13"/>
            <p:cNvSpPr txBox="1"/>
            <p:nvPr/>
          </p:nvSpPr>
          <p:spPr>
            <a:xfrm>
              <a:off x="0" y="-9525"/>
              <a:ext cx="2836643" cy="442750"/>
            </a:xfrm>
            <a:prstGeom prst="rect">
              <a:avLst/>
            </a:prstGeom>
          </p:spPr>
          <p:txBody>
            <a:bodyPr lIns="254000" tIns="254000" rIns="254000" bIns="254000" rtlCol="0" anchor="ctr"/>
            <a:lstStyle/>
            <a:p>
              <a:pPr algn="l">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ΕΛΕΓΧΟΣ ΟΝΟΜΑΣΤΙΚΗΣ</a:t>
              </a:r>
            </a:p>
            <a:p>
              <a:pPr algn="l">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ΚΑΤΑΣΤΑΣΗΣ </a:t>
              </a:r>
            </a:p>
          </p:txBody>
        </p:sp>
      </p:grpSp>
      <p:grpSp>
        <p:nvGrpSpPr>
          <p:cNvPr id="14" name="Group 14"/>
          <p:cNvGrpSpPr/>
          <p:nvPr/>
        </p:nvGrpSpPr>
        <p:grpSpPr>
          <a:xfrm>
            <a:off x="6938474" y="3155266"/>
            <a:ext cx="624897" cy="62489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a:p>
          </p:txBody>
        </p:sp>
        <p:sp>
          <p:nvSpPr>
            <p:cNvPr id="16" name="TextBox 16"/>
            <p:cNvSpPr txBox="1"/>
            <p:nvPr/>
          </p:nvSpPr>
          <p:spPr>
            <a:xfrm>
              <a:off x="76200" y="19050"/>
              <a:ext cx="660400" cy="717550"/>
            </a:xfrm>
            <a:prstGeom prst="rect">
              <a:avLst/>
            </a:prstGeom>
          </p:spPr>
          <p:txBody>
            <a:bodyPr lIns="0" tIns="0" rIns="0" bIns="0" rtlCol="0" anchor="ctr"/>
            <a:lstStyle/>
            <a:p>
              <a:pPr algn="ctr">
                <a:lnSpc>
                  <a:spcPts val="3640"/>
                </a:lnSpc>
              </a:pPr>
              <a:r>
                <a:rPr lang="en-US" sz="2600" b="1">
                  <a:solidFill>
                    <a:srgbClr val="36D1D6"/>
                  </a:solidFill>
                  <a:latin typeface="Aileron Bold"/>
                  <a:ea typeface="Aileron Bold"/>
                  <a:cs typeface="Aileron Bold"/>
                  <a:sym typeface="Aileron Bold"/>
                </a:rPr>
                <a:t>2</a:t>
              </a:r>
            </a:p>
          </p:txBody>
        </p:sp>
      </p:grpSp>
      <p:grpSp>
        <p:nvGrpSpPr>
          <p:cNvPr id="17" name="Group 17"/>
          <p:cNvGrpSpPr/>
          <p:nvPr/>
        </p:nvGrpSpPr>
        <p:grpSpPr>
          <a:xfrm>
            <a:off x="6488922" y="4321049"/>
            <a:ext cx="10770378" cy="1644902"/>
            <a:chOff x="0" y="0"/>
            <a:chExt cx="2836643" cy="433225"/>
          </a:xfrm>
        </p:grpSpPr>
        <p:sp>
          <p:nvSpPr>
            <p:cNvPr id="18" name="Freeform 18"/>
            <p:cNvSpPr/>
            <p:nvPr/>
          </p:nvSpPr>
          <p:spPr>
            <a:xfrm>
              <a:off x="0" y="0"/>
              <a:ext cx="2836643" cy="433225"/>
            </a:xfrm>
            <a:custGeom>
              <a:avLst/>
              <a:gdLst/>
              <a:ahLst/>
              <a:cxnLst/>
              <a:rect l="l" t="t" r="r" b="b"/>
              <a:pathLst>
                <a:path w="2836643" h="433225">
                  <a:moveTo>
                    <a:pt x="0" y="0"/>
                  </a:moveTo>
                  <a:lnTo>
                    <a:pt x="2836643" y="0"/>
                  </a:lnTo>
                  <a:lnTo>
                    <a:pt x="2836643" y="433225"/>
                  </a:lnTo>
                  <a:lnTo>
                    <a:pt x="0" y="433225"/>
                  </a:lnTo>
                  <a:close/>
                </a:path>
              </a:pathLst>
            </a:custGeom>
            <a:solidFill>
              <a:srgbClr val="37C9EF"/>
            </a:solidFill>
          </p:spPr>
          <p:txBody>
            <a:bodyPr/>
            <a:lstStyle/>
            <a:p>
              <a:endParaRPr lang="el-GR">
                <a:latin typeface="Calibri" panose="020F0502020204030204" pitchFamily="34" charset="0"/>
                <a:cs typeface="Calibri" panose="020F0502020204030204" pitchFamily="34" charset="0"/>
              </a:endParaRPr>
            </a:p>
          </p:txBody>
        </p:sp>
        <p:sp>
          <p:nvSpPr>
            <p:cNvPr id="19" name="TextBox 19"/>
            <p:cNvSpPr txBox="1"/>
            <p:nvPr/>
          </p:nvSpPr>
          <p:spPr>
            <a:xfrm>
              <a:off x="0" y="-9525"/>
              <a:ext cx="2836643" cy="442750"/>
            </a:xfrm>
            <a:prstGeom prst="rect">
              <a:avLst/>
            </a:prstGeom>
          </p:spPr>
          <p:txBody>
            <a:bodyPr lIns="254000" tIns="254000" rIns="254000" bIns="254000" rtlCol="0" anchor="ctr"/>
            <a:lstStyle/>
            <a:p>
              <a:pPr algn="l">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ΟΡΓΑΝΩΣΗ ΗΜΕΡΗΣΙΑΣ</a:t>
              </a:r>
            </a:p>
            <a:p>
              <a:pPr algn="l">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ΔΙΑΤΑΞΗΣ ΣΥΝΕΔΡΙΑΣΕΩΝ</a:t>
              </a:r>
            </a:p>
          </p:txBody>
        </p:sp>
      </p:grpSp>
      <p:grpSp>
        <p:nvGrpSpPr>
          <p:cNvPr id="20" name="Group 20"/>
          <p:cNvGrpSpPr/>
          <p:nvPr/>
        </p:nvGrpSpPr>
        <p:grpSpPr>
          <a:xfrm>
            <a:off x="6938474" y="4833091"/>
            <a:ext cx="624897" cy="62489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a:p>
          </p:txBody>
        </p:sp>
        <p:sp>
          <p:nvSpPr>
            <p:cNvPr id="22" name="TextBox 22"/>
            <p:cNvSpPr txBox="1"/>
            <p:nvPr/>
          </p:nvSpPr>
          <p:spPr>
            <a:xfrm>
              <a:off x="76200" y="19050"/>
              <a:ext cx="660400" cy="717550"/>
            </a:xfrm>
            <a:prstGeom prst="rect">
              <a:avLst/>
            </a:prstGeom>
          </p:spPr>
          <p:txBody>
            <a:bodyPr lIns="0" tIns="0" rIns="0" bIns="0" rtlCol="0" anchor="ctr"/>
            <a:lstStyle/>
            <a:p>
              <a:pPr algn="ctr">
                <a:lnSpc>
                  <a:spcPts val="3640"/>
                </a:lnSpc>
              </a:pPr>
              <a:r>
                <a:rPr lang="en-US" sz="2600" b="1">
                  <a:solidFill>
                    <a:srgbClr val="37C9EF"/>
                  </a:solidFill>
                  <a:latin typeface="Aileron Bold"/>
                  <a:ea typeface="Aileron Bold"/>
                  <a:cs typeface="Aileron Bold"/>
                  <a:sym typeface="Aileron Bold"/>
                </a:rPr>
                <a:t>3</a:t>
              </a:r>
            </a:p>
          </p:txBody>
        </p:sp>
      </p:grpSp>
      <p:grpSp>
        <p:nvGrpSpPr>
          <p:cNvPr id="23" name="Group 23"/>
          <p:cNvGrpSpPr/>
          <p:nvPr/>
        </p:nvGrpSpPr>
        <p:grpSpPr>
          <a:xfrm>
            <a:off x="6488922" y="5994526"/>
            <a:ext cx="10770378" cy="1644902"/>
            <a:chOff x="0" y="0"/>
            <a:chExt cx="2836643" cy="433225"/>
          </a:xfrm>
        </p:grpSpPr>
        <p:sp>
          <p:nvSpPr>
            <p:cNvPr id="24" name="Freeform 24"/>
            <p:cNvSpPr/>
            <p:nvPr/>
          </p:nvSpPr>
          <p:spPr>
            <a:xfrm>
              <a:off x="0" y="0"/>
              <a:ext cx="2836643" cy="433225"/>
            </a:xfrm>
            <a:custGeom>
              <a:avLst/>
              <a:gdLst/>
              <a:ahLst/>
              <a:cxnLst/>
              <a:rect l="l" t="t" r="r" b="b"/>
              <a:pathLst>
                <a:path w="2836643" h="433225">
                  <a:moveTo>
                    <a:pt x="0" y="0"/>
                  </a:moveTo>
                  <a:lnTo>
                    <a:pt x="2836643" y="0"/>
                  </a:lnTo>
                  <a:lnTo>
                    <a:pt x="2836643" y="433225"/>
                  </a:lnTo>
                  <a:lnTo>
                    <a:pt x="0" y="433225"/>
                  </a:lnTo>
                  <a:close/>
                </a:path>
              </a:pathLst>
            </a:custGeom>
            <a:solidFill>
              <a:srgbClr val="2C92D5"/>
            </a:solidFill>
          </p:spPr>
          <p:txBody>
            <a:bodyPr/>
            <a:lstStyle/>
            <a:p>
              <a:endParaRPr lang="el-GR">
                <a:latin typeface="Calibri" panose="020F0502020204030204" pitchFamily="34" charset="0"/>
                <a:cs typeface="Calibri" panose="020F0502020204030204" pitchFamily="34" charset="0"/>
              </a:endParaRPr>
            </a:p>
          </p:txBody>
        </p:sp>
        <p:sp>
          <p:nvSpPr>
            <p:cNvPr id="25" name="TextBox 25"/>
            <p:cNvSpPr txBox="1"/>
            <p:nvPr/>
          </p:nvSpPr>
          <p:spPr>
            <a:xfrm>
              <a:off x="0" y="-9525"/>
              <a:ext cx="2836643" cy="442750"/>
            </a:xfrm>
            <a:prstGeom prst="rect">
              <a:avLst/>
            </a:prstGeom>
          </p:spPr>
          <p:txBody>
            <a:bodyPr lIns="254000" tIns="254000" rIns="254000" bIns="254000" rtlCol="0" anchor="ctr"/>
            <a:lstStyle/>
            <a:p>
              <a:pPr algn="l">
                <a:lnSpc>
                  <a:spcPts val="3120"/>
                </a:lnSpc>
              </a:pPr>
              <a:r>
                <a:rPr lang="en-US" sz="2600" b="1">
                  <a:solidFill>
                    <a:srgbClr val="FFFFFF"/>
                  </a:solidFill>
                  <a:latin typeface="Calibri" panose="020F0502020204030204" pitchFamily="34" charset="0"/>
                  <a:ea typeface="Aileron Bold"/>
                  <a:cs typeface="Calibri" panose="020F0502020204030204" pitchFamily="34" charset="0"/>
                  <a:sym typeface="Aileron Bold"/>
                </a:rPr>
                <a:t>                    ΕΓΚΡΙΣΗ ΕΠΙΤΡΟΠΗΣ</a:t>
              </a:r>
            </a:p>
            <a:p>
              <a:pPr algn="l">
                <a:lnSpc>
                  <a:spcPts val="3120"/>
                </a:lnSpc>
              </a:pPr>
              <a:r>
                <a:rPr lang="en-US" sz="2600" b="1">
                  <a:solidFill>
                    <a:srgbClr val="FFFFFF"/>
                  </a:solidFill>
                  <a:latin typeface="Calibri" panose="020F0502020204030204" pitchFamily="34" charset="0"/>
                  <a:ea typeface="Aileron Bold"/>
                  <a:cs typeface="Calibri" panose="020F0502020204030204" pitchFamily="34" charset="0"/>
                  <a:sym typeface="Aileron Bold"/>
                </a:rPr>
                <a:t>                    ΕΡΕΥΝΩΝ</a:t>
              </a:r>
            </a:p>
          </p:txBody>
        </p:sp>
      </p:grpSp>
      <p:grpSp>
        <p:nvGrpSpPr>
          <p:cNvPr id="26" name="Group 26"/>
          <p:cNvGrpSpPr/>
          <p:nvPr/>
        </p:nvGrpSpPr>
        <p:grpSpPr>
          <a:xfrm>
            <a:off x="6938474" y="6508876"/>
            <a:ext cx="624897" cy="62489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a:p>
          </p:txBody>
        </p:sp>
        <p:sp>
          <p:nvSpPr>
            <p:cNvPr id="28" name="TextBox 28"/>
            <p:cNvSpPr txBox="1"/>
            <p:nvPr/>
          </p:nvSpPr>
          <p:spPr>
            <a:xfrm>
              <a:off x="76200" y="19050"/>
              <a:ext cx="660400" cy="717550"/>
            </a:xfrm>
            <a:prstGeom prst="rect">
              <a:avLst/>
            </a:prstGeom>
          </p:spPr>
          <p:txBody>
            <a:bodyPr lIns="0" tIns="0" rIns="0" bIns="0" rtlCol="0" anchor="ctr"/>
            <a:lstStyle/>
            <a:p>
              <a:pPr algn="ctr">
                <a:lnSpc>
                  <a:spcPts val="3640"/>
                </a:lnSpc>
              </a:pPr>
              <a:r>
                <a:rPr lang="en-US" sz="2600" b="1">
                  <a:solidFill>
                    <a:srgbClr val="2C92D5"/>
                  </a:solidFill>
                  <a:latin typeface="Aileron Bold"/>
                  <a:ea typeface="Aileron Bold"/>
                  <a:cs typeface="Aileron Bold"/>
                  <a:sym typeface="Aileron Bold"/>
                </a:rPr>
                <a:t>4</a:t>
              </a:r>
            </a:p>
          </p:txBody>
        </p:sp>
      </p:grpSp>
      <p:grpSp>
        <p:nvGrpSpPr>
          <p:cNvPr id="29" name="Group 29"/>
          <p:cNvGrpSpPr/>
          <p:nvPr/>
        </p:nvGrpSpPr>
        <p:grpSpPr>
          <a:xfrm>
            <a:off x="6488922" y="7668003"/>
            <a:ext cx="10770378" cy="1644902"/>
            <a:chOff x="0" y="0"/>
            <a:chExt cx="2836643" cy="433225"/>
          </a:xfrm>
        </p:grpSpPr>
        <p:sp>
          <p:nvSpPr>
            <p:cNvPr id="30" name="Freeform 30"/>
            <p:cNvSpPr/>
            <p:nvPr/>
          </p:nvSpPr>
          <p:spPr>
            <a:xfrm>
              <a:off x="0" y="0"/>
              <a:ext cx="2836643" cy="433225"/>
            </a:xfrm>
            <a:custGeom>
              <a:avLst/>
              <a:gdLst/>
              <a:ahLst/>
              <a:cxnLst/>
              <a:rect l="l" t="t" r="r" b="b"/>
              <a:pathLst>
                <a:path w="2836643" h="433225">
                  <a:moveTo>
                    <a:pt x="0" y="0"/>
                  </a:moveTo>
                  <a:lnTo>
                    <a:pt x="2836643" y="0"/>
                  </a:lnTo>
                  <a:lnTo>
                    <a:pt x="2836643" y="433225"/>
                  </a:lnTo>
                  <a:lnTo>
                    <a:pt x="0" y="433225"/>
                  </a:lnTo>
                  <a:close/>
                </a:path>
              </a:pathLst>
            </a:custGeom>
            <a:solidFill>
              <a:srgbClr val="13538A"/>
            </a:solidFill>
          </p:spPr>
          <p:txBody>
            <a:bodyPr/>
            <a:lstStyle/>
            <a:p>
              <a:endParaRPr lang="el-GR">
                <a:latin typeface="Calibri" panose="020F0502020204030204" pitchFamily="34" charset="0"/>
                <a:cs typeface="Calibri" panose="020F0502020204030204" pitchFamily="34" charset="0"/>
              </a:endParaRPr>
            </a:p>
          </p:txBody>
        </p:sp>
        <p:sp>
          <p:nvSpPr>
            <p:cNvPr id="31" name="TextBox 31"/>
            <p:cNvSpPr txBox="1"/>
            <p:nvPr/>
          </p:nvSpPr>
          <p:spPr>
            <a:xfrm>
              <a:off x="0" y="-9525"/>
              <a:ext cx="2836643" cy="442750"/>
            </a:xfrm>
            <a:prstGeom prst="rect">
              <a:avLst/>
            </a:prstGeom>
          </p:spPr>
          <p:txBody>
            <a:bodyPr lIns="254000" tIns="254000" rIns="254000" bIns="254000" rtlCol="0" anchor="ctr"/>
            <a:lstStyle/>
            <a:p>
              <a:pPr algn="l">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ΔΗΜΟΣΙΕΥΣΗ </a:t>
              </a:r>
              <a:r>
                <a:rPr lang="el-GR" sz="2600" b="1" dirty="0">
                  <a:solidFill>
                    <a:srgbClr val="FFFFFF"/>
                  </a:solidFill>
                  <a:latin typeface="Calibri" panose="020F0502020204030204" pitchFamily="34" charset="0"/>
                  <a:ea typeface="Aileron Bold"/>
                  <a:cs typeface="Calibri" panose="020F0502020204030204" pitchFamily="34" charset="0"/>
                  <a:sym typeface="Aileron Bold"/>
                </a:rPr>
                <a:t>ΣΤΗΝ </a:t>
              </a:r>
            </a:p>
            <a:p>
              <a:pPr algn="l">
                <a:lnSpc>
                  <a:spcPts val="3120"/>
                </a:lnSpc>
              </a:pPr>
              <a:r>
                <a:rPr lang="el-GR" sz="2600"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600" b="1" dirty="0">
                  <a:solidFill>
                    <a:srgbClr val="FFFFFF"/>
                  </a:solidFill>
                  <a:latin typeface="Calibri" panose="020F0502020204030204" pitchFamily="34" charset="0"/>
                  <a:ea typeface="Aileron Bold"/>
                  <a:cs typeface="Calibri" panose="020F0502020204030204" pitchFamily="34" charset="0"/>
                  <a:sym typeface="Aileron Bold"/>
                </a:rPr>
                <a:t>ΔΙΑΥΓΕΙΑ</a:t>
              </a:r>
            </a:p>
          </p:txBody>
        </p:sp>
      </p:grpSp>
      <p:grpSp>
        <p:nvGrpSpPr>
          <p:cNvPr id="32" name="Group 32"/>
          <p:cNvGrpSpPr/>
          <p:nvPr/>
        </p:nvGrpSpPr>
        <p:grpSpPr>
          <a:xfrm>
            <a:off x="6938474" y="8182353"/>
            <a:ext cx="624897" cy="624897"/>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a:p>
          </p:txBody>
        </p:sp>
        <p:sp>
          <p:nvSpPr>
            <p:cNvPr id="34" name="TextBox 34"/>
            <p:cNvSpPr txBox="1"/>
            <p:nvPr/>
          </p:nvSpPr>
          <p:spPr>
            <a:xfrm>
              <a:off x="76200" y="19050"/>
              <a:ext cx="660400" cy="717550"/>
            </a:xfrm>
            <a:prstGeom prst="rect">
              <a:avLst/>
            </a:prstGeom>
          </p:spPr>
          <p:txBody>
            <a:bodyPr lIns="0" tIns="0" rIns="0" bIns="0" rtlCol="0" anchor="ctr"/>
            <a:lstStyle/>
            <a:p>
              <a:pPr algn="ctr">
                <a:lnSpc>
                  <a:spcPts val="3640"/>
                </a:lnSpc>
              </a:pPr>
              <a:r>
                <a:rPr lang="en-US" sz="2600" b="1">
                  <a:solidFill>
                    <a:srgbClr val="13538A"/>
                  </a:solidFill>
                  <a:latin typeface="Aileron Bold"/>
                  <a:ea typeface="Aileron Bold"/>
                  <a:cs typeface="Aileron Bold"/>
                  <a:sym typeface="Aileron Bold"/>
                </a:rPr>
                <a:t>5</a:t>
              </a:r>
            </a:p>
          </p:txBody>
        </p:sp>
      </p:grpSp>
      <p:sp>
        <p:nvSpPr>
          <p:cNvPr id="35" name="TextBox 35"/>
          <p:cNvSpPr txBox="1"/>
          <p:nvPr/>
        </p:nvSpPr>
        <p:spPr>
          <a:xfrm>
            <a:off x="11846484" y="1025897"/>
            <a:ext cx="5263032" cy="1603003"/>
          </a:xfrm>
          <a:prstGeom prst="rect">
            <a:avLst/>
          </a:prstGeom>
        </p:spPr>
        <p:txBody>
          <a:bodyPr wrap="square" lIns="0" tIns="0" rIns="0" bIns="0" rtlCol="0" anchor="t">
            <a:spAutoFit/>
          </a:bodyPr>
          <a:lstStyle/>
          <a:p>
            <a:pPr algn="l">
              <a:lnSpc>
                <a:spcPts val="2520"/>
              </a:lnSpc>
            </a:pPr>
            <a:r>
              <a:rPr lang="en-US" sz="2100" spc="31" dirty="0">
                <a:solidFill>
                  <a:srgbClr val="FFFFFF"/>
                </a:solidFill>
                <a:ea typeface="Aileron"/>
                <a:cs typeface="Aileron"/>
                <a:sym typeface="Aileron"/>
              </a:rPr>
              <a:t>Υποβ</a:t>
            </a:r>
            <a:r>
              <a:rPr lang="en-US" sz="2100" spc="31" dirty="0" err="1">
                <a:solidFill>
                  <a:srgbClr val="FFFFFF"/>
                </a:solidFill>
                <a:ea typeface="Aileron"/>
                <a:cs typeface="Aileron"/>
                <a:sym typeface="Aileron"/>
              </a:rPr>
              <a:t>ολή</a:t>
            </a:r>
            <a:r>
              <a:rPr lang="en-US" sz="2100" spc="31" dirty="0">
                <a:solidFill>
                  <a:srgbClr val="FFFFFF"/>
                </a:solidFill>
                <a:ea typeface="Aileron"/>
                <a:cs typeface="Aileron"/>
                <a:sym typeface="Aileron"/>
              </a:rPr>
              <a:t> </a:t>
            </a:r>
            <a:r>
              <a:rPr lang="en-US" sz="2100" spc="31" dirty="0" err="1">
                <a:solidFill>
                  <a:srgbClr val="FFFFFF"/>
                </a:solidFill>
                <a:ea typeface="Aileron"/>
                <a:cs typeface="Aileron"/>
                <a:sym typeface="Aileron"/>
              </a:rPr>
              <a:t>ονομ</a:t>
            </a:r>
            <a:r>
              <a:rPr lang="en-US" sz="2100" spc="31" dirty="0">
                <a:solidFill>
                  <a:srgbClr val="FFFFFF"/>
                </a:solidFill>
                <a:ea typeface="Aileron"/>
                <a:cs typeface="Aileron"/>
                <a:sym typeface="Aileron"/>
              </a:rPr>
              <a:t>αστικής κατάστασης από Ε</a:t>
            </a:r>
            <a:r>
              <a:rPr lang="el-GR" sz="2100" spc="31" dirty="0" err="1">
                <a:solidFill>
                  <a:srgbClr val="FFFFFF"/>
                </a:solidFill>
                <a:ea typeface="Aileron"/>
                <a:cs typeface="Aileron"/>
                <a:sym typeface="Aileron"/>
              </a:rPr>
              <a:t>πιστημονική</a:t>
            </a:r>
            <a:r>
              <a:rPr lang="el-GR" sz="2100" spc="31" dirty="0">
                <a:solidFill>
                  <a:srgbClr val="FFFFFF"/>
                </a:solidFill>
                <a:ea typeface="Aileron"/>
                <a:cs typeface="Aileron"/>
                <a:sym typeface="Aileron"/>
              </a:rPr>
              <a:t>/ό Υπεύθυνη/ο (Ε/Υ) </a:t>
            </a:r>
            <a:r>
              <a:rPr lang="en-US" sz="2100" spc="31" dirty="0" err="1">
                <a:solidFill>
                  <a:srgbClr val="FFFFFF"/>
                </a:solidFill>
                <a:ea typeface="Aileron"/>
                <a:cs typeface="Aileron"/>
                <a:sym typeface="Aileron"/>
              </a:rPr>
              <a:t>μέσω</a:t>
            </a:r>
            <a:r>
              <a:rPr lang="en-US" sz="2100" spc="31" dirty="0">
                <a:solidFill>
                  <a:srgbClr val="FFFFFF"/>
                </a:solidFill>
                <a:ea typeface="Aileron"/>
                <a:cs typeface="Aileron"/>
                <a:sym typeface="Aileron"/>
              </a:rPr>
              <a:t> web resCom. </a:t>
            </a:r>
            <a:r>
              <a:rPr lang="en-US" sz="2100" spc="31" dirty="0" err="1">
                <a:solidFill>
                  <a:srgbClr val="FFFFFF"/>
                </a:solidFill>
                <a:ea typeface="Aileron"/>
                <a:cs typeface="Aileron"/>
                <a:sym typeface="Aileron"/>
              </a:rPr>
              <a:t>Αυτόμ</a:t>
            </a:r>
            <a:r>
              <a:rPr lang="en-US" sz="2100" spc="31" dirty="0">
                <a:solidFill>
                  <a:srgbClr val="FFFFFF"/>
                </a:solidFill>
                <a:ea typeface="Aileron"/>
                <a:cs typeface="Aileron"/>
                <a:sym typeface="Aileron"/>
              </a:rPr>
              <a:t>ατα δημιουργείται </a:t>
            </a:r>
            <a:r>
              <a:rPr lang="el-GR" sz="2100" spc="31" dirty="0">
                <a:solidFill>
                  <a:srgbClr val="FFFFFF"/>
                </a:solidFill>
                <a:ea typeface="Aileron"/>
                <a:cs typeface="Aileron"/>
                <a:sym typeface="Aileron"/>
              </a:rPr>
              <a:t>αίτημα αναμονής και η σύμβαση τίθεται σε κατάσταση αναμονής</a:t>
            </a:r>
            <a:r>
              <a:rPr lang="en-US" sz="2100" spc="31" dirty="0">
                <a:solidFill>
                  <a:srgbClr val="FFFFFF"/>
                </a:solidFill>
                <a:ea typeface="Aileron"/>
                <a:cs typeface="Aileron"/>
                <a:sym typeface="Aileron"/>
              </a:rPr>
              <a:t>.</a:t>
            </a:r>
          </a:p>
        </p:txBody>
      </p:sp>
      <p:sp>
        <p:nvSpPr>
          <p:cNvPr id="36" name="TextBox 36"/>
          <p:cNvSpPr txBox="1"/>
          <p:nvPr/>
        </p:nvSpPr>
        <p:spPr>
          <a:xfrm>
            <a:off x="11734800" y="2751875"/>
            <a:ext cx="5486400" cy="1401025"/>
          </a:xfrm>
          <a:prstGeom prst="rect">
            <a:avLst/>
          </a:prstGeom>
        </p:spPr>
        <p:txBody>
          <a:bodyPr wrap="square" lIns="0" tIns="0" rIns="0" bIns="0" rtlCol="0" anchor="t">
            <a:spAutoFit/>
          </a:bodyPr>
          <a:lstStyle/>
          <a:p>
            <a:pPr algn="l">
              <a:lnSpc>
                <a:spcPts val="2160"/>
              </a:lnSpc>
            </a:pPr>
            <a:r>
              <a:rPr lang="en-US" sz="1800" spc="26" dirty="0">
                <a:solidFill>
                  <a:srgbClr val="FFFFFF"/>
                </a:solidFill>
                <a:ea typeface="Aileron"/>
                <a:cs typeface="Aileron"/>
                <a:sym typeface="Aileron"/>
              </a:rPr>
              <a:t>Υπ</a:t>
            </a:r>
            <a:r>
              <a:rPr lang="en-US" sz="1800" spc="26" dirty="0" err="1">
                <a:solidFill>
                  <a:srgbClr val="FFFFFF"/>
                </a:solidFill>
                <a:ea typeface="Aileron"/>
                <a:cs typeface="Aileron"/>
                <a:sym typeface="Aileron"/>
              </a:rPr>
              <a:t>άλληλος</a:t>
            </a:r>
            <a:r>
              <a:rPr lang="en-US" sz="1800" spc="26" dirty="0">
                <a:solidFill>
                  <a:srgbClr val="FFFFFF"/>
                </a:solidFill>
                <a:ea typeface="Aileron"/>
                <a:cs typeface="Aileron"/>
                <a:sym typeface="Aileron"/>
              </a:rPr>
              <a:t> </a:t>
            </a:r>
            <a:r>
              <a:rPr lang="en-US" sz="1800" spc="26" dirty="0" err="1">
                <a:solidFill>
                  <a:srgbClr val="FFFFFF"/>
                </a:solidFill>
                <a:ea typeface="Aileron"/>
                <a:cs typeface="Aileron"/>
                <a:sym typeface="Aileron"/>
              </a:rPr>
              <a:t>του</a:t>
            </a:r>
            <a:r>
              <a:rPr lang="en-US" sz="1800" spc="26" dirty="0">
                <a:solidFill>
                  <a:srgbClr val="FFFFFF"/>
                </a:solidFill>
                <a:ea typeface="Aileron"/>
                <a:cs typeface="Aileron"/>
                <a:sym typeface="Aileron"/>
              </a:rPr>
              <a:t> </a:t>
            </a:r>
            <a:r>
              <a:rPr lang="en-US" sz="1800" spc="26" dirty="0" err="1">
                <a:solidFill>
                  <a:srgbClr val="FFFFFF"/>
                </a:solidFill>
                <a:ea typeface="Aileron"/>
                <a:cs typeface="Aileron"/>
                <a:sym typeface="Aileron"/>
              </a:rPr>
              <a:t>Τμ</a:t>
            </a:r>
            <a:r>
              <a:rPr lang="el-GR" sz="1800" spc="26" dirty="0" err="1">
                <a:solidFill>
                  <a:srgbClr val="FFFFFF"/>
                </a:solidFill>
                <a:ea typeface="Aileron"/>
                <a:cs typeface="Aileron"/>
                <a:sym typeface="Aileron"/>
              </a:rPr>
              <a:t>ήματος</a:t>
            </a:r>
            <a:r>
              <a:rPr lang="en-US" sz="1800" spc="26" dirty="0">
                <a:solidFill>
                  <a:srgbClr val="FFFFFF"/>
                </a:solidFill>
                <a:ea typeface="Aileron"/>
                <a:cs typeface="Aileron"/>
                <a:sym typeface="Aileron"/>
              </a:rPr>
              <a:t> Παρα</a:t>
            </a:r>
            <a:r>
              <a:rPr lang="en-US" sz="1800" spc="26" dirty="0" err="1">
                <a:solidFill>
                  <a:srgbClr val="FFFFFF"/>
                </a:solidFill>
                <a:ea typeface="Aileron"/>
                <a:cs typeface="Aileron"/>
                <a:sym typeface="Aileron"/>
              </a:rPr>
              <a:t>κολούθησης</a:t>
            </a:r>
            <a:r>
              <a:rPr lang="en-US" sz="1800" spc="26" dirty="0">
                <a:solidFill>
                  <a:srgbClr val="FFFFFF"/>
                </a:solidFill>
                <a:ea typeface="Aileron"/>
                <a:cs typeface="Aileron"/>
                <a:sym typeface="Aileron"/>
              </a:rPr>
              <a:t> Έργων </a:t>
            </a:r>
            <a:r>
              <a:rPr lang="en-US" sz="1800" spc="26" dirty="0" err="1">
                <a:solidFill>
                  <a:srgbClr val="FFFFFF"/>
                </a:solidFill>
                <a:ea typeface="Aileron"/>
                <a:cs typeface="Aileron"/>
                <a:sym typeface="Aileron"/>
              </a:rPr>
              <a:t>ελέγχει</a:t>
            </a:r>
            <a:r>
              <a:rPr lang="en-US" sz="1800" spc="26" dirty="0">
                <a:solidFill>
                  <a:srgbClr val="FFFFFF"/>
                </a:solidFill>
                <a:ea typeface="Aileron"/>
                <a:cs typeface="Aileron"/>
                <a:sym typeface="Aileron"/>
              </a:rPr>
              <a:t> </a:t>
            </a:r>
            <a:r>
              <a:rPr lang="en-US" sz="1800" spc="26" dirty="0" err="1">
                <a:solidFill>
                  <a:srgbClr val="FFFFFF"/>
                </a:solidFill>
                <a:ea typeface="Aileron"/>
                <a:cs typeface="Aileron"/>
                <a:sym typeface="Aileron"/>
              </a:rPr>
              <a:t>την</a:t>
            </a:r>
            <a:r>
              <a:rPr lang="en-US" sz="1800" spc="26" dirty="0">
                <a:solidFill>
                  <a:srgbClr val="FFFFFF"/>
                </a:solidFill>
                <a:ea typeface="Aileron"/>
                <a:cs typeface="Aileron"/>
                <a:sym typeface="Aileron"/>
              </a:rPr>
              <a:t> </a:t>
            </a:r>
            <a:r>
              <a:rPr lang="en-US" sz="1800" spc="26" dirty="0" err="1">
                <a:solidFill>
                  <a:srgbClr val="FFFFFF"/>
                </a:solidFill>
                <a:ea typeface="Aileron"/>
                <a:cs typeface="Aileron"/>
                <a:sym typeface="Aileron"/>
              </a:rPr>
              <a:t>ονομ</a:t>
            </a:r>
            <a:r>
              <a:rPr lang="en-US" sz="1800" spc="26" dirty="0">
                <a:solidFill>
                  <a:srgbClr val="FFFFFF"/>
                </a:solidFill>
                <a:ea typeface="Aileron"/>
                <a:cs typeface="Aileron"/>
                <a:sym typeface="Aileron"/>
              </a:rPr>
              <a:t>αστική κατάσταση</a:t>
            </a:r>
            <a:r>
              <a:rPr lang="el-GR" sz="1800" spc="26" dirty="0">
                <a:solidFill>
                  <a:srgbClr val="FFFFFF"/>
                </a:solidFill>
                <a:ea typeface="Aileron"/>
                <a:cs typeface="Aileron"/>
                <a:sym typeface="Aileron"/>
              </a:rPr>
              <a:t> ως προς την πληρ</a:t>
            </a:r>
            <a:r>
              <a:rPr lang="el-GR" spc="26" dirty="0">
                <a:solidFill>
                  <a:srgbClr val="FFFFFF"/>
                </a:solidFill>
                <a:ea typeface="Aileron"/>
                <a:cs typeface="Aileron"/>
                <a:sym typeface="Aileron"/>
              </a:rPr>
              <a:t>ότητα των στοιχείων της και την θέτει σε κατάσταση έγκρισης προκειμένου να εισαχθεί </a:t>
            </a:r>
            <a:r>
              <a:rPr lang="el-GR" sz="1800" spc="26" dirty="0">
                <a:solidFill>
                  <a:srgbClr val="FFFFFF"/>
                </a:solidFill>
                <a:ea typeface="Aileron"/>
                <a:cs typeface="Aileron"/>
                <a:sym typeface="Aileron"/>
              </a:rPr>
              <a:t>ως θέμα στην </a:t>
            </a:r>
            <a:r>
              <a:rPr lang="en-US" sz="1800" spc="26" dirty="0" err="1">
                <a:solidFill>
                  <a:srgbClr val="FFFFFF"/>
                </a:solidFill>
                <a:ea typeface="Aileron"/>
                <a:cs typeface="Aileron"/>
                <a:sym typeface="Aileron"/>
              </a:rPr>
              <a:t>συνεδρί</a:t>
            </a:r>
            <a:r>
              <a:rPr lang="en-US" sz="1800" spc="26" dirty="0">
                <a:solidFill>
                  <a:srgbClr val="FFFFFF"/>
                </a:solidFill>
                <a:ea typeface="Aileron"/>
                <a:cs typeface="Aileron"/>
                <a:sym typeface="Aileron"/>
              </a:rPr>
              <a:t>αση της Επιτροπής Ερευν</a:t>
            </a:r>
            <a:r>
              <a:rPr lang="el-GR" sz="1800" spc="26" dirty="0" err="1">
                <a:solidFill>
                  <a:srgbClr val="FFFFFF"/>
                </a:solidFill>
                <a:ea typeface="Aileron"/>
                <a:cs typeface="Aileron"/>
                <a:sym typeface="Aileron"/>
              </a:rPr>
              <a:t>ών</a:t>
            </a:r>
            <a:endParaRPr lang="en-US" sz="1800" spc="26" dirty="0">
              <a:solidFill>
                <a:srgbClr val="FFFFFF"/>
              </a:solidFill>
              <a:ea typeface="Aileron"/>
              <a:cs typeface="Aileron"/>
              <a:sym typeface="Aileron"/>
            </a:endParaRPr>
          </a:p>
        </p:txBody>
      </p:sp>
      <p:sp>
        <p:nvSpPr>
          <p:cNvPr id="37" name="TextBox 37"/>
          <p:cNvSpPr txBox="1"/>
          <p:nvPr/>
        </p:nvSpPr>
        <p:spPr>
          <a:xfrm>
            <a:off x="11846484" y="4428275"/>
            <a:ext cx="5374716" cy="1401025"/>
          </a:xfrm>
          <a:prstGeom prst="rect">
            <a:avLst/>
          </a:prstGeom>
        </p:spPr>
        <p:txBody>
          <a:bodyPr wrap="square" lIns="0" tIns="0" rIns="0" bIns="0" rtlCol="0" anchor="t">
            <a:spAutoFit/>
          </a:bodyPr>
          <a:lstStyle/>
          <a:p>
            <a:pPr algn="l">
              <a:lnSpc>
                <a:spcPts val="2160"/>
              </a:lnSpc>
            </a:pPr>
            <a:r>
              <a:rPr lang="en-US" sz="1800" spc="27" dirty="0" err="1">
                <a:solidFill>
                  <a:srgbClr val="FFFFFF"/>
                </a:solidFill>
                <a:ea typeface="Aileron"/>
                <a:cs typeface="Aileron"/>
                <a:sym typeface="Aileron"/>
              </a:rPr>
              <a:t>Το</a:t>
            </a:r>
            <a:r>
              <a:rPr lang="en-US" sz="1800" spc="27" dirty="0">
                <a:solidFill>
                  <a:srgbClr val="FFFFFF"/>
                </a:solidFill>
                <a:ea typeface="Aileron"/>
                <a:cs typeface="Aileron"/>
                <a:sym typeface="Aileron"/>
              </a:rPr>
              <a:t> </a:t>
            </a:r>
            <a:r>
              <a:rPr lang="en-US" sz="1800" spc="27" dirty="0" err="1">
                <a:solidFill>
                  <a:srgbClr val="FFFFFF"/>
                </a:solidFill>
                <a:ea typeface="Aileron"/>
                <a:cs typeface="Aileron"/>
                <a:sym typeface="Aileron"/>
              </a:rPr>
              <a:t>Γρ</a:t>
            </a:r>
            <a:r>
              <a:rPr lang="el-GR" sz="1800" spc="27" dirty="0" err="1">
                <a:solidFill>
                  <a:srgbClr val="FFFFFF"/>
                </a:solidFill>
                <a:ea typeface="Aileron"/>
                <a:cs typeface="Aileron"/>
                <a:sym typeface="Aileron"/>
              </a:rPr>
              <a:t>αφείο</a:t>
            </a:r>
            <a:r>
              <a:rPr lang="el-GR" sz="1800" spc="27" dirty="0">
                <a:solidFill>
                  <a:srgbClr val="FFFFFF"/>
                </a:solidFill>
                <a:ea typeface="Aileron"/>
                <a:cs typeface="Aileron"/>
                <a:sym typeface="Aileron"/>
              </a:rPr>
              <a:t> </a:t>
            </a:r>
            <a:r>
              <a:rPr lang="en-US" sz="1800" spc="27" dirty="0" err="1">
                <a:solidFill>
                  <a:srgbClr val="FFFFFF"/>
                </a:solidFill>
                <a:ea typeface="Aileron"/>
                <a:cs typeface="Aileron"/>
                <a:sym typeface="Aileron"/>
              </a:rPr>
              <a:t>Γρ</a:t>
            </a:r>
            <a:r>
              <a:rPr lang="en-US" sz="1800" spc="27" dirty="0">
                <a:solidFill>
                  <a:srgbClr val="FFFFFF"/>
                </a:solidFill>
                <a:ea typeface="Aileron"/>
                <a:cs typeface="Aileron"/>
                <a:sym typeface="Aileron"/>
              </a:rPr>
              <a:t>αμματειακής Υποστήριξης</a:t>
            </a:r>
            <a:r>
              <a:rPr lang="el-GR" sz="1800" spc="27" dirty="0">
                <a:solidFill>
                  <a:srgbClr val="FFFFFF"/>
                </a:solidFill>
                <a:ea typeface="Aileron"/>
                <a:cs typeface="Aileron"/>
                <a:sym typeface="Aileron"/>
              </a:rPr>
              <a:t> των Συνεδριάσεων της</a:t>
            </a:r>
            <a:r>
              <a:rPr lang="en-US" sz="1800" spc="27" dirty="0">
                <a:solidFill>
                  <a:srgbClr val="FFFFFF"/>
                </a:solidFill>
                <a:ea typeface="Aileron"/>
                <a:cs typeface="Aileron"/>
                <a:sym typeface="Aileron"/>
              </a:rPr>
              <a:t> Επιτροπής Ερευνών (Γ.Υ.</a:t>
            </a:r>
            <a:r>
              <a:rPr lang="el-GR" spc="27" dirty="0">
                <a:solidFill>
                  <a:srgbClr val="FFFFFF"/>
                </a:solidFill>
                <a:ea typeface="Aileron"/>
                <a:cs typeface="Aileron"/>
                <a:sym typeface="Aileron"/>
              </a:rPr>
              <a:t>Σ.</a:t>
            </a:r>
            <a:r>
              <a:rPr lang="en-US" sz="1800" spc="27" dirty="0">
                <a:solidFill>
                  <a:srgbClr val="FFFFFF"/>
                </a:solidFill>
                <a:ea typeface="Aileron"/>
                <a:cs typeface="Aileron"/>
                <a:sym typeface="Aileron"/>
              </a:rPr>
              <a:t>Ε.Ε.) οργανώνει τα θέματα της συνεδρίασης και ενημερώνει τα μέλη της Ε</a:t>
            </a:r>
            <a:r>
              <a:rPr lang="el-GR" sz="1800" spc="27" dirty="0" err="1">
                <a:solidFill>
                  <a:srgbClr val="FFFFFF"/>
                </a:solidFill>
                <a:ea typeface="Aileron"/>
                <a:cs typeface="Aileron"/>
                <a:sym typeface="Aileron"/>
              </a:rPr>
              <a:t>πιτροπής</a:t>
            </a:r>
            <a:r>
              <a:rPr lang="el-GR" sz="1800" spc="27" dirty="0">
                <a:solidFill>
                  <a:srgbClr val="FFFFFF"/>
                </a:solidFill>
                <a:ea typeface="Aileron"/>
                <a:cs typeface="Aileron"/>
                <a:sym typeface="Aileron"/>
              </a:rPr>
              <a:t> </a:t>
            </a:r>
            <a:r>
              <a:rPr lang="en-US" sz="1800" spc="27" dirty="0">
                <a:solidFill>
                  <a:srgbClr val="FFFFFF"/>
                </a:solidFill>
                <a:ea typeface="Aileron"/>
                <a:cs typeface="Aileron"/>
                <a:sym typeface="Aileron"/>
              </a:rPr>
              <a:t>Ε</a:t>
            </a:r>
            <a:r>
              <a:rPr lang="el-GR" sz="1800" spc="27" dirty="0" err="1">
                <a:solidFill>
                  <a:srgbClr val="FFFFFF"/>
                </a:solidFill>
                <a:ea typeface="Aileron"/>
                <a:cs typeface="Aileron"/>
                <a:sym typeface="Aileron"/>
              </a:rPr>
              <a:t>ρευνών</a:t>
            </a:r>
            <a:r>
              <a:rPr lang="el-GR" sz="1800" spc="27" dirty="0">
                <a:solidFill>
                  <a:srgbClr val="FFFFFF"/>
                </a:solidFill>
                <a:ea typeface="Aileron"/>
                <a:cs typeface="Aileron"/>
                <a:sym typeface="Aileron"/>
              </a:rPr>
              <a:t> υποβάλλοντας το σχετικό υλικό</a:t>
            </a:r>
            <a:r>
              <a:rPr lang="en-US" sz="1800" spc="27" dirty="0">
                <a:solidFill>
                  <a:srgbClr val="FFFFFF"/>
                </a:solidFill>
                <a:ea typeface="Aileron"/>
                <a:cs typeface="Aileron"/>
                <a:sym typeface="Aileron"/>
              </a:rPr>
              <a:t>.</a:t>
            </a:r>
          </a:p>
        </p:txBody>
      </p:sp>
      <p:sp>
        <p:nvSpPr>
          <p:cNvPr id="38" name="TextBox 38"/>
          <p:cNvSpPr txBox="1"/>
          <p:nvPr/>
        </p:nvSpPr>
        <p:spPr>
          <a:xfrm>
            <a:off x="12207514" y="6416927"/>
            <a:ext cx="4578152" cy="836768"/>
          </a:xfrm>
          <a:prstGeom prst="rect">
            <a:avLst/>
          </a:prstGeom>
        </p:spPr>
        <p:txBody>
          <a:bodyPr lIns="0" tIns="0" rIns="0" bIns="0" rtlCol="0" anchor="t">
            <a:spAutoFit/>
          </a:bodyPr>
          <a:lstStyle/>
          <a:p>
            <a:pPr algn="l">
              <a:lnSpc>
                <a:spcPts val="2160"/>
              </a:lnSpc>
            </a:pPr>
            <a:r>
              <a:rPr lang="en-US" sz="1800" spc="27" dirty="0">
                <a:solidFill>
                  <a:srgbClr val="FFFFFF"/>
                </a:solidFill>
                <a:latin typeface="Calibri" panose="020F0502020204030204" pitchFamily="34" charset="0"/>
                <a:ea typeface="Aileron"/>
                <a:cs typeface="Calibri" panose="020F0502020204030204" pitchFamily="34" charset="0"/>
                <a:sym typeface="Aileron"/>
              </a:rPr>
              <a:t>Η Ε</a:t>
            </a:r>
            <a:r>
              <a:rPr lang="el-GR" sz="1800" spc="27" dirty="0" err="1">
                <a:solidFill>
                  <a:srgbClr val="FFFFFF"/>
                </a:solidFill>
                <a:latin typeface="Calibri" panose="020F0502020204030204" pitchFamily="34" charset="0"/>
                <a:ea typeface="Aileron"/>
                <a:cs typeface="Calibri" panose="020F0502020204030204" pitchFamily="34" charset="0"/>
                <a:sym typeface="Aileron"/>
              </a:rPr>
              <a:t>πιτροπή</a:t>
            </a:r>
            <a:r>
              <a:rPr lang="el-GR" sz="1800" spc="27" dirty="0">
                <a:solidFill>
                  <a:srgbClr val="FFFFFF"/>
                </a:solidFill>
                <a:latin typeface="Calibri" panose="020F0502020204030204" pitchFamily="34" charset="0"/>
                <a:ea typeface="Aileron"/>
                <a:cs typeface="Calibri" panose="020F0502020204030204" pitchFamily="34" charset="0"/>
                <a:sym typeface="Aileron"/>
              </a:rPr>
              <a:t> </a:t>
            </a:r>
            <a:r>
              <a:rPr lang="en-US" sz="1800" spc="27" dirty="0">
                <a:solidFill>
                  <a:srgbClr val="FFFFFF"/>
                </a:solidFill>
                <a:latin typeface="Calibri" panose="020F0502020204030204" pitchFamily="34" charset="0"/>
                <a:ea typeface="Aileron"/>
                <a:cs typeface="Calibri" panose="020F0502020204030204" pitchFamily="34" charset="0"/>
                <a:sym typeface="Aileron"/>
              </a:rPr>
              <a:t>Ε</a:t>
            </a:r>
            <a:r>
              <a:rPr lang="el-GR" sz="1800" spc="27" dirty="0" err="1">
                <a:solidFill>
                  <a:srgbClr val="FFFFFF"/>
                </a:solidFill>
                <a:latin typeface="Calibri" panose="020F0502020204030204" pitchFamily="34" charset="0"/>
                <a:ea typeface="Aileron"/>
                <a:cs typeface="Calibri" panose="020F0502020204030204" pitchFamily="34" charset="0"/>
                <a:sym typeface="Aileron"/>
              </a:rPr>
              <a:t>ρευνών</a:t>
            </a:r>
            <a:r>
              <a:rPr lang="en-US" sz="1800" spc="27" dirty="0">
                <a:solidFill>
                  <a:srgbClr val="FFFFFF"/>
                </a:solidFill>
                <a:latin typeface="Calibri" panose="020F0502020204030204" pitchFamily="34" charset="0"/>
                <a:ea typeface="Aileron"/>
                <a:cs typeface="Calibri" panose="020F0502020204030204" pitchFamily="34" charset="0"/>
                <a:sym typeface="Aileron"/>
              </a:rPr>
              <a:t> </a:t>
            </a:r>
            <a:r>
              <a:rPr lang="en-US" sz="1800" spc="27" dirty="0" err="1">
                <a:solidFill>
                  <a:srgbClr val="FFFFFF"/>
                </a:solidFill>
                <a:latin typeface="Calibri" panose="020F0502020204030204" pitchFamily="34" charset="0"/>
                <a:ea typeface="Aileron"/>
                <a:cs typeface="Calibri" panose="020F0502020204030204" pitchFamily="34" charset="0"/>
                <a:sym typeface="Aileron"/>
              </a:rPr>
              <a:t>εγκρίνει</a:t>
            </a:r>
            <a:r>
              <a:rPr lang="el-GR" sz="1800" spc="27" dirty="0">
                <a:solidFill>
                  <a:srgbClr val="FFFFFF"/>
                </a:solidFill>
                <a:latin typeface="Calibri" panose="020F0502020204030204" pitchFamily="34" charset="0"/>
                <a:ea typeface="Aileron"/>
                <a:cs typeface="Calibri" panose="020F0502020204030204" pitchFamily="34" charset="0"/>
                <a:sym typeface="Aileron"/>
              </a:rPr>
              <a:t> </a:t>
            </a:r>
            <a:r>
              <a:rPr lang="en-US" sz="1800" spc="27" dirty="0" err="1">
                <a:solidFill>
                  <a:srgbClr val="FFFFFF"/>
                </a:solidFill>
                <a:latin typeface="Calibri" panose="020F0502020204030204" pitchFamily="34" charset="0"/>
                <a:ea typeface="Aileron"/>
                <a:cs typeface="Calibri" panose="020F0502020204030204" pitchFamily="34" charset="0"/>
                <a:sym typeface="Aileron"/>
              </a:rPr>
              <a:t>διοικητικά</a:t>
            </a:r>
            <a:r>
              <a:rPr lang="en-US" sz="1800" spc="27" dirty="0">
                <a:solidFill>
                  <a:srgbClr val="FFFFFF"/>
                </a:solidFill>
                <a:latin typeface="Calibri" panose="020F0502020204030204" pitchFamily="34" charset="0"/>
                <a:ea typeface="Aileron"/>
                <a:cs typeface="Calibri" panose="020F0502020204030204" pitchFamily="34" charset="0"/>
                <a:sym typeface="Aileron"/>
              </a:rPr>
              <a:t> και </a:t>
            </a:r>
            <a:r>
              <a:rPr lang="en-US" sz="1800" spc="27" dirty="0" err="1">
                <a:solidFill>
                  <a:srgbClr val="FFFFFF"/>
                </a:solidFill>
                <a:latin typeface="Calibri" panose="020F0502020204030204" pitchFamily="34" charset="0"/>
                <a:ea typeface="Aileron"/>
                <a:cs typeface="Calibri" panose="020F0502020204030204" pitchFamily="34" charset="0"/>
                <a:sym typeface="Aileron"/>
              </a:rPr>
              <a:t>το</a:t>
            </a:r>
            <a:r>
              <a:rPr lang="en-US" sz="1800" spc="27" dirty="0">
                <a:solidFill>
                  <a:srgbClr val="FFFFFF"/>
                </a:solidFill>
                <a:latin typeface="Calibri" panose="020F0502020204030204" pitchFamily="34" charset="0"/>
                <a:ea typeface="Aileron"/>
                <a:cs typeface="Calibri" panose="020F0502020204030204" pitchFamily="34" charset="0"/>
                <a:sym typeface="Aileron"/>
              </a:rPr>
              <a:t> </a:t>
            </a:r>
            <a:r>
              <a:rPr lang="en-US" sz="1800" spc="27" dirty="0" err="1">
                <a:solidFill>
                  <a:srgbClr val="FFFFFF"/>
                </a:solidFill>
                <a:latin typeface="Calibri" panose="020F0502020204030204" pitchFamily="34" charset="0"/>
                <a:ea typeface="Aileron"/>
                <a:cs typeface="Calibri" panose="020F0502020204030204" pitchFamily="34" charset="0"/>
                <a:sym typeface="Aileron"/>
              </a:rPr>
              <a:t>Γρ</a:t>
            </a:r>
            <a:r>
              <a:rPr lang="en-US" sz="1800" spc="27" dirty="0">
                <a:solidFill>
                  <a:srgbClr val="FFFFFF"/>
                </a:solidFill>
                <a:latin typeface="Calibri" panose="020F0502020204030204" pitchFamily="34" charset="0"/>
                <a:ea typeface="Aileron"/>
                <a:cs typeface="Calibri" panose="020F0502020204030204" pitchFamily="34" charset="0"/>
                <a:sym typeface="Aileron"/>
              </a:rPr>
              <a:t>. Γ.Υ.</a:t>
            </a:r>
            <a:r>
              <a:rPr lang="el-GR" sz="1800" spc="27" dirty="0">
                <a:solidFill>
                  <a:srgbClr val="FFFFFF"/>
                </a:solidFill>
                <a:latin typeface="Calibri" panose="020F0502020204030204" pitchFamily="34" charset="0"/>
                <a:ea typeface="Aileron"/>
                <a:cs typeface="Calibri" panose="020F0502020204030204" pitchFamily="34" charset="0"/>
                <a:sym typeface="Aileron"/>
              </a:rPr>
              <a:t>Σ.</a:t>
            </a:r>
            <a:r>
              <a:rPr lang="en-US" sz="1800" spc="27" dirty="0">
                <a:solidFill>
                  <a:srgbClr val="FFFFFF"/>
                </a:solidFill>
                <a:latin typeface="Calibri" panose="020F0502020204030204" pitchFamily="34" charset="0"/>
                <a:ea typeface="Aileron"/>
                <a:cs typeface="Calibri" panose="020F0502020204030204" pitchFamily="34" charset="0"/>
                <a:sym typeface="Aileron"/>
              </a:rPr>
              <a:t>Ε.Ε.) </a:t>
            </a:r>
            <a:r>
              <a:rPr lang="en-US" sz="1800" spc="27" dirty="0" err="1">
                <a:solidFill>
                  <a:srgbClr val="FFFFFF"/>
                </a:solidFill>
                <a:latin typeface="Calibri" panose="020F0502020204030204" pitchFamily="34" charset="0"/>
                <a:ea typeface="Aileron"/>
                <a:cs typeface="Calibri" panose="020F0502020204030204" pitchFamily="34" charset="0"/>
                <a:sym typeface="Aileron"/>
              </a:rPr>
              <a:t>ενημερώνει</a:t>
            </a:r>
            <a:r>
              <a:rPr lang="en-US" sz="1800" spc="27" dirty="0">
                <a:solidFill>
                  <a:srgbClr val="FFFFFF"/>
                </a:solidFill>
                <a:latin typeface="Calibri" panose="020F0502020204030204" pitchFamily="34" charset="0"/>
                <a:ea typeface="Aileron"/>
                <a:cs typeface="Calibri" panose="020F0502020204030204" pitchFamily="34" charset="0"/>
                <a:sym typeface="Aileron"/>
              </a:rPr>
              <a:t> α</a:t>
            </a:r>
            <a:r>
              <a:rPr lang="en-US" sz="1800" spc="27" dirty="0" err="1">
                <a:solidFill>
                  <a:srgbClr val="FFFFFF"/>
                </a:solidFill>
                <a:latin typeface="Calibri" panose="020F0502020204030204" pitchFamily="34" charset="0"/>
                <a:ea typeface="Aileron"/>
                <a:cs typeface="Calibri" panose="020F0502020204030204" pitchFamily="34" charset="0"/>
                <a:sym typeface="Aileron"/>
              </a:rPr>
              <a:t>ντίστοιχ</a:t>
            </a:r>
            <a:r>
              <a:rPr lang="en-US" sz="1800" spc="27" dirty="0">
                <a:solidFill>
                  <a:srgbClr val="FFFFFF"/>
                </a:solidFill>
                <a:latin typeface="Calibri" panose="020F0502020204030204" pitchFamily="34" charset="0"/>
                <a:ea typeface="Aileron"/>
                <a:cs typeface="Calibri" panose="020F0502020204030204" pitchFamily="34" charset="0"/>
                <a:sym typeface="Aileron"/>
              </a:rPr>
              <a:t>α το Πληροφοριακό Σύστημα resCom.</a:t>
            </a:r>
          </a:p>
        </p:txBody>
      </p:sp>
      <p:sp>
        <p:nvSpPr>
          <p:cNvPr id="39" name="TextBox 39"/>
          <p:cNvSpPr txBox="1"/>
          <p:nvPr/>
        </p:nvSpPr>
        <p:spPr>
          <a:xfrm>
            <a:off x="12207514" y="7957055"/>
            <a:ext cx="4578152" cy="1126399"/>
          </a:xfrm>
          <a:prstGeom prst="rect">
            <a:avLst/>
          </a:prstGeom>
        </p:spPr>
        <p:txBody>
          <a:bodyPr lIns="0" tIns="0" rIns="0" bIns="0" rtlCol="0" anchor="t">
            <a:spAutoFit/>
          </a:bodyPr>
          <a:lstStyle/>
          <a:p>
            <a:pPr algn="l">
              <a:lnSpc>
                <a:spcPts val="2160"/>
              </a:lnSpc>
            </a:pPr>
            <a:r>
              <a:rPr lang="en-US" sz="1800" spc="26" dirty="0" err="1">
                <a:solidFill>
                  <a:srgbClr val="FFFFFF"/>
                </a:solidFill>
                <a:latin typeface="Calibri" panose="020F0502020204030204" pitchFamily="34" charset="0"/>
                <a:ea typeface="Aileron"/>
                <a:cs typeface="Calibri" panose="020F0502020204030204" pitchFamily="34" charset="0"/>
                <a:sym typeface="Aileron"/>
              </a:rPr>
              <a:t>Την</a:t>
            </a:r>
            <a:r>
              <a:rPr lang="en-US" sz="1800" spc="26" dirty="0">
                <a:solidFill>
                  <a:srgbClr val="FFFFFF"/>
                </a:solidFill>
                <a:latin typeface="Calibri" panose="020F0502020204030204" pitchFamily="34" charset="0"/>
                <a:ea typeface="Aileron"/>
                <a:cs typeface="Calibri" panose="020F0502020204030204" pitchFamily="34" charset="0"/>
                <a:sym typeface="Aileron"/>
              </a:rPr>
              <a:t> επ</a:t>
            </a:r>
            <a:r>
              <a:rPr lang="en-US" sz="1800" spc="26" dirty="0" err="1">
                <a:solidFill>
                  <a:srgbClr val="FFFFFF"/>
                </a:solidFill>
                <a:latin typeface="Calibri" panose="020F0502020204030204" pitchFamily="34" charset="0"/>
                <a:ea typeface="Aileron"/>
                <a:cs typeface="Calibri" panose="020F0502020204030204" pitchFamily="34" charset="0"/>
                <a:sym typeface="Aileron"/>
              </a:rPr>
              <a:t>όμενη</a:t>
            </a:r>
            <a:r>
              <a:rPr lang="en-US" sz="1800" spc="26" dirty="0">
                <a:solidFill>
                  <a:srgbClr val="FFFFFF"/>
                </a:solidFill>
                <a:latin typeface="Calibri" panose="020F0502020204030204" pitchFamily="34" charset="0"/>
                <a:ea typeface="Aileron"/>
                <a:cs typeface="Calibri" panose="020F0502020204030204" pitchFamily="34" charset="0"/>
                <a:sym typeface="Aileron"/>
              </a:rPr>
              <a:t> </a:t>
            </a:r>
            <a:r>
              <a:rPr lang="en-US" sz="1800" spc="26" dirty="0" err="1">
                <a:solidFill>
                  <a:srgbClr val="FFFFFF"/>
                </a:solidFill>
                <a:latin typeface="Calibri" panose="020F0502020204030204" pitchFamily="34" charset="0"/>
                <a:ea typeface="Aileron"/>
                <a:cs typeface="Calibri" panose="020F0502020204030204" pitchFamily="34" charset="0"/>
                <a:sym typeface="Aileron"/>
              </a:rPr>
              <a:t>εργάσιμη</a:t>
            </a:r>
            <a:r>
              <a:rPr lang="en-US" sz="1800" spc="26" dirty="0">
                <a:solidFill>
                  <a:srgbClr val="FFFFFF"/>
                </a:solidFill>
                <a:latin typeface="Calibri" panose="020F0502020204030204" pitchFamily="34" charset="0"/>
                <a:ea typeface="Aileron"/>
                <a:cs typeface="Calibri" panose="020F0502020204030204" pitchFamily="34" charset="0"/>
                <a:sym typeface="Aileron"/>
              </a:rPr>
              <a:t> </a:t>
            </a:r>
            <a:r>
              <a:rPr lang="en-US" sz="1800" spc="26" dirty="0" err="1">
                <a:solidFill>
                  <a:srgbClr val="FFFFFF"/>
                </a:solidFill>
                <a:latin typeface="Calibri" panose="020F0502020204030204" pitchFamily="34" charset="0"/>
                <a:ea typeface="Aileron"/>
                <a:cs typeface="Calibri" panose="020F0502020204030204" pitchFamily="34" charset="0"/>
                <a:sym typeface="Aileron"/>
              </a:rPr>
              <a:t>μέρ</a:t>
            </a:r>
            <a:r>
              <a:rPr lang="en-US" sz="1800" spc="26" dirty="0">
                <a:solidFill>
                  <a:srgbClr val="FFFFFF"/>
                </a:solidFill>
                <a:latin typeface="Calibri" panose="020F0502020204030204" pitchFamily="34" charset="0"/>
                <a:ea typeface="Aileron"/>
                <a:cs typeface="Calibri" panose="020F0502020204030204" pitchFamily="34" charset="0"/>
                <a:sym typeface="Aileron"/>
              </a:rPr>
              <a:t>α το Γρ</a:t>
            </a:r>
            <a:r>
              <a:rPr lang="el-GR" spc="26" dirty="0" err="1">
                <a:solidFill>
                  <a:srgbClr val="FFFFFF"/>
                </a:solidFill>
                <a:latin typeface="Calibri" panose="020F0502020204030204" pitchFamily="34" charset="0"/>
                <a:ea typeface="Aileron"/>
                <a:cs typeface="Calibri" panose="020F0502020204030204" pitchFamily="34" charset="0"/>
                <a:sym typeface="Aileron"/>
              </a:rPr>
              <a:t>αφείο</a:t>
            </a:r>
            <a:r>
              <a:rPr lang="en-US" sz="1800" spc="26" dirty="0">
                <a:solidFill>
                  <a:srgbClr val="FFFFFF"/>
                </a:solidFill>
                <a:latin typeface="Calibri" panose="020F0502020204030204" pitchFamily="34" charset="0"/>
                <a:ea typeface="Aileron"/>
                <a:cs typeface="Calibri" panose="020F0502020204030204" pitchFamily="34" charset="0"/>
                <a:sym typeface="Aileron"/>
              </a:rPr>
              <a:t> Γ.Υ.</a:t>
            </a:r>
            <a:r>
              <a:rPr lang="el-GR" sz="1800" spc="26" dirty="0">
                <a:solidFill>
                  <a:srgbClr val="FFFFFF"/>
                </a:solidFill>
                <a:latin typeface="Calibri" panose="020F0502020204030204" pitchFamily="34" charset="0"/>
                <a:ea typeface="Aileron"/>
                <a:cs typeface="Calibri" panose="020F0502020204030204" pitchFamily="34" charset="0"/>
                <a:sym typeface="Aileron"/>
              </a:rPr>
              <a:t>Σ.</a:t>
            </a:r>
            <a:r>
              <a:rPr lang="en-US" sz="1800" spc="26" dirty="0">
                <a:solidFill>
                  <a:srgbClr val="FFFFFF"/>
                </a:solidFill>
                <a:latin typeface="Calibri" panose="020F0502020204030204" pitchFamily="34" charset="0"/>
                <a:ea typeface="Aileron"/>
                <a:cs typeface="Calibri" panose="020F0502020204030204" pitchFamily="34" charset="0"/>
                <a:sym typeface="Aileron"/>
              </a:rPr>
              <a:t>Ε.Ε. ανα</a:t>
            </a:r>
            <a:r>
              <a:rPr lang="en-US" sz="1800" spc="26" dirty="0" err="1">
                <a:solidFill>
                  <a:srgbClr val="FFFFFF"/>
                </a:solidFill>
                <a:latin typeface="Calibri" panose="020F0502020204030204" pitchFamily="34" charset="0"/>
                <a:ea typeface="Aileron"/>
                <a:cs typeface="Calibri" panose="020F0502020204030204" pitchFamily="34" charset="0"/>
                <a:sym typeface="Aileron"/>
              </a:rPr>
              <a:t>ρτά</a:t>
            </a:r>
            <a:r>
              <a:rPr lang="en-US" sz="1800" spc="26" dirty="0">
                <a:solidFill>
                  <a:srgbClr val="FFFFFF"/>
                </a:solidFill>
                <a:latin typeface="Calibri" panose="020F0502020204030204" pitchFamily="34" charset="0"/>
                <a:ea typeface="Aileron"/>
                <a:cs typeface="Calibri" panose="020F0502020204030204" pitchFamily="34" charset="0"/>
                <a:sym typeface="Aileron"/>
              </a:rPr>
              <a:t> </a:t>
            </a:r>
            <a:r>
              <a:rPr lang="en-US" sz="1800" spc="26" dirty="0" err="1">
                <a:solidFill>
                  <a:srgbClr val="FFFFFF"/>
                </a:solidFill>
                <a:latin typeface="Calibri" panose="020F0502020204030204" pitchFamily="34" charset="0"/>
                <a:ea typeface="Aileron"/>
                <a:cs typeface="Calibri" panose="020F0502020204030204" pitchFamily="34" charset="0"/>
                <a:sym typeface="Aileron"/>
              </a:rPr>
              <a:t>στη</a:t>
            </a:r>
            <a:r>
              <a:rPr lang="en-US" sz="1800" spc="26" dirty="0">
                <a:solidFill>
                  <a:srgbClr val="FFFFFF"/>
                </a:solidFill>
                <a:latin typeface="Calibri" panose="020F0502020204030204" pitchFamily="34" charset="0"/>
                <a:ea typeface="Aileron"/>
                <a:cs typeface="Calibri" panose="020F0502020204030204" pitchFamily="34" charset="0"/>
                <a:sym typeface="Aileron"/>
              </a:rPr>
              <a:t> ΔΙΑΥΓΕΙΑ: </a:t>
            </a:r>
          </a:p>
          <a:p>
            <a:pPr marL="388620" lvl="1" indent="-194310" algn="l">
              <a:lnSpc>
                <a:spcPts val="2160"/>
              </a:lnSpc>
              <a:buFont typeface="Arial"/>
              <a:buChar char="•"/>
            </a:pPr>
            <a:r>
              <a:rPr lang="en-US" sz="1800" spc="26" dirty="0">
                <a:solidFill>
                  <a:srgbClr val="FFFFFF"/>
                </a:solidFill>
                <a:latin typeface="Calibri" panose="020F0502020204030204" pitchFamily="34" charset="0"/>
                <a:ea typeface="Aileron"/>
                <a:cs typeface="Calibri" panose="020F0502020204030204" pitchFamily="34" charset="0"/>
                <a:sym typeface="Aileron"/>
              </a:rPr>
              <a:t>Απ</a:t>
            </a:r>
            <a:r>
              <a:rPr lang="en-US" sz="1800" spc="26" dirty="0" err="1">
                <a:solidFill>
                  <a:srgbClr val="FFFFFF"/>
                </a:solidFill>
                <a:latin typeface="Calibri" panose="020F0502020204030204" pitchFamily="34" charset="0"/>
                <a:ea typeface="Aileron"/>
                <a:cs typeface="Calibri" panose="020F0502020204030204" pitchFamily="34" charset="0"/>
                <a:sym typeface="Aileron"/>
              </a:rPr>
              <a:t>όφ</a:t>
            </a:r>
            <a:r>
              <a:rPr lang="en-US" sz="1800" spc="26" dirty="0">
                <a:solidFill>
                  <a:srgbClr val="FFFFFF"/>
                </a:solidFill>
                <a:latin typeface="Calibri" panose="020F0502020204030204" pitchFamily="34" charset="0"/>
                <a:ea typeface="Aileron"/>
                <a:cs typeface="Calibri" panose="020F0502020204030204" pitchFamily="34" charset="0"/>
                <a:sym typeface="Aileron"/>
              </a:rPr>
              <a:t>αση Πρακτικού</a:t>
            </a:r>
          </a:p>
          <a:p>
            <a:pPr marL="388620" lvl="1" indent="-194310" algn="l">
              <a:lnSpc>
                <a:spcPts val="2160"/>
              </a:lnSpc>
              <a:buFont typeface="Arial"/>
              <a:buChar char="•"/>
            </a:pPr>
            <a:r>
              <a:rPr lang="en-US" sz="1800" spc="26" dirty="0">
                <a:solidFill>
                  <a:srgbClr val="FFFFFF"/>
                </a:solidFill>
                <a:latin typeface="Calibri" panose="020F0502020204030204" pitchFamily="34" charset="0"/>
                <a:ea typeface="Aileron"/>
                <a:cs typeface="Calibri" panose="020F0502020204030204" pitchFamily="34" charset="0"/>
                <a:sym typeface="Aileron"/>
              </a:rPr>
              <a:t>Απ</a:t>
            </a:r>
            <a:r>
              <a:rPr lang="en-US" sz="1800" spc="26" dirty="0" err="1">
                <a:solidFill>
                  <a:srgbClr val="FFFFFF"/>
                </a:solidFill>
                <a:latin typeface="Calibri" panose="020F0502020204030204" pitchFamily="34" charset="0"/>
                <a:ea typeface="Aileron"/>
                <a:cs typeface="Calibri" panose="020F0502020204030204" pitchFamily="34" charset="0"/>
                <a:sym typeface="Aileron"/>
              </a:rPr>
              <a:t>όσ</a:t>
            </a:r>
            <a:r>
              <a:rPr lang="en-US" sz="1800" spc="26" dirty="0">
                <a:solidFill>
                  <a:srgbClr val="FFFFFF"/>
                </a:solidFill>
                <a:latin typeface="Calibri" panose="020F0502020204030204" pitchFamily="34" charset="0"/>
                <a:ea typeface="Aileron"/>
                <a:cs typeface="Calibri" panose="020F0502020204030204" pitchFamily="34" charset="0"/>
                <a:sym typeface="Aileron"/>
              </a:rPr>
              <a:t>πασμα σύμβασης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13622" y="3613288"/>
            <a:ext cx="1463230" cy="146323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8DDE4"/>
            </a:solidFill>
          </p:spPr>
          <p:txBody>
            <a:bodyPr/>
            <a:lstStyle/>
            <a:p>
              <a:endParaRPr lang="el-GR"/>
            </a:p>
          </p:txBody>
        </p:sp>
        <p:sp>
          <p:nvSpPr>
            <p:cNvPr id="4" name="TextBox 4"/>
            <p:cNvSpPr txBox="1"/>
            <p:nvPr/>
          </p:nvSpPr>
          <p:spPr>
            <a:xfrm>
              <a:off x="76200" y="0"/>
              <a:ext cx="660400" cy="736600"/>
            </a:xfrm>
            <a:prstGeom prst="rect">
              <a:avLst/>
            </a:prstGeom>
          </p:spPr>
          <p:txBody>
            <a:bodyPr lIns="0" tIns="0" rIns="0" bIns="0" rtlCol="0" anchor="ctr"/>
            <a:lstStyle/>
            <a:p>
              <a:pPr algn="ctr">
                <a:lnSpc>
                  <a:spcPts val="5040"/>
                </a:lnSpc>
              </a:pPr>
              <a:r>
                <a:rPr lang="en-US" sz="3600" b="1">
                  <a:solidFill>
                    <a:srgbClr val="FFFFFF"/>
                  </a:solidFill>
                  <a:latin typeface="Aileron Bold"/>
                  <a:ea typeface="Aileron Bold"/>
                  <a:cs typeface="Aileron Bold"/>
                  <a:sym typeface="Aileron Bold"/>
                </a:rPr>
                <a:t>1</a:t>
              </a:r>
            </a:p>
          </p:txBody>
        </p:sp>
      </p:grpSp>
      <p:sp>
        <p:nvSpPr>
          <p:cNvPr id="5" name="AutoShape 5"/>
          <p:cNvSpPr/>
          <p:nvPr/>
        </p:nvSpPr>
        <p:spPr>
          <a:xfrm flipV="1">
            <a:off x="9226056" y="6817450"/>
            <a:ext cx="0" cy="739426"/>
          </a:xfrm>
          <a:prstGeom prst="line">
            <a:avLst/>
          </a:prstGeom>
          <a:ln w="47625" cap="flat">
            <a:solidFill>
              <a:srgbClr val="36D1D6"/>
            </a:solidFill>
            <a:prstDash val="solid"/>
            <a:headEnd type="none" w="sm" len="sm"/>
            <a:tailEnd type="triangle" w="lg" len="med"/>
          </a:ln>
        </p:spPr>
        <p:txBody>
          <a:bodyPr/>
          <a:lstStyle/>
          <a:p>
            <a:endParaRPr lang="el-GR"/>
          </a:p>
        </p:txBody>
      </p:sp>
      <p:grpSp>
        <p:nvGrpSpPr>
          <p:cNvPr id="6" name="Group 6"/>
          <p:cNvGrpSpPr/>
          <p:nvPr/>
        </p:nvGrpSpPr>
        <p:grpSpPr>
          <a:xfrm>
            <a:off x="13422886" y="3378431"/>
            <a:ext cx="1463230" cy="146323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C9EF"/>
            </a:solidFill>
          </p:spPr>
          <p:txBody>
            <a:bodyPr/>
            <a:lstStyle/>
            <a:p>
              <a:endParaRPr lang="el-GR"/>
            </a:p>
          </p:txBody>
        </p:sp>
        <p:sp>
          <p:nvSpPr>
            <p:cNvPr id="8" name="TextBox 8"/>
            <p:cNvSpPr txBox="1"/>
            <p:nvPr/>
          </p:nvSpPr>
          <p:spPr>
            <a:xfrm>
              <a:off x="76200" y="0"/>
              <a:ext cx="660400" cy="736600"/>
            </a:xfrm>
            <a:prstGeom prst="rect">
              <a:avLst/>
            </a:prstGeom>
          </p:spPr>
          <p:txBody>
            <a:bodyPr lIns="0" tIns="0" rIns="0" bIns="0" rtlCol="0" anchor="ctr"/>
            <a:lstStyle/>
            <a:p>
              <a:pPr algn="ctr">
                <a:lnSpc>
                  <a:spcPts val="5040"/>
                </a:lnSpc>
              </a:pPr>
              <a:r>
                <a:rPr lang="en-US" sz="3600" b="1">
                  <a:solidFill>
                    <a:srgbClr val="FFFFFF"/>
                  </a:solidFill>
                  <a:latin typeface="Aileron Bold"/>
                  <a:ea typeface="Aileron Bold"/>
                  <a:cs typeface="Aileron Bold"/>
                  <a:sym typeface="Aileron Bold"/>
                </a:rPr>
                <a:t>3</a:t>
              </a:r>
            </a:p>
          </p:txBody>
        </p:sp>
      </p:grpSp>
      <p:sp>
        <p:nvSpPr>
          <p:cNvPr id="9" name="AutoShape 9"/>
          <p:cNvSpPr/>
          <p:nvPr/>
        </p:nvSpPr>
        <p:spPr>
          <a:xfrm>
            <a:off x="14154501" y="4841662"/>
            <a:ext cx="0" cy="909460"/>
          </a:xfrm>
          <a:prstGeom prst="line">
            <a:avLst/>
          </a:prstGeom>
          <a:ln w="47625" cap="flat">
            <a:solidFill>
              <a:srgbClr val="37C9EF"/>
            </a:solidFill>
            <a:prstDash val="solid"/>
            <a:headEnd type="none" w="sm" len="sm"/>
            <a:tailEnd type="triangle" w="lg" len="med"/>
          </a:ln>
        </p:spPr>
        <p:txBody>
          <a:bodyPr/>
          <a:lstStyle/>
          <a:p>
            <a:endParaRPr lang="el-GR"/>
          </a:p>
        </p:txBody>
      </p:sp>
      <p:grpSp>
        <p:nvGrpSpPr>
          <p:cNvPr id="10" name="Group 10"/>
          <p:cNvGrpSpPr/>
          <p:nvPr/>
        </p:nvGrpSpPr>
        <p:grpSpPr>
          <a:xfrm>
            <a:off x="8494441" y="7556876"/>
            <a:ext cx="1463230" cy="146323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D1D6"/>
            </a:solidFill>
          </p:spPr>
          <p:txBody>
            <a:bodyPr/>
            <a:lstStyle/>
            <a:p>
              <a:endParaRPr lang="el-GR"/>
            </a:p>
          </p:txBody>
        </p:sp>
        <p:sp>
          <p:nvSpPr>
            <p:cNvPr id="12" name="TextBox 12"/>
            <p:cNvSpPr txBox="1"/>
            <p:nvPr/>
          </p:nvSpPr>
          <p:spPr>
            <a:xfrm>
              <a:off x="76200" y="0"/>
              <a:ext cx="660400" cy="736600"/>
            </a:xfrm>
            <a:prstGeom prst="rect">
              <a:avLst/>
            </a:prstGeom>
          </p:spPr>
          <p:txBody>
            <a:bodyPr lIns="0" tIns="0" rIns="0" bIns="0" rtlCol="0" anchor="ctr"/>
            <a:lstStyle/>
            <a:p>
              <a:pPr algn="ctr">
                <a:lnSpc>
                  <a:spcPts val="5040"/>
                </a:lnSpc>
              </a:pPr>
              <a:r>
                <a:rPr lang="en-US" sz="3600" b="1">
                  <a:solidFill>
                    <a:srgbClr val="FFFFFF"/>
                  </a:solidFill>
                  <a:latin typeface="Aileron Bold"/>
                  <a:ea typeface="Aileron Bold"/>
                  <a:cs typeface="Aileron Bold"/>
                  <a:sym typeface="Aileron Bold"/>
                </a:rPr>
                <a:t>2</a:t>
              </a:r>
            </a:p>
          </p:txBody>
        </p:sp>
      </p:grpSp>
      <p:grpSp>
        <p:nvGrpSpPr>
          <p:cNvPr id="13" name="Group 13"/>
          <p:cNvGrpSpPr/>
          <p:nvPr/>
        </p:nvGrpSpPr>
        <p:grpSpPr>
          <a:xfrm>
            <a:off x="2120440" y="6911393"/>
            <a:ext cx="4465904" cy="1263707"/>
            <a:chOff x="0" y="0"/>
            <a:chExt cx="5954539" cy="1684942"/>
          </a:xfrm>
        </p:grpSpPr>
        <p:sp>
          <p:nvSpPr>
            <p:cNvPr id="14" name="TextBox 14"/>
            <p:cNvSpPr txBox="1"/>
            <p:nvPr/>
          </p:nvSpPr>
          <p:spPr>
            <a:xfrm>
              <a:off x="0" y="795942"/>
              <a:ext cx="5954539" cy="889000"/>
            </a:xfrm>
            <a:prstGeom prst="rect">
              <a:avLst/>
            </a:prstGeom>
          </p:spPr>
          <p:txBody>
            <a:bodyPr lIns="0" tIns="0" rIns="0" bIns="0" rtlCol="0" anchor="t">
              <a:spAutoFit/>
            </a:bodyPr>
            <a:lstStyle/>
            <a:p>
              <a:pPr algn="ctr">
                <a:lnSpc>
                  <a:spcPts val="2639"/>
                </a:lnSpc>
              </a:pPr>
              <a:r>
                <a:rPr lang="en-US" sz="2199" spc="32" dirty="0" err="1">
                  <a:solidFill>
                    <a:srgbClr val="000000"/>
                  </a:solidFill>
                  <a:latin typeface="Calibri" panose="020F0502020204030204" pitchFamily="34" charset="0"/>
                  <a:ea typeface="Aileron"/>
                  <a:cs typeface="Calibri" panose="020F0502020204030204" pitchFamily="34" charset="0"/>
                  <a:sym typeface="Aileron"/>
                </a:rPr>
                <a:t>Ενημέρωση</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συμ</a:t>
              </a:r>
              <a:r>
                <a:rPr lang="en-US" sz="2199" spc="32" dirty="0">
                  <a:solidFill>
                    <a:srgbClr val="000000"/>
                  </a:solidFill>
                  <a:latin typeface="Calibri" panose="020F0502020204030204" pitchFamily="34" charset="0"/>
                  <a:ea typeface="Aileron"/>
                  <a:cs typeface="Calibri" panose="020F0502020204030204" pitchFamily="34" charset="0"/>
                  <a:sym typeface="Aileron"/>
                </a:rPr>
                <a:t>βάσεων &amp; προϋπολογισμών</a:t>
              </a:r>
            </a:p>
          </p:txBody>
        </p:sp>
        <p:sp>
          <p:nvSpPr>
            <p:cNvPr id="15" name="TextBox 15"/>
            <p:cNvSpPr txBox="1"/>
            <p:nvPr/>
          </p:nvSpPr>
          <p:spPr>
            <a:xfrm>
              <a:off x="0" y="-28575"/>
              <a:ext cx="5954539" cy="556048"/>
            </a:xfrm>
            <a:prstGeom prst="rect">
              <a:avLst/>
            </a:prstGeom>
          </p:spPr>
          <p:txBody>
            <a:bodyPr lIns="0" tIns="0" rIns="0" bIns="0" rtlCol="0" anchor="t">
              <a:spAutoFit/>
            </a:bodyPr>
            <a:lstStyle/>
            <a:p>
              <a:pPr marL="0" lvl="0" indent="0" algn="ctr">
                <a:lnSpc>
                  <a:spcPts val="3380"/>
                </a:lnSpc>
              </a:pPr>
              <a:r>
                <a:rPr lang="en-US" sz="2600" b="1" dirty="0">
                  <a:solidFill>
                    <a:srgbClr val="000000"/>
                  </a:solidFill>
                  <a:latin typeface="Calibri" panose="020F0502020204030204" pitchFamily="34" charset="0"/>
                  <a:ea typeface="Aileron Bold"/>
                  <a:cs typeface="Calibri" panose="020F0502020204030204" pitchFamily="34" charset="0"/>
                  <a:sym typeface="Aileron Bold"/>
                </a:rPr>
                <a:t>ΤΕΤΑΡΤΗ</a:t>
              </a:r>
            </a:p>
          </p:txBody>
        </p:sp>
      </p:grpSp>
      <p:sp>
        <p:nvSpPr>
          <p:cNvPr id="16" name="AutoShape 16"/>
          <p:cNvSpPr/>
          <p:nvPr/>
        </p:nvSpPr>
        <p:spPr>
          <a:xfrm flipH="1">
            <a:off x="4345237" y="5076518"/>
            <a:ext cx="0" cy="909460"/>
          </a:xfrm>
          <a:prstGeom prst="line">
            <a:avLst/>
          </a:prstGeom>
          <a:ln w="47625" cap="flat">
            <a:solidFill>
              <a:srgbClr val="78DDE4"/>
            </a:solidFill>
            <a:prstDash val="solid"/>
            <a:headEnd type="none" w="sm" len="sm"/>
            <a:tailEnd type="triangle" w="lg" len="med"/>
          </a:ln>
        </p:spPr>
        <p:txBody>
          <a:bodyPr/>
          <a:lstStyle/>
          <a:p>
            <a:endParaRPr lang="el-GR"/>
          </a:p>
        </p:txBody>
      </p:sp>
      <p:grpSp>
        <p:nvGrpSpPr>
          <p:cNvPr id="17" name="Group 17"/>
          <p:cNvGrpSpPr/>
          <p:nvPr/>
        </p:nvGrpSpPr>
        <p:grpSpPr>
          <a:xfrm>
            <a:off x="7972001" y="3497915"/>
            <a:ext cx="2555736" cy="2618937"/>
            <a:chOff x="0" y="-28575"/>
            <a:chExt cx="3407648" cy="3491915"/>
          </a:xfrm>
        </p:grpSpPr>
        <p:sp>
          <p:nvSpPr>
            <p:cNvPr id="18" name="TextBox 18"/>
            <p:cNvSpPr txBox="1"/>
            <p:nvPr/>
          </p:nvSpPr>
          <p:spPr>
            <a:xfrm>
              <a:off x="0" y="795943"/>
              <a:ext cx="3407648" cy="2667397"/>
            </a:xfrm>
            <a:prstGeom prst="rect">
              <a:avLst/>
            </a:prstGeom>
          </p:spPr>
          <p:txBody>
            <a:bodyPr lIns="0" tIns="0" rIns="0" bIns="0" rtlCol="0" anchor="t">
              <a:spAutoFit/>
            </a:bodyPr>
            <a:lstStyle/>
            <a:p>
              <a:pPr algn="ctr">
                <a:lnSpc>
                  <a:spcPts val="2639"/>
                </a:lnSpc>
              </a:pPr>
              <a:r>
                <a:rPr lang="en-US" sz="2199" spc="32" dirty="0" err="1">
                  <a:solidFill>
                    <a:srgbClr val="000000"/>
                  </a:solidFill>
                  <a:latin typeface="Calibri" panose="020F0502020204030204" pitchFamily="34" charset="0"/>
                  <a:ea typeface="Aileron"/>
                  <a:cs typeface="Calibri" panose="020F0502020204030204" pitchFamily="34" charset="0"/>
                  <a:sym typeface="Aileron"/>
                </a:rPr>
                <a:t>Προετοιμ</a:t>
              </a:r>
              <a:r>
                <a:rPr lang="en-US" sz="2199" spc="32" dirty="0">
                  <a:solidFill>
                    <a:srgbClr val="000000"/>
                  </a:solidFill>
                  <a:latin typeface="Calibri" panose="020F0502020204030204" pitchFamily="34" charset="0"/>
                  <a:ea typeface="Aileron"/>
                  <a:cs typeface="Calibri" panose="020F0502020204030204" pitchFamily="34" charset="0"/>
                  <a:sym typeface="Aileron"/>
                </a:rPr>
                <a:t>ασία δεδομένων &amp; ανάρτηση αποφάσεων έγκρισης συμβάσεων στη </a:t>
              </a:r>
              <a:r>
                <a:rPr lang="en-US" sz="2199" b="1" spc="32" dirty="0">
                  <a:solidFill>
                    <a:srgbClr val="000000"/>
                  </a:solidFill>
                  <a:latin typeface="Calibri" panose="020F0502020204030204" pitchFamily="34" charset="0"/>
                  <a:ea typeface="Aileron Bold"/>
                  <a:cs typeface="Calibri" panose="020F0502020204030204" pitchFamily="34" charset="0"/>
                  <a:sym typeface="Aileron Bold"/>
                </a:rPr>
                <a:t>ΔΙΑΥΓΕΙΑ</a:t>
              </a:r>
            </a:p>
          </p:txBody>
        </p:sp>
        <p:sp>
          <p:nvSpPr>
            <p:cNvPr id="19" name="TextBox 19"/>
            <p:cNvSpPr txBox="1"/>
            <p:nvPr/>
          </p:nvSpPr>
          <p:spPr>
            <a:xfrm>
              <a:off x="0" y="-28575"/>
              <a:ext cx="3407648" cy="556048"/>
            </a:xfrm>
            <a:prstGeom prst="rect">
              <a:avLst/>
            </a:prstGeom>
          </p:spPr>
          <p:txBody>
            <a:bodyPr lIns="0" tIns="0" rIns="0" bIns="0" rtlCol="0" anchor="t">
              <a:spAutoFit/>
            </a:bodyPr>
            <a:lstStyle/>
            <a:p>
              <a:pPr marL="0" lvl="0" indent="0" algn="ctr">
                <a:lnSpc>
                  <a:spcPts val="3380"/>
                </a:lnSpc>
              </a:pPr>
              <a:r>
                <a:rPr lang="en-US" sz="2600" b="1" dirty="0">
                  <a:solidFill>
                    <a:srgbClr val="000000"/>
                  </a:solidFill>
                  <a:latin typeface="Calibri" panose="020F0502020204030204" pitchFamily="34" charset="0"/>
                  <a:ea typeface="Aileron Bold"/>
                  <a:cs typeface="Calibri" panose="020F0502020204030204" pitchFamily="34" charset="0"/>
                  <a:sym typeface="Aileron Bold"/>
                </a:rPr>
                <a:t>ΠΕΜΠΤΗ ΠΡΩΙ</a:t>
              </a:r>
            </a:p>
          </p:txBody>
        </p:sp>
      </p:grpSp>
      <p:grpSp>
        <p:nvGrpSpPr>
          <p:cNvPr id="20" name="Group 20"/>
          <p:cNvGrpSpPr/>
          <p:nvPr/>
        </p:nvGrpSpPr>
        <p:grpSpPr>
          <a:xfrm>
            <a:off x="12461261" y="6619961"/>
            <a:ext cx="3386480" cy="2263832"/>
            <a:chOff x="0" y="0"/>
            <a:chExt cx="4515306" cy="3018442"/>
          </a:xfrm>
        </p:grpSpPr>
        <p:sp>
          <p:nvSpPr>
            <p:cNvPr id="21" name="TextBox 21"/>
            <p:cNvSpPr txBox="1"/>
            <p:nvPr/>
          </p:nvSpPr>
          <p:spPr>
            <a:xfrm>
              <a:off x="0" y="795942"/>
              <a:ext cx="4515306" cy="2222500"/>
            </a:xfrm>
            <a:prstGeom prst="rect">
              <a:avLst/>
            </a:prstGeom>
          </p:spPr>
          <p:txBody>
            <a:bodyPr lIns="0" tIns="0" rIns="0" bIns="0" rtlCol="0" anchor="t">
              <a:spAutoFit/>
            </a:bodyPr>
            <a:lstStyle/>
            <a:p>
              <a:pPr algn="ctr">
                <a:lnSpc>
                  <a:spcPts val="2639"/>
                </a:lnSpc>
              </a:pPr>
              <a:r>
                <a:rPr lang="en-US" sz="2199" spc="32" dirty="0" err="1">
                  <a:solidFill>
                    <a:srgbClr val="000000"/>
                  </a:solidFill>
                  <a:latin typeface="Calibri" panose="020F0502020204030204" pitchFamily="34" charset="0"/>
                  <a:ea typeface="Aileron"/>
                  <a:cs typeface="Calibri" panose="020F0502020204030204" pitchFamily="34" charset="0"/>
                  <a:sym typeface="Aileron"/>
                </a:rPr>
                <a:t>Ανάρτηση</a:t>
              </a:r>
              <a:r>
                <a:rPr lang="en-US" sz="2199" spc="32" dirty="0">
                  <a:solidFill>
                    <a:srgbClr val="000000"/>
                  </a:solidFill>
                  <a:latin typeface="Calibri" panose="020F0502020204030204" pitchFamily="34" charset="0"/>
                  <a:ea typeface="Aileron"/>
                  <a:cs typeface="Calibri" panose="020F0502020204030204" pitchFamily="34" charset="0"/>
                  <a:sym typeface="Aileron"/>
                </a:rPr>
                <a:t> πρα</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κτικών</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συνεδριάσεων</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στη</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n-US" sz="2199" b="1" spc="32" dirty="0">
                  <a:solidFill>
                    <a:srgbClr val="000000"/>
                  </a:solidFill>
                  <a:latin typeface="Calibri" panose="020F0502020204030204" pitchFamily="34" charset="0"/>
                  <a:ea typeface="Aileron Bold"/>
                  <a:cs typeface="Calibri" panose="020F0502020204030204" pitchFamily="34" charset="0"/>
                  <a:sym typeface="Aileron Bold"/>
                </a:rPr>
                <a:t>ΔΙΑΥΓΕΙΑ,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συνοδευόμενων</a:t>
              </a:r>
              <a:r>
                <a:rPr lang="en-US" sz="2199" spc="32" dirty="0">
                  <a:solidFill>
                    <a:srgbClr val="000000"/>
                  </a:solidFill>
                  <a:latin typeface="Calibri" panose="020F0502020204030204" pitchFamily="34" charset="0"/>
                  <a:ea typeface="Aileron"/>
                  <a:cs typeface="Calibri" panose="020F0502020204030204" pitchFamily="34" charset="0"/>
                  <a:sym typeface="Aileron"/>
                </a:rPr>
                <a:t> από υπ</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οκ</a:t>
              </a:r>
              <a:r>
                <a:rPr lang="en-US" sz="2199" spc="32" dirty="0">
                  <a:solidFill>
                    <a:srgbClr val="000000"/>
                  </a:solidFill>
                  <a:latin typeface="Calibri" panose="020F0502020204030204" pitchFamily="34" charset="0"/>
                  <a:ea typeface="Aileron"/>
                  <a:cs typeface="Calibri" panose="020F0502020204030204" pitchFamily="34" charset="0"/>
                  <a:sym typeface="Aileron"/>
                </a:rPr>
                <a:t>ατηγορίες θεμάτων</a:t>
              </a:r>
            </a:p>
          </p:txBody>
        </p:sp>
        <p:sp>
          <p:nvSpPr>
            <p:cNvPr id="22" name="TextBox 22"/>
            <p:cNvSpPr txBox="1"/>
            <p:nvPr/>
          </p:nvSpPr>
          <p:spPr>
            <a:xfrm>
              <a:off x="0" y="-28575"/>
              <a:ext cx="4515306" cy="556048"/>
            </a:xfrm>
            <a:prstGeom prst="rect">
              <a:avLst/>
            </a:prstGeom>
          </p:spPr>
          <p:txBody>
            <a:bodyPr lIns="0" tIns="0" rIns="0" bIns="0" rtlCol="0" anchor="t">
              <a:spAutoFit/>
            </a:bodyPr>
            <a:lstStyle/>
            <a:p>
              <a:pPr marL="0" lvl="0" indent="0" algn="ctr">
                <a:lnSpc>
                  <a:spcPts val="3380"/>
                </a:lnSpc>
              </a:pPr>
              <a:r>
                <a:rPr lang="en-US" sz="2600" b="1">
                  <a:solidFill>
                    <a:srgbClr val="000000"/>
                  </a:solidFill>
                  <a:latin typeface="Calibri" panose="020F0502020204030204" pitchFamily="34" charset="0"/>
                  <a:ea typeface="Aileron Bold"/>
                  <a:cs typeface="Calibri" panose="020F0502020204030204" pitchFamily="34" charset="0"/>
                  <a:sym typeface="Aileron Bold"/>
                </a:rPr>
                <a:t>ΠΕΜΠΤΗ ΜΕΣΗΜΕΡΙ</a:t>
              </a:r>
            </a:p>
          </p:txBody>
        </p:sp>
      </p:grpSp>
      <p:grpSp>
        <p:nvGrpSpPr>
          <p:cNvPr id="23" name="Group 23"/>
          <p:cNvGrpSpPr/>
          <p:nvPr/>
        </p:nvGrpSpPr>
        <p:grpSpPr>
          <a:xfrm>
            <a:off x="658909" y="1000125"/>
            <a:ext cx="17314638" cy="1162033"/>
            <a:chOff x="0" y="-38100"/>
            <a:chExt cx="23086183" cy="1549377"/>
          </a:xfrm>
        </p:grpSpPr>
        <p:sp>
          <p:nvSpPr>
            <p:cNvPr id="24" name="TextBox 24"/>
            <p:cNvSpPr txBox="1"/>
            <p:nvPr/>
          </p:nvSpPr>
          <p:spPr>
            <a:xfrm>
              <a:off x="0" y="-38100"/>
              <a:ext cx="23086183" cy="764540"/>
            </a:xfrm>
            <a:prstGeom prst="rect">
              <a:avLst/>
            </a:prstGeom>
          </p:spPr>
          <p:txBody>
            <a:bodyPr lIns="0" tIns="0" rIns="0" bIns="0" rtlCol="0" anchor="t">
              <a:spAutoFit/>
            </a:bodyPr>
            <a:lstStyle/>
            <a:p>
              <a:pPr marL="0" lvl="0" indent="0" algn="ctr">
                <a:lnSpc>
                  <a:spcPts val="4680"/>
                </a:lnSpc>
              </a:pPr>
              <a:r>
                <a:rPr lang="en-US" sz="3600" b="1" dirty="0">
                  <a:solidFill>
                    <a:srgbClr val="000000"/>
                  </a:solidFill>
                  <a:latin typeface="Calibri" panose="020F0502020204030204" pitchFamily="34" charset="0"/>
                  <a:ea typeface="Aileron Bold"/>
                  <a:cs typeface="Calibri" panose="020F0502020204030204" pitchFamily="34" charset="0"/>
                  <a:sym typeface="Aileron Bold"/>
                </a:rPr>
                <a:t>ΓΡ</a:t>
              </a:r>
              <a:r>
                <a:rPr lang="el-GR" sz="3600" b="1" dirty="0">
                  <a:solidFill>
                    <a:srgbClr val="000000"/>
                  </a:solidFill>
                  <a:latin typeface="Calibri" panose="020F0502020204030204" pitchFamily="34" charset="0"/>
                  <a:ea typeface="Aileron Bold"/>
                  <a:cs typeface="Calibri" panose="020F0502020204030204" pitchFamily="34" charset="0"/>
                  <a:sym typeface="Aileron Bold"/>
                </a:rPr>
                <a:t>ΑΦΕΙΟ</a:t>
              </a:r>
              <a:r>
                <a:rPr lang="en-US" sz="3600" b="1" dirty="0">
                  <a:solidFill>
                    <a:srgbClr val="000000"/>
                  </a:solidFill>
                  <a:latin typeface="Calibri" panose="020F0502020204030204" pitchFamily="34" charset="0"/>
                  <a:ea typeface="Aileron Bold"/>
                  <a:cs typeface="Calibri" panose="020F0502020204030204" pitchFamily="34" charset="0"/>
                  <a:sym typeface="Aileron Bold"/>
                </a:rPr>
                <a:t> ΓΡΑΜΜΑΤΕΙΑΚΗΣ ΥΠΟΣΤΗΡΙΞΗΣ </a:t>
              </a:r>
              <a:r>
                <a:rPr lang="el-GR" sz="3600" b="1" dirty="0">
                  <a:solidFill>
                    <a:srgbClr val="000000"/>
                  </a:solidFill>
                  <a:latin typeface="Calibri" panose="020F0502020204030204" pitchFamily="34" charset="0"/>
                  <a:ea typeface="Aileron Bold"/>
                  <a:cs typeface="Calibri" panose="020F0502020204030204" pitchFamily="34" charset="0"/>
                  <a:sym typeface="Aileron Bold"/>
                </a:rPr>
                <a:t>ΣΥΝΕΔΡΙΑΣΕΩΝ </a:t>
              </a:r>
              <a:r>
                <a:rPr lang="en-US" sz="3600" b="1" dirty="0">
                  <a:solidFill>
                    <a:srgbClr val="000000"/>
                  </a:solidFill>
                  <a:latin typeface="Calibri" panose="020F0502020204030204" pitchFamily="34" charset="0"/>
                  <a:ea typeface="Aileron Bold"/>
                  <a:cs typeface="Calibri" panose="020F0502020204030204" pitchFamily="34" charset="0"/>
                  <a:sym typeface="Aileron Bold"/>
                </a:rPr>
                <a:t>ΕΠΙΤΡΟΠΗΣ ΕΡΕΥΝΩΝ</a:t>
              </a:r>
            </a:p>
          </p:txBody>
        </p:sp>
        <p:sp>
          <p:nvSpPr>
            <p:cNvPr id="25" name="TextBox 25"/>
            <p:cNvSpPr txBox="1"/>
            <p:nvPr/>
          </p:nvSpPr>
          <p:spPr>
            <a:xfrm>
              <a:off x="0" y="968393"/>
              <a:ext cx="23086183" cy="542884"/>
            </a:xfrm>
            <a:prstGeom prst="rect">
              <a:avLst/>
            </a:prstGeom>
          </p:spPr>
          <p:txBody>
            <a:bodyPr lIns="0" tIns="0" rIns="0" bIns="0" rtlCol="0" anchor="t">
              <a:spAutoFit/>
            </a:bodyPr>
            <a:lstStyle/>
            <a:p>
              <a:pPr marL="0" lvl="0" indent="0" algn="ctr">
                <a:lnSpc>
                  <a:spcPts val="3640"/>
                </a:lnSpc>
              </a:pPr>
              <a:endParaRPr>
                <a:latin typeface="Calibri" panose="020F0502020204030204" pitchFamily="34" charset="0"/>
                <a:cs typeface="Calibri" panose="020F050202020403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37C9EF"/>
            </a:solidFill>
          </p:spPr>
          <p:txBody>
            <a:bodyPr/>
            <a:lstStyle/>
            <a:p>
              <a:endParaRPr lang="el-GR"/>
            </a:p>
          </p:txBody>
        </p:sp>
        <p:sp>
          <p:nvSpPr>
            <p:cNvPr id="4" name="TextBox 4"/>
            <p:cNvSpPr txBox="1"/>
            <p:nvPr/>
          </p:nvSpPr>
          <p:spPr>
            <a:xfrm>
              <a:off x="0" y="0"/>
              <a:ext cx="4816593" cy="2709333"/>
            </a:xfrm>
            <a:prstGeom prst="rect">
              <a:avLst/>
            </a:prstGeom>
          </p:spPr>
          <p:txBody>
            <a:bodyPr lIns="50800" tIns="50800" rIns="50800" bIns="50800" rtlCol="0" anchor="ctr"/>
            <a:lstStyle/>
            <a:p>
              <a:pPr algn="ctr">
                <a:lnSpc>
                  <a:spcPts val="2639"/>
                </a:lnSpc>
              </a:pPr>
              <a:endParaRPr/>
            </a:p>
          </p:txBody>
        </p:sp>
      </p:grpSp>
      <p:sp>
        <p:nvSpPr>
          <p:cNvPr id="5" name="Freeform 5"/>
          <p:cNvSpPr/>
          <p:nvPr/>
        </p:nvSpPr>
        <p:spPr>
          <a:xfrm>
            <a:off x="106115" y="2904438"/>
            <a:ext cx="18071247" cy="7280522"/>
          </a:xfrm>
          <a:custGeom>
            <a:avLst/>
            <a:gdLst/>
            <a:ahLst/>
            <a:cxnLst/>
            <a:rect l="l" t="t" r="r" b="b"/>
            <a:pathLst>
              <a:path w="18071247" h="7280522">
                <a:moveTo>
                  <a:pt x="0" y="0"/>
                </a:moveTo>
                <a:lnTo>
                  <a:pt x="18071246" y="0"/>
                </a:lnTo>
                <a:lnTo>
                  <a:pt x="18071246" y="7280523"/>
                </a:lnTo>
                <a:lnTo>
                  <a:pt x="0" y="7280523"/>
                </a:lnTo>
                <a:lnTo>
                  <a:pt x="0" y="0"/>
                </a:lnTo>
                <a:close/>
              </a:path>
            </a:pathLst>
          </a:custGeom>
          <a:blipFill>
            <a:blip r:embed="rId2"/>
            <a:stretch>
              <a:fillRect l="-836" r="-836"/>
            </a:stretch>
          </a:blipFill>
        </p:spPr>
        <p:txBody>
          <a:bodyPr/>
          <a:lstStyle/>
          <a:p>
            <a:endParaRPr lang="el-GR"/>
          </a:p>
        </p:txBody>
      </p:sp>
      <p:sp>
        <p:nvSpPr>
          <p:cNvPr id="6" name="TextBox 6"/>
          <p:cNvSpPr txBox="1"/>
          <p:nvPr/>
        </p:nvSpPr>
        <p:spPr>
          <a:xfrm>
            <a:off x="821829" y="38100"/>
            <a:ext cx="16316419" cy="1272622"/>
          </a:xfrm>
          <a:prstGeom prst="rect">
            <a:avLst/>
          </a:prstGeom>
        </p:spPr>
        <p:txBody>
          <a:bodyPr lIns="0" tIns="0" rIns="0" bIns="0" rtlCol="0" anchor="t">
            <a:spAutoFit/>
          </a:bodyPr>
          <a:lstStyle/>
          <a:p>
            <a:pPr algn="ctr">
              <a:lnSpc>
                <a:spcPts val="4975"/>
              </a:lnSpc>
            </a:pPr>
            <a:r>
              <a:rPr lang="en-US" sz="4523" b="1" dirty="0" err="1">
                <a:solidFill>
                  <a:srgbClr val="FFFFFF"/>
                </a:solidFill>
                <a:ea typeface="Aileron Bold"/>
                <a:cs typeface="Aileron Bold"/>
                <a:sym typeface="Aileron Bold"/>
              </a:rPr>
              <a:t>Ενημέρωση</a:t>
            </a:r>
            <a:r>
              <a:rPr lang="en-US" sz="4523" b="1" dirty="0">
                <a:solidFill>
                  <a:srgbClr val="FFFFFF"/>
                </a:solidFill>
                <a:ea typeface="Aileron Bold"/>
                <a:cs typeface="Aileron Bold"/>
                <a:sym typeface="Aileron Bold"/>
              </a:rPr>
              <a:t> Επ</a:t>
            </a:r>
            <a:r>
              <a:rPr lang="en-US" sz="4523" b="1" dirty="0" err="1">
                <a:solidFill>
                  <a:srgbClr val="FFFFFF"/>
                </a:solidFill>
                <a:ea typeface="Aileron Bold"/>
                <a:cs typeface="Aileron Bold"/>
                <a:sym typeface="Aileron Bold"/>
              </a:rPr>
              <a:t>ιστημονικής</a:t>
            </a:r>
            <a:r>
              <a:rPr lang="en-US" sz="4523" b="1" dirty="0">
                <a:solidFill>
                  <a:srgbClr val="FFFFFF"/>
                </a:solidFill>
                <a:ea typeface="Aileron Bold"/>
                <a:cs typeface="Aileron Bold"/>
                <a:sym typeface="Aileron Bold"/>
              </a:rPr>
              <a:t>/</a:t>
            </a:r>
            <a:r>
              <a:rPr lang="en-US" sz="4523" b="1" dirty="0" err="1">
                <a:solidFill>
                  <a:srgbClr val="FFFFFF"/>
                </a:solidFill>
                <a:ea typeface="Aileron Bold"/>
                <a:cs typeface="Aileron Bold"/>
                <a:sym typeface="Aileron Bold"/>
              </a:rPr>
              <a:t>ού</a:t>
            </a:r>
            <a:r>
              <a:rPr lang="en-US" sz="4523" b="1" dirty="0">
                <a:solidFill>
                  <a:srgbClr val="FFFFFF"/>
                </a:solidFill>
                <a:ea typeface="Aileron Bold"/>
                <a:cs typeface="Aileron Bold"/>
                <a:sym typeface="Aileron Bold"/>
              </a:rPr>
              <a:t> Υπ</a:t>
            </a:r>
            <a:r>
              <a:rPr lang="en-US" sz="4523" b="1" dirty="0" err="1">
                <a:solidFill>
                  <a:srgbClr val="FFFFFF"/>
                </a:solidFill>
                <a:ea typeface="Aileron Bold"/>
                <a:cs typeface="Aileron Bold"/>
                <a:sym typeface="Aileron Bold"/>
              </a:rPr>
              <a:t>εύθυνης</a:t>
            </a:r>
            <a:r>
              <a:rPr lang="en-US" sz="4523" b="1" dirty="0">
                <a:solidFill>
                  <a:srgbClr val="FFFFFF"/>
                </a:solidFill>
                <a:ea typeface="Aileron Bold"/>
                <a:cs typeface="Aileron Bold"/>
                <a:sym typeface="Aileron Bold"/>
              </a:rPr>
              <a:t>/</a:t>
            </a:r>
            <a:r>
              <a:rPr lang="en-US" sz="4523" b="1" dirty="0" err="1">
                <a:solidFill>
                  <a:srgbClr val="FFFFFF"/>
                </a:solidFill>
                <a:ea typeface="Aileron Bold"/>
                <a:cs typeface="Aileron Bold"/>
                <a:sym typeface="Aileron Bold"/>
              </a:rPr>
              <a:t>ου</a:t>
            </a:r>
            <a:endParaRPr lang="en-US" sz="4523" b="1" dirty="0">
              <a:solidFill>
                <a:srgbClr val="FFFFFF"/>
              </a:solidFill>
              <a:ea typeface="Aileron Bold"/>
              <a:cs typeface="Aileron Bold"/>
              <a:sym typeface="Aileron Bold"/>
            </a:endParaRPr>
          </a:p>
          <a:p>
            <a:pPr marL="0" lvl="0" indent="0" algn="ctr">
              <a:lnSpc>
                <a:spcPts val="4975"/>
              </a:lnSpc>
            </a:pPr>
            <a:endParaRPr lang="en-US" sz="4523" b="1" dirty="0">
              <a:solidFill>
                <a:srgbClr val="FFFFFF"/>
              </a:solidFill>
              <a:ea typeface="Aileron Bold"/>
              <a:cs typeface="Aileron Bold"/>
              <a:sym typeface="Aileron Bold"/>
            </a:endParaRPr>
          </a:p>
        </p:txBody>
      </p:sp>
      <p:sp>
        <p:nvSpPr>
          <p:cNvPr id="7" name="TextBox 7"/>
          <p:cNvSpPr txBox="1"/>
          <p:nvPr/>
        </p:nvSpPr>
        <p:spPr>
          <a:xfrm>
            <a:off x="985790" y="1244047"/>
            <a:ext cx="16316419" cy="2272223"/>
          </a:xfrm>
          <a:prstGeom prst="rect">
            <a:avLst/>
          </a:prstGeom>
        </p:spPr>
        <p:txBody>
          <a:bodyPr lIns="0" tIns="0" rIns="0" bIns="0" rtlCol="0" anchor="t">
            <a:spAutoFit/>
          </a:bodyPr>
          <a:lstStyle/>
          <a:p>
            <a:pPr algn="just">
              <a:lnSpc>
                <a:spcPts val="3599"/>
              </a:lnSpc>
            </a:pPr>
            <a:r>
              <a:rPr lang="en-US" sz="2399" b="1" dirty="0" err="1">
                <a:solidFill>
                  <a:srgbClr val="FFFFFF"/>
                </a:solidFill>
                <a:latin typeface="Calibri" panose="020F0502020204030204" pitchFamily="34" charset="0"/>
                <a:ea typeface="Aileron Bold"/>
                <a:cs typeface="Calibri" panose="020F0502020204030204" pitchFamily="34" charset="0"/>
                <a:sym typeface="Aileron Bold"/>
              </a:rPr>
              <a:t>Την</a:t>
            </a:r>
            <a:r>
              <a:rPr lang="en-US" sz="2399"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399" b="1" dirty="0" err="1">
                <a:solidFill>
                  <a:srgbClr val="FFFFFF"/>
                </a:solidFill>
                <a:latin typeface="Calibri" panose="020F0502020204030204" pitchFamily="34" charset="0"/>
                <a:ea typeface="Aileron Bold"/>
                <a:cs typeface="Calibri" panose="020F0502020204030204" pitchFamily="34" charset="0"/>
                <a:sym typeface="Aileron Bold"/>
              </a:rPr>
              <a:t>ημέρ</a:t>
            </a:r>
            <a:r>
              <a:rPr lang="en-US" sz="2399" b="1" dirty="0">
                <a:solidFill>
                  <a:srgbClr val="FFFFFF"/>
                </a:solidFill>
                <a:latin typeface="Calibri" panose="020F0502020204030204" pitchFamily="34" charset="0"/>
                <a:ea typeface="Aileron Bold"/>
                <a:cs typeface="Calibri" panose="020F0502020204030204" pitchFamily="34" charset="0"/>
                <a:sym typeface="Aileron Bold"/>
              </a:rPr>
              <a:t>α που έπεται της συνεδρίασης της Επιτροπής Ερευνών του Ε.Λ.Κ.Ε.</a:t>
            </a:r>
            <a:r>
              <a:rPr lang="el-GR" sz="2399" b="1" dirty="0">
                <a:solidFill>
                  <a:srgbClr val="FFFFFF"/>
                </a:solidFill>
                <a:latin typeface="Calibri" panose="020F0502020204030204" pitchFamily="34" charset="0"/>
                <a:ea typeface="Aileron Bold"/>
                <a:cs typeface="Calibri" panose="020F0502020204030204" pitchFamily="34" charset="0"/>
                <a:sym typeface="Aileron Bold"/>
              </a:rPr>
              <a:t>/</a:t>
            </a:r>
            <a:r>
              <a:rPr lang="en-US" sz="2399" b="1" dirty="0" err="1">
                <a:solidFill>
                  <a:srgbClr val="FFFFFF"/>
                </a:solidFill>
                <a:latin typeface="Calibri" panose="020F0502020204030204" pitchFamily="34" charset="0"/>
                <a:ea typeface="Aileron Bold"/>
                <a:cs typeface="Calibri" panose="020F0502020204030204" pitchFamily="34" charset="0"/>
                <a:sym typeface="Aileron Bold"/>
              </a:rPr>
              <a:t>Δι.Π</a:t>
            </a:r>
            <a:r>
              <a:rPr lang="en-US" sz="2399" b="1" dirty="0">
                <a:solidFill>
                  <a:srgbClr val="FFFFFF"/>
                </a:solidFill>
                <a:latin typeface="Calibri" panose="020F0502020204030204" pitchFamily="34" charset="0"/>
                <a:ea typeface="Aileron Bold"/>
                <a:cs typeface="Calibri" panose="020F0502020204030204" pitchFamily="34" charset="0"/>
                <a:sym typeface="Aileron Bold"/>
              </a:rPr>
              <a:t>α.Ε. η/ο Επ</a:t>
            </a:r>
            <a:r>
              <a:rPr lang="en-US" sz="2399" b="1" dirty="0" err="1">
                <a:solidFill>
                  <a:srgbClr val="FFFFFF"/>
                </a:solidFill>
                <a:latin typeface="Calibri" panose="020F0502020204030204" pitchFamily="34" charset="0"/>
                <a:ea typeface="Aileron Bold"/>
                <a:cs typeface="Calibri" panose="020F0502020204030204" pitchFamily="34" charset="0"/>
                <a:sym typeface="Aileron Bold"/>
              </a:rPr>
              <a:t>ιστημονική</a:t>
            </a:r>
            <a:r>
              <a:rPr lang="en-US" sz="2399" b="1" dirty="0">
                <a:solidFill>
                  <a:srgbClr val="FFFFFF"/>
                </a:solidFill>
                <a:latin typeface="Calibri" panose="020F0502020204030204" pitchFamily="34" charset="0"/>
                <a:ea typeface="Aileron Bold"/>
                <a:cs typeface="Calibri" panose="020F0502020204030204" pitchFamily="34" charset="0"/>
                <a:sym typeface="Aileron Bold"/>
              </a:rPr>
              <a:t>/</a:t>
            </a:r>
            <a:r>
              <a:rPr lang="en-US" sz="2399" b="1" dirty="0" err="1">
                <a:solidFill>
                  <a:srgbClr val="FFFFFF"/>
                </a:solidFill>
                <a:latin typeface="Calibri" panose="020F0502020204030204" pitchFamily="34" charset="0"/>
                <a:ea typeface="Aileron Bold"/>
                <a:cs typeface="Calibri" panose="020F0502020204030204" pitchFamily="34" charset="0"/>
                <a:sym typeface="Aileron Bold"/>
              </a:rPr>
              <a:t>ός</a:t>
            </a:r>
            <a:r>
              <a:rPr lang="en-US" sz="2399" b="1" dirty="0">
                <a:solidFill>
                  <a:srgbClr val="FFFFFF"/>
                </a:solidFill>
                <a:latin typeface="Calibri" panose="020F0502020204030204" pitchFamily="34" charset="0"/>
                <a:ea typeface="Aileron Bold"/>
                <a:cs typeface="Calibri" panose="020F0502020204030204" pitchFamily="34" charset="0"/>
                <a:sym typeface="Aileron Bold"/>
              </a:rPr>
              <a:t> Υπ</a:t>
            </a:r>
            <a:r>
              <a:rPr lang="en-US" sz="2399" b="1" dirty="0" err="1">
                <a:solidFill>
                  <a:srgbClr val="FFFFFF"/>
                </a:solidFill>
                <a:latin typeface="Calibri" panose="020F0502020204030204" pitchFamily="34" charset="0"/>
                <a:ea typeface="Aileron Bold"/>
                <a:cs typeface="Calibri" panose="020F0502020204030204" pitchFamily="34" charset="0"/>
                <a:sym typeface="Aileron Bold"/>
              </a:rPr>
              <a:t>εύθυνος</a:t>
            </a:r>
            <a:r>
              <a:rPr lang="en-US" sz="2399" b="1" dirty="0">
                <a:solidFill>
                  <a:srgbClr val="FFFFFF"/>
                </a:solidFill>
                <a:latin typeface="Calibri" panose="020F0502020204030204" pitchFamily="34" charset="0"/>
                <a:ea typeface="Aileron Bold"/>
                <a:cs typeface="Calibri" panose="020F0502020204030204" pitchFamily="34" charset="0"/>
                <a:sym typeface="Aileron Bold"/>
              </a:rPr>
              <a:t>/η λαμβ</a:t>
            </a:r>
            <a:r>
              <a:rPr lang="en-US" sz="2399" b="1" dirty="0" err="1">
                <a:solidFill>
                  <a:srgbClr val="FFFFFF"/>
                </a:solidFill>
                <a:latin typeface="Calibri" panose="020F0502020204030204" pitchFamily="34" charset="0"/>
                <a:ea typeface="Aileron Bold"/>
                <a:cs typeface="Calibri" panose="020F0502020204030204" pitchFamily="34" charset="0"/>
                <a:sym typeface="Aileron Bold"/>
              </a:rPr>
              <a:t>άνει</a:t>
            </a:r>
            <a:r>
              <a:rPr lang="en-US" sz="2399"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399" b="1" dirty="0" err="1">
                <a:solidFill>
                  <a:srgbClr val="FFFFFF"/>
                </a:solidFill>
                <a:latin typeface="Calibri" panose="020F0502020204030204" pitchFamily="34" charset="0"/>
                <a:ea typeface="Aileron Bold"/>
                <a:cs typeface="Calibri" panose="020F0502020204030204" pitchFamily="34" charset="0"/>
                <a:sym typeface="Aileron Bold"/>
              </a:rPr>
              <a:t>το</a:t>
            </a:r>
            <a:r>
              <a:rPr lang="en-US" sz="2399" b="1" dirty="0">
                <a:solidFill>
                  <a:srgbClr val="FFFFFF"/>
                </a:solidFill>
                <a:latin typeface="Calibri" panose="020F0502020204030204" pitchFamily="34" charset="0"/>
                <a:ea typeface="Aileron Bold"/>
                <a:cs typeface="Calibri" panose="020F0502020204030204" pitchFamily="34" charset="0"/>
                <a:sym typeface="Aileron Bold"/>
              </a:rPr>
              <a:t> παρα</a:t>
            </a:r>
            <a:r>
              <a:rPr lang="en-US" sz="2399" b="1" dirty="0" err="1">
                <a:solidFill>
                  <a:srgbClr val="FFFFFF"/>
                </a:solidFill>
                <a:latin typeface="Calibri" panose="020F0502020204030204" pitchFamily="34" charset="0"/>
                <a:ea typeface="Aileron Bold"/>
                <a:cs typeface="Calibri" panose="020F0502020204030204" pitchFamily="34" charset="0"/>
                <a:sym typeface="Aileron Bold"/>
              </a:rPr>
              <a:t>κάτω</a:t>
            </a:r>
            <a:r>
              <a:rPr lang="en-US" sz="2399" b="1" dirty="0">
                <a:solidFill>
                  <a:srgbClr val="FFFFFF"/>
                </a:solidFill>
                <a:latin typeface="Calibri" panose="020F0502020204030204" pitchFamily="34" charset="0"/>
                <a:ea typeface="Aileron Bold"/>
                <a:cs typeface="Calibri" panose="020F0502020204030204" pitchFamily="34" charset="0"/>
                <a:sym typeface="Aileron Bold"/>
              </a:rPr>
              <a:t> α</a:t>
            </a:r>
            <a:r>
              <a:rPr lang="en-US" sz="2399" b="1" dirty="0" err="1">
                <a:solidFill>
                  <a:srgbClr val="FFFFFF"/>
                </a:solidFill>
                <a:latin typeface="Calibri" panose="020F0502020204030204" pitchFamily="34" charset="0"/>
                <a:ea typeface="Aileron Bold"/>
                <a:cs typeface="Calibri" panose="020F0502020204030204" pitchFamily="34" charset="0"/>
                <a:sym typeface="Aileron Bold"/>
              </a:rPr>
              <a:t>υτομ</a:t>
            </a:r>
            <a:r>
              <a:rPr lang="en-US" sz="2399" b="1" dirty="0">
                <a:solidFill>
                  <a:srgbClr val="FFFFFF"/>
                </a:solidFill>
                <a:latin typeface="Calibri" panose="020F0502020204030204" pitchFamily="34" charset="0"/>
                <a:ea typeface="Aileron Bold"/>
                <a:cs typeface="Calibri" panose="020F0502020204030204" pitchFamily="34" charset="0"/>
                <a:sym typeface="Aileron Bold"/>
              </a:rPr>
              <a:t>ατοποιημένο ενημερωτικό ηλεκτρονικό μήνυμα </a:t>
            </a:r>
            <a:r>
              <a:rPr lang="el-GR" sz="2399"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399" b="1" dirty="0">
                <a:solidFill>
                  <a:srgbClr val="FFFFFF"/>
                </a:solidFill>
                <a:latin typeface="Calibri" panose="020F0502020204030204" pitchFamily="34" charset="0"/>
                <a:ea typeface="Aileron Bold"/>
                <a:cs typeface="Calibri" panose="020F0502020204030204" pitchFamily="34" charset="0"/>
                <a:sym typeface="Aileron Bold"/>
              </a:rPr>
              <a:t>email με το οποίο ενημερώνεται για την έγκριση της/των ονομαστικής/ών καταστάσεων που υπέβαλλε προς έγκριση. </a:t>
            </a:r>
          </a:p>
          <a:p>
            <a:pPr marL="0" lvl="0" indent="0" algn="ctr">
              <a:lnSpc>
                <a:spcPts val="7984"/>
              </a:lnSpc>
            </a:pPr>
            <a:endParaRPr lang="en-US" sz="2399" b="1" dirty="0">
              <a:solidFill>
                <a:srgbClr val="FFFFFF"/>
              </a:solidFill>
              <a:latin typeface="Calibri" panose="020F0502020204030204" pitchFamily="34" charset="0"/>
              <a:ea typeface="Aileron Bold"/>
              <a:cs typeface="Calibri" panose="020F0502020204030204" pitchFamily="34" charset="0"/>
              <a:sym typeface="Aileron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37C9EF"/>
            </a:solidFill>
          </p:spPr>
          <p:txBody>
            <a:bodyPr/>
            <a:lstStyle/>
            <a:p>
              <a:endParaRPr lang="el-GR"/>
            </a:p>
          </p:txBody>
        </p:sp>
        <p:sp>
          <p:nvSpPr>
            <p:cNvPr id="4" name="TextBox 4"/>
            <p:cNvSpPr txBox="1"/>
            <p:nvPr/>
          </p:nvSpPr>
          <p:spPr>
            <a:xfrm>
              <a:off x="0" y="0"/>
              <a:ext cx="4816593" cy="2709333"/>
            </a:xfrm>
            <a:prstGeom prst="rect">
              <a:avLst/>
            </a:prstGeom>
          </p:spPr>
          <p:txBody>
            <a:bodyPr lIns="50800" tIns="50800" rIns="50800" bIns="50800" rtlCol="0" anchor="ctr"/>
            <a:lstStyle/>
            <a:p>
              <a:pPr algn="ctr">
                <a:lnSpc>
                  <a:spcPts val="2639"/>
                </a:lnSpc>
              </a:pPr>
              <a:endParaRPr/>
            </a:p>
          </p:txBody>
        </p:sp>
      </p:grpSp>
      <p:sp>
        <p:nvSpPr>
          <p:cNvPr id="5" name="Freeform 5"/>
          <p:cNvSpPr/>
          <p:nvPr/>
        </p:nvSpPr>
        <p:spPr>
          <a:xfrm>
            <a:off x="11638494" y="2644316"/>
            <a:ext cx="6507271" cy="7588654"/>
          </a:xfrm>
          <a:custGeom>
            <a:avLst/>
            <a:gdLst/>
            <a:ahLst/>
            <a:cxnLst/>
            <a:rect l="l" t="t" r="r" b="b"/>
            <a:pathLst>
              <a:path w="6507271" h="7588654">
                <a:moveTo>
                  <a:pt x="0" y="0"/>
                </a:moveTo>
                <a:lnTo>
                  <a:pt x="6507271" y="0"/>
                </a:lnTo>
                <a:lnTo>
                  <a:pt x="6507271" y="7588653"/>
                </a:lnTo>
                <a:lnTo>
                  <a:pt x="0" y="7588653"/>
                </a:lnTo>
                <a:lnTo>
                  <a:pt x="0" y="0"/>
                </a:lnTo>
                <a:close/>
              </a:path>
            </a:pathLst>
          </a:custGeom>
          <a:blipFill>
            <a:blip r:embed="rId2"/>
            <a:stretch>
              <a:fillRect/>
            </a:stretch>
          </a:blipFill>
        </p:spPr>
        <p:txBody>
          <a:bodyPr/>
          <a:lstStyle/>
          <a:p>
            <a:endParaRPr lang="el-GR"/>
          </a:p>
        </p:txBody>
      </p:sp>
      <p:sp>
        <p:nvSpPr>
          <p:cNvPr id="7" name="TextBox 7"/>
          <p:cNvSpPr txBox="1"/>
          <p:nvPr/>
        </p:nvSpPr>
        <p:spPr>
          <a:xfrm>
            <a:off x="821829" y="38100"/>
            <a:ext cx="16316419" cy="1272622"/>
          </a:xfrm>
          <a:prstGeom prst="rect">
            <a:avLst/>
          </a:prstGeom>
        </p:spPr>
        <p:txBody>
          <a:bodyPr lIns="0" tIns="0" rIns="0" bIns="0" rtlCol="0" anchor="t">
            <a:spAutoFit/>
          </a:bodyPr>
          <a:lstStyle/>
          <a:p>
            <a:pPr algn="ctr">
              <a:lnSpc>
                <a:spcPts val="4975"/>
              </a:lnSpc>
            </a:pPr>
            <a:r>
              <a:rPr lang="en-US" sz="4523" b="1" dirty="0" err="1">
                <a:solidFill>
                  <a:srgbClr val="FFFFFF"/>
                </a:solidFill>
                <a:latin typeface="Calibri" panose="020F0502020204030204" pitchFamily="34" charset="0"/>
                <a:ea typeface="Aileron Bold"/>
                <a:cs typeface="Calibri" panose="020F0502020204030204" pitchFamily="34" charset="0"/>
                <a:sym typeface="Aileron Bold"/>
              </a:rPr>
              <a:t>Ενημέρωση</a:t>
            </a:r>
            <a:r>
              <a:rPr lang="en-US" sz="4523" b="1" dirty="0">
                <a:solidFill>
                  <a:srgbClr val="FFFFFF"/>
                </a:solidFill>
                <a:latin typeface="Calibri" panose="020F0502020204030204" pitchFamily="34" charset="0"/>
                <a:ea typeface="Aileron Bold"/>
                <a:cs typeface="Calibri" panose="020F0502020204030204" pitchFamily="34" charset="0"/>
                <a:sym typeface="Aileron Bold"/>
              </a:rPr>
              <a:t> Επ</a:t>
            </a:r>
            <a:r>
              <a:rPr lang="en-US" sz="4523" b="1" dirty="0" err="1">
                <a:solidFill>
                  <a:srgbClr val="FFFFFF"/>
                </a:solidFill>
                <a:latin typeface="Calibri" panose="020F0502020204030204" pitchFamily="34" charset="0"/>
                <a:ea typeface="Aileron Bold"/>
                <a:cs typeface="Calibri" panose="020F0502020204030204" pitchFamily="34" charset="0"/>
                <a:sym typeface="Aileron Bold"/>
              </a:rPr>
              <a:t>ιστημονικής</a:t>
            </a:r>
            <a:r>
              <a:rPr lang="en-US" sz="4523" b="1" dirty="0">
                <a:solidFill>
                  <a:srgbClr val="FFFFFF"/>
                </a:solidFill>
                <a:latin typeface="Calibri" panose="020F0502020204030204" pitchFamily="34" charset="0"/>
                <a:ea typeface="Aileron Bold"/>
                <a:cs typeface="Calibri" panose="020F0502020204030204" pitchFamily="34" charset="0"/>
                <a:sym typeface="Aileron Bold"/>
              </a:rPr>
              <a:t>/</a:t>
            </a:r>
            <a:r>
              <a:rPr lang="en-US" sz="4523" b="1" dirty="0" err="1">
                <a:solidFill>
                  <a:srgbClr val="FFFFFF"/>
                </a:solidFill>
                <a:latin typeface="Calibri" panose="020F0502020204030204" pitchFamily="34" charset="0"/>
                <a:ea typeface="Aileron Bold"/>
                <a:cs typeface="Calibri" panose="020F0502020204030204" pitchFamily="34" charset="0"/>
                <a:sym typeface="Aileron Bold"/>
              </a:rPr>
              <a:t>ού</a:t>
            </a:r>
            <a:r>
              <a:rPr lang="en-US" sz="4523" b="1" dirty="0">
                <a:solidFill>
                  <a:srgbClr val="FFFFFF"/>
                </a:solidFill>
                <a:latin typeface="Calibri" panose="020F0502020204030204" pitchFamily="34" charset="0"/>
                <a:ea typeface="Aileron Bold"/>
                <a:cs typeface="Calibri" panose="020F0502020204030204" pitchFamily="34" charset="0"/>
                <a:sym typeface="Aileron Bold"/>
              </a:rPr>
              <a:t> Υπ</a:t>
            </a:r>
            <a:r>
              <a:rPr lang="en-US" sz="4523" b="1" dirty="0" err="1">
                <a:solidFill>
                  <a:srgbClr val="FFFFFF"/>
                </a:solidFill>
                <a:latin typeface="Calibri" panose="020F0502020204030204" pitchFamily="34" charset="0"/>
                <a:ea typeface="Aileron Bold"/>
                <a:cs typeface="Calibri" panose="020F0502020204030204" pitchFamily="34" charset="0"/>
                <a:sym typeface="Aileron Bold"/>
              </a:rPr>
              <a:t>εύθυνης</a:t>
            </a:r>
            <a:r>
              <a:rPr lang="en-US" sz="4523" b="1" dirty="0">
                <a:solidFill>
                  <a:srgbClr val="FFFFFF"/>
                </a:solidFill>
                <a:latin typeface="Calibri" panose="020F0502020204030204" pitchFamily="34" charset="0"/>
                <a:ea typeface="Aileron Bold"/>
                <a:cs typeface="Calibri" panose="020F0502020204030204" pitchFamily="34" charset="0"/>
                <a:sym typeface="Aileron Bold"/>
              </a:rPr>
              <a:t>/</a:t>
            </a:r>
            <a:r>
              <a:rPr lang="en-US" sz="4523" b="1" dirty="0" err="1">
                <a:solidFill>
                  <a:srgbClr val="FFFFFF"/>
                </a:solidFill>
                <a:latin typeface="Calibri" panose="020F0502020204030204" pitchFamily="34" charset="0"/>
                <a:ea typeface="Aileron Bold"/>
                <a:cs typeface="Calibri" panose="020F0502020204030204" pitchFamily="34" charset="0"/>
                <a:sym typeface="Aileron Bold"/>
              </a:rPr>
              <a:t>ου</a:t>
            </a:r>
            <a:endParaRPr lang="en-US" sz="4523" b="1" dirty="0">
              <a:solidFill>
                <a:srgbClr val="FFFFFF"/>
              </a:solidFill>
              <a:latin typeface="Calibri" panose="020F0502020204030204" pitchFamily="34" charset="0"/>
              <a:ea typeface="Aileron Bold"/>
              <a:cs typeface="Calibri" panose="020F0502020204030204" pitchFamily="34" charset="0"/>
              <a:sym typeface="Aileron Bold"/>
            </a:endParaRPr>
          </a:p>
          <a:p>
            <a:pPr marL="0" lvl="0" indent="0" algn="ctr">
              <a:lnSpc>
                <a:spcPts val="4975"/>
              </a:lnSpc>
            </a:pPr>
            <a:endParaRPr lang="en-US" sz="4523" b="1" dirty="0">
              <a:solidFill>
                <a:srgbClr val="FFFFFF"/>
              </a:solidFill>
              <a:latin typeface="Calibri" panose="020F0502020204030204" pitchFamily="34" charset="0"/>
              <a:ea typeface="Aileron Bold"/>
              <a:cs typeface="Calibri" panose="020F0502020204030204" pitchFamily="34" charset="0"/>
              <a:sym typeface="Aileron Bold"/>
            </a:endParaRPr>
          </a:p>
        </p:txBody>
      </p:sp>
      <p:sp>
        <p:nvSpPr>
          <p:cNvPr id="8" name="TextBox 8"/>
          <p:cNvSpPr txBox="1"/>
          <p:nvPr/>
        </p:nvSpPr>
        <p:spPr>
          <a:xfrm>
            <a:off x="201990" y="1038225"/>
            <a:ext cx="17943775" cy="1920910"/>
          </a:xfrm>
          <a:prstGeom prst="rect">
            <a:avLst/>
          </a:prstGeom>
        </p:spPr>
        <p:txBody>
          <a:bodyPr lIns="0" tIns="0" rIns="0" bIns="0" rtlCol="0" anchor="t">
            <a:spAutoFit/>
          </a:bodyPr>
          <a:lstStyle/>
          <a:p>
            <a:pPr algn="just">
              <a:lnSpc>
                <a:spcPts val="2203"/>
              </a:lnSpc>
            </a:pPr>
            <a:r>
              <a:rPr lang="en-US" sz="2003" b="1" dirty="0" err="1">
                <a:solidFill>
                  <a:srgbClr val="FFFFFF"/>
                </a:solidFill>
                <a:latin typeface="Calibri" panose="020F0502020204030204" pitchFamily="34" charset="0"/>
                <a:ea typeface="Aileron Bold"/>
                <a:cs typeface="Calibri" panose="020F0502020204030204" pitchFamily="34" charset="0"/>
                <a:sym typeface="Aileron Bold"/>
              </a:rPr>
              <a:t>Σε</a:t>
            </a:r>
            <a:r>
              <a:rPr lang="en-US" sz="2003"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003" b="1" dirty="0" err="1">
                <a:solidFill>
                  <a:srgbClr val="FFFFFF"/>
                </a:solidFill>
                <a:latin typeface="Calibri" panose="020F0502020204030204" pitchFamily="34" charset="0"/>
                <a:ea typeface="Aileron Bold"/>
                <a:cs typeface="Calibri" panose="020F0502020204030204" pitchFamily="34" charset="0"/>
                <a:sym typeface="Aileron Bold"/>
              </a:rPr>
              <a:t>συνέχει</a:t>
            </a:r>
            <a:r>
              <a:rPr lang="en-US" sz="2003" b="1" dirty="0">
                <a:solidFill>
                  <a:srgbClr val="FFFFFF"/>
                </a:solidFill>
                <a:latin typeface="Calibri" panose="020F0502020204030204" pitchFamily="34" charset="0"/>
                <a:ea typeface="Aileron Bold"/>
                <a:cs typeface="Calibri" panose="020F0502020204030204" pitchFamily="34" charset="0"/>
                <a:sym typeface="Aileron Bold"/>
              </a:rPr>
              <a:t>α της ενημέρωσης για την έγκριση των υποβληθέντων ονομαστικών καταστάσεων, η/ο Επιστημονική/ός Υπεύθυνος λαμβάνει το παρακάτω </a:t>
            </a:r>
            <a:r>
              <a:rPr lang="el-GR" sz="2003" b="1" dirty="0">
                <a:solidFill>
                  <a:srgbClr val="FFFFFF"/>
                </a:solidFill>
                <a:latin typeface="Calibri" panose="020F0502020204030204" pitchFamily="34" charset="0"/>
                <a:ea typeface="Aileron Bold"/>
                <a:cs typeface="Calibri" panose="020F0502020204030204" pitchFamily="34" charset="0"/>
                <a:sym typeface="Aileron Bold"/>
              </a:rPr>
              <a:t>αυτοματοποιημένο </a:t>
            </a:r>
            <a:r>
              <a:rPr lang="en-US" sz="2003" b="1" dirty="0" err="1">
                <a:solidFill>
                  <a:srgbClr val="FFFFFF"/>
                </a:solidFill>
                <a:latin typeface="Calibri" panose="020F0502020204030204" pitchFamily="34" charset="0"/>
                <a:ea typeface="Aileron Bold"/>
                <a:cs typeface="Calibri" panose="020F0502020204030204" pitchFamily="34" charset="0"/>
                <a:sym typeface="Aileron Bold"/>
              </a:rPr>
              <a:t>ηλεκτρονικό</a:t>
            </a:r>
            <a:r>
              <a:rPr lang="en-US" sz="2003" b="1" dirty="0">
                <a:solidFill>
                  <a:srgbClr val="FFFFFF"/>
                </a:solidFill>
                <a:latin typeface="Calibri" panose="020F0502020204030204" pitchFamily="34" charset="0"/>
                <a:ea typeface="Aileron Bold"/>
                <a:cs typeface="Calibri" panose="020F0502020204030204" pitchFamily="34" charset="0"/>
                <a:sym typeface="Aileron Bold"/>
              </a:rPr>
              <a:t> μήνυμα</a:t>
            </a:r>
            <a:r>
              <a:rPr lang="el-GR" sz="2003" b="1" dirty="0">
                <a:solidFill>
                  <a:srgbClr val="FFFFFF"/>
                </a:solidFill>
                <a:latin typeface="Calibri" panose="020F0502020204030204" pitchFamily="34" charset="0"/>
                <a:ea typeface="Aileron Bold"/>
                <a:cs typeface="Calibri" panose="020F0502020204030204" pitchFamily="34" charset="0"/>
                <a:sym typeface="Aileron Bold"/>
              </a:rPr>
              <a:t> - </a:t>
            </a:r>
            <a:r>
              <a:rPr lang="en-US" sz="2003" b="1" dirty="0">
                <a:solidFill>
                  <a:srgbClr val="FFFFFF"/>
                </a:solidFill>
                <a:latin typeface="Calibri" panose="020F0502020204030204" pitchFamily="34" charset="0"/>
                <a:ea typeface="Aileron Bold"/>
                <a:cs typeface="Calibri" panose="020F0502020204030204" pitchFamily="34" charset="0"/>
                <a:sym typeface="Aileron Bold"/>
              </a:rPr>
              <a:t>email </a:t>
            </a:r>
            <a:r>
              <a:rPr lang="en-US" sz="2003" b="1" dirty="0" err="1">
                <a:solidFill>
                  <a:srgbClr val="FFFFFF"/>
                </a:solidFill>
                <a:latin typeface="Calibri" panose="020F0502020204030204" pitchFamily="34" charset="0"/>
                <a:ea typeface="Aileron Bold"/>
                <a:cs typeface="Calibri" panose="020F0502020204030204" pitchFamily="34" charset="0"/>
                <a:sym typeface="Aileron Bold"/>
              </a:rPr>
              <a:t>με</a:t>
            </a:r>
            <a:r>
              <a:rPr lang="en-US" sz="2003" b="1" dirty="0">
                <a:solidFill>
                  <a:srgbClr val="FFFFFF"/>
                </a:solidFill>
                <a:latin typeface="Calibri" panose="020F0502020204030204" pitchFamily="34" charset="0"/>
                <a:ea typeface="Aileron Bold"/>
                <a:cs typeface="Calibri" panose="020F0502020204030204" pitchFamily="34" charset="0"/>
                <a:sym typeface="Aileron Bold"/>
              </a:rPr>
              <a:t> </a:t>
            </a:r>
            <a:r>
              <a:rPr lang="el-GR" sz="2003" b="1" dirty="0">
                <a:solidFill>
                  <a:srgbClr val="FFFFFF"/>
                </a:solidFill>
                <a:latin typeface="Calibri" panose="020F0502020204030204" pitchFamily="34" charset="0"/>
                <a:ea typeface="Aileron Bold"/>
                <a:cs typeface="Calibri" panose="020F0502020204030204" pitchFamily="34" charset="0"/>
                <a:sym typeface="Aileron Bold"/>
              </a:rPr>
              <a:t>τον σύνδεσμο λήψης της υπεύθυνης δήλωσης</a:t>
            </a:r>
            <a:r>
              <a:rPr lang="en-US" sz="2003" b="1" dirty="0">
                <a:solidFill>
                  <a:srgbClr val="FFFFFF"/>
                </a:solidFill>
                <a:latin typeface="Calibri" panose="020F0502020204030204" pitchFamily="34" charset="0"/>
                <a:ea typeface="Aileron Bold"/>
                <a:cs typeface="Calibri" panose="020F0502020204030204" pitchFamily="34" charset="0"/>
                <a:sym typeface="Aileron Bold"/>
              </a:rPr>
              <a:t>, η οποία απαιτείται να συμπληρωθεί, υπογραφεί ψηφιακά και αποσταλεί ΑΜΕΣΑ </a:t>
            </a:r>
            <a:r>
              <a:rPr lang="el-GR" sz="2003" b="1" dirty="0">
                <a:solidFill>
                  <a:srgbClr val="FFFFFF"/>
                </a:solidFill>
                <a:latin typeface="Calibri" panose="020F0502020204030204" pitchFamily="34" charset="0"/>
                <a:ea typeface="Aileron Bold"/>
                <a:cs typeface="Calibri" panose="020F0502020204030204" pitchFamily="34" charset="0"/>
                <a:sym typeface="Aileron Bold"/>
              </a:rPr>
              <a:t>στο </a:t>
            </a:r>
            <a:r>
              <a:rPr lang="el-GR" dirty="0">
                <a:hlinkClick r:id="rId3"/>
              </a:rPr>
              <a:t>rchr@ihu.gr</a:t>
            </a:r>
            <a:r>
              <a:rPr lang="el-GR" dirty="0"/>
              <a:t>, </a:t>
            </a:r>
            <a:r>
              <a:rPr lang="en-US" sz="2003" b="1" dirty="0">
                <a:solidFill>
                  <a:srgbClr val="FFFFFF"/>
                </a:solidFill>
                <a:latin typeface="Calibri" panose="020F0502020204030204" pitchFamily="34" charset="0"/>
                <a:ea typeface="Aileron Bold"/>
                <a:cs typeface="Calibri" panose="020F0502020204030204" pitchFamily="34" charset="0"/>
                <a:sym typeface="Aileron Bold"/>
              </a:rPr>
              <a:t>π</a:t>
            </a:r>
            <a:r>
              <a:rPr lang="en-US" sz="2003" b="1" dirty="0" err="1">
                <a:solidFill>
                  <a:srgbClr val="FFFFFF"/>
                </a:solidFill>
                <a:latin typeface="Calibri" panose="020F0502020204030204" pitchFamily="34" charset="0"/>
                <a:ea typeface="Aileron Bold"/>
                <a:cs typeface="Calibri" panose="020F0502020204030204" pitchFamily="34" charset="0"/>
                <a:sym typeface="Aileron Bold"/>
              </a:rPr>
              <a:t>ροκειμένου</a:t>
            </a:r>
            <a:r>
              <a:rPr lang="en-US" sz="2003" b="1" dirty="0">
                <a:solidFill>
                  <a:srgbClr val="FFFFFF"/>
                </a:solidFill>
                <a:latin typeface="Calibri" panose="020F0502020204030204" pitchFamily="34" charset="0"/>
                <a:ea typeface="Aileron Bold"/>
                <a:cs typeface="Calibri" panose="020F0502020204030204" pitchFamily="34" charset="0"/>
                <a:sym typeface="Aileron Bold"/>
              </a:rPr>
              <a:t> να ολοκληρωθεί η διαδικασία λήψης των υπογραφών. Στην Υπ</a:t>
            </a:r>
            <a:r>
              <a:rPr lang="en-US" sz="2003" b="1" dirty="0" err="1">
                <a:solidFill>
                  <a:srgbClr val="FFFFFF"/>
                </a:solidFill>
                <a:latin typeface="Calibri" panose="020F0502020204030204" pitchFamily="34" charset="0"/>
                <a:ea typeface="Aileron Bold"/>
                <a:cs typeface="Calibri" panose="020F0502020204030204" pitchFamily="34" charset="0"/>
                <a:sym typeface="Aileron Bold"/>
              </a:rPr>
              <a:t>εύθυνη</a:t>
            </a:r>
            <a:r>
              <a:rPr lang="en-US" sz="2003"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003" b="1" dirty="0" err="1">
                <a:solidFill>
                  <a:srgbClr val="FFFFFF"/>
                </a:solidFill>
                <a:latin typeface="Calibri" panose="020F0502020204030204" pitchFamily="34" charset="0"/>
                <a:ea typeface="Aileron Bold"/>
                <a:cs typeface="Calibri" panose="020F0502020204030204" pitchFamily="34" charset="0"/>
                <a:sym typeface="Aileron Bold"/>
              </a:rPr>
              <a:t>Δήλωση</a:t>
            </a:r>
            <a:r>
              <a:rPr lang="en-US" sz="2003" b="1" dirty="0">
                <a:solidFill>
                  <a:srgbClr val="FFFFFF"/>
                </a:solidFill>
                <a:latin typeface="Calibri" panose="020F0502020204030204" pitchFamily="34" charset="0"/>
                <a:ea typeface="Aileron Bold"/>
                <a:cs typeface="Calibri" panose="020F0502020204030204" pitchFamily="34" charset="0"/>
                <a:sym typeface="Aileron Bold"/>
              </a:rPr>
              <a:t> η οπ</a:t>
            </a:r>
            <a:r>
              <a:rPr lang="en-US" sz="2003" b="1" dirty="0" err="1">
                <a:solidFill>
                  <a:srgbClr val="FFFFFF"/>
                </a:solidFill>
                <a:latin typeface="Calibri" panose="020F0502020204030204" pitchFamily="34" charset="0"/>
                <a:ea typeface="Aileron Bold"/>
                <a:cs typeface="Calibri" panose="020F0502020204030204" pitchFamily="34" charset="0"/>
                <a:sym typeface="Aileron Bold"/>
              </a:rPr>
              <a:t>οί</a:t>
            </a:r>
            <a:r>
              <a:rPr lang="en-US" sz="2003" b="1" dirty="0">
                <a:solidFill>
                  <a:srgbClr val="FFFFFF"/>
                </a:solidFill>
                <a:latin typeface="Calibri" panose="020F0502020204030204" pitchFamily="34" charset="0"/>
                <a:ea typeface="Aileron Bold"/>
                <a:cs typeface="Calibri" panose="020F0502020204030204" pitchFamily="34" charset="0"/>
                <a:sym typeface="Aileron Bold"/>
              </a:rPr>
              <a:t>α υποβάλλεται για το σύνολο των ονομαστικών </a:t>
            </a:r>
            <a:r>
              <a:rPr lang="el-GR" sz="2003" b="1" dirty="0">
                <a:solidFill>
                  <a:srgbClr val="FFFFFF"/>
                </a:solidFill>
                <a:latin typeface="Calibri" panose="020F0502020204030204" pitchFamily="34" charset="0"/>
                <a:ea typeface="Aileron Bold"/>
                <a:cs typeface="Calibri" panose="020F0502020204030204" pitchFamily="34" charset="0"/>
                <a:sym typeface="Aileron Bold"/>
              </a:rPr>
              <a:t>καταστάσεων </a:t>
            </a:r>
            <a:r>
              <a:rPr lang="en-US" sz="2003" b="1" dirty="0">
                <a:solidFill>
                  <a:srgbClr val="FFFFFF"/>
                </a:solidFill>
                <a:latin typeface="Calibri" panose="020F0502020204030204" pitchFamily="34" charset="0"/>
                <a:ea typeface="Aileron Bold"/>
                <a:cs typeface="Calibri" panose="020F0502020204030204" pitchFamily="34" charset="0"/>
                <a:sym typeface="Aileron Bold"/>
              </a:rPr>
              <a:t>αν</a:t>
            </a:r>
            <a:r>
              <a:rPr lang="el-GR" sz="2003" b="1" dirty="0">
                <a:solidFill>
                  <a:srgbClr val="FFFFFF"/>
                </a:solidFill>
                <a:latin typeface="Calibri" panose="020F0502020204030204" pitchFamily="34" charset="0"/>
                <a:ea typeface="Aileron Bold"/>
                <a:cs typeface="Calibri" panose="020F0502020204030204" pitchFamily="34" charset="0"/>
                <a:sym typeface="Aileron Bold"/>
              </a:rPr>
              <a:t>ά</a:t>
            </a:r>
            <a:r>
              <a:rPr lang="en-US" sz="2003" b="1" dirty="0">
                <a:solidFill>
                  <a:srgbClr val="FFFFFF"/>
                </a:solidFill>
                <a:latin typeface="Calibri" panose="020F0502020204030204" pitchFamily="34" charset="0"/>
                <a:ea typeface="Aileron Bold"/>
                <a:cs typeface="Calibri" panose="020F0502020204030204" pitchFamily="34" charset="0"/>
                <a:sym typeface="Aileron Bold"/>
              </a:rPr>
              <a:t> έργο, συμπληρώνονται πέραν των προσωπικών στοιχείων της/του Επιστημονικής/ού Υπευθύνου, ο Κωδικός του Έργου και ο αριθμός της συνεδρίασης της Επιτροπής Ερευνών του Ε.Λ.Κ.Ε.</a:t>
            </a:r>
            <a:r>
              <a:rPr lang="el-GR" sz="2003" b="1" dirty="0">
                <a:solidFill>
                  <a:srgbClr val="FFFFFF"/>
                </a:solidFill>
                <a:latin typeface="Calibri" panose="020F0502020204030204" pitchFamily="34" charset="0"/>
                <a:ea typeface="Aileron Bold"/>
                <a:cs typeface="Calibri" panose="020F0502020204030204" pitchFamily="34" charset="0"/>
                <a:sym typeface="Aileron Bold"/>
              </a:rPr>
              <a:t>/</a:t>
            </a:r>
            <a:r>
              <a:rPr lang="en-US" sz="2003" b="1" dirty="0" err="1">
                <a:solidFill>
                  <a:srgbClr val="FFFFFF"/>
                </a:solidFill>
                <a:latin typeface="Calibri" panose="020F0502020204030204" pitchFamily="34" charset="0"/>
                <a:ea typeface="Aileron Bold"/>
                <a:cs typeface="Calibri" panose="020F0502020204030204" pitchFamily="34" charset="0"/>
                <a:sym typeface="Aileron Bold"/>
              </a:rPr>
              <a:t>Δι.Π</a:t>
            </a:r>
            <a:r>
              <a:rPr lang="en-US" sz="2003" b="1" dirty="0">
                <a:solidFill>
                  <a:srgbClr val="FFFFFF"/>
                </a:solidFill>
                <a:latin typeface="Calibri" panose="020F0502020204030204" pitchFamily="34" charset="0"/>
                <a:ea typeface="Aileron Bold"/>
                <a:cs typeface="Calibri" panose="020F0502020204030204" pitchFamily="34" charset="0"/>
                <a:sym typeface="Aileron Bold"/>
              </a:rPr>
              <a:t>α.Ε. </a:t>
            </a:r>
            <a:r>
              <a:rPr lang="en-US" sz="2003" b="1" dirty="0" err="1">
                <a:solidFill>
                  <a:srgbClr val="FFFFFF"/>
                </a:solidFill>
                <a:latin typeface="Calibri" panose="020F0502020204030204" pitchFamily="34" charset="0"/>
                <a:ea typeface="Aileron Bold"/>
                <a:cs typeface="Calibri" panose="020F0502020204030204" pitchFamily="34" charset="0"/>
                <a:sym typeface="Aileron Bold"/>
              </a:rPr>
              <a:t>στην</a:t>
            </a:r>
            <a:r>
              <a:rPr lang="en-US" sz="2003" b="1" dirty="0">
                <a:solidFill>
                  <a:srgbClr val="FFFFFF"/>
                </a:solidFill>
                <a:latin typeface="Calibri" panose="020F0502020204030204" pitchFamily="34" charset="0"/>
                <a:ea typeface="Aileron Bold"/>
                <a:cs typeface="Calibri" panose="020F0502020204030204" pitchFamily="34" charset="0"/>
                <a:sym typeface="Aileron Bold"/>
              </a:rPr>
              <a:t> οπ</a:t>
            </a:r>
            <a:r>
              <a:rPr lang="en-US" sz="2003" b="1" dirty="0" err="1">
                <a:solidFill>
                  <a:srgbClr val="FFFFFF"/>
                </a:solidFill>
                <a:latin typeface="Calibri" panose="020F0502020204030204" pitchFamily="34" charset="0"/>
                <a:ea typeface="Aileron Bold"/>
                <a:cs typeface="Calibri" panose="020F0502020204030204" pitchFamily="34" charset="0"/>
                <a:sym typeface="Aileron Bold"/>
              </a:rPr>
              <a:t>οί</a:t>
            </a:r>
            <a:r>
              <a:rPr lang="en-US" sz="2003" b="1" dirty="0">
                <a:solidFill>
                  <a:srgbClr val="FFFFFF"/>
                </a:solidFill>
                <a:latin typeface="Calibri" panose="020F0502020204030204" pitchFamily="34" charset="0"/>
                <a:ea typeface="Aileron Bold"/>
                <a:cs typeface="Calibri" panose="020F0502020204030204" pitchFamily="34" charset="0"/>
                <a:sym typeface="Aileron Bold"/>
              </a:rPr>
              <a:t>α εγκρίθηκαν οι ονομαστικές καταστάσεις. </a:t>
            </a:r>
          </a:p>
          <a:p>
            <a:pPr marL="0" lvl="0" indent="0" algn="ctr">
              <a:lnSpc>
                <a:spcPts val="4602"/>
              </a:lnSpc>
            </a:pPr>
            <a:endParaRPr lang="en-US" sz="2003" b="1" dirty="0">
              <a:solidFill>
                <a:srgbClr val="FFFFFF"/>
              </a:solidFill>
              <a:latin typeface="Calibri" panose="020F0502020204030204" pitchFamily="34" charset="0"/>
              <a:ea typeface="Aileron Bold"/>
              <a:cs typeface="Calibri" panose="020F0502020204030204" pitchFamily="34" charset="0"/>
              <a:sym typeface="Aileron Bold"/>
            </a:endParaRPr>
          </a:p>
        </p:txBody>
      </p:sp>
      <p:pic>
        <p:nvPicPr>
          <p:cNvPr id="10" name="Εικόνα 9">
            <a:extLst>
              <a:ext uri="{FF2B5EF4-FFF2-40B4-BE49-F238E27FC236}">
                <a16:creationId xmlns:a16="http://schemas.microsoft.com/office/drawing/2014/main" id="{5675BE02-1EFF-9615-5F22-CD5740A1F289}"/>
              </a:ext>
            </a:extLst>
          </p:cNvPr>
          <p:cNvPicPr>
            <a:picLocks noChangeAspect="1"/>
          </p:cNvPicPr>
          <p:nvPr/>
        </p:nvPicPr>
        <p:blipFill>
          <a:blip r:embed="rId4"/>
          <a:stretch>
            <a:fillRect/>
          </a:stretch>
        </p:blipFill>
        <p:spPr>
          <a:xfrm>
            <a:off x="274988" y="2781301"/>
            <a:ext cx="11221276" cy="6467474"/>
          </a:xfrm>
          <a:prstGeom prst="rect">
            <a:avLst/>
          </a:prstGeom>
        </p:spPr>
      </p:pic>
      <p:sp>
        <p:nvSpPr>
          <p:cNvPr id="11" name="Ορθογώνιο 10">
            <a:extLst>
              <a:ext uri="{FF2B5EF4-FFF2-40B4-BE49-F238E27FC236}">
                <a16:creationId xmlns:a16="http://schemas.microsoft.com/office/drawing/2014/main" id="{DACBD344-99F2-EA38-A169-73F6BFE070E3}"/>
              </a:ext>
            </a:extLst>
          </p:cNvPr>
          <p:cNvSpPr/>
          <p:nvPr/>
        </p:nvSpPr>
        <p:spPr>
          <a:xfrm>
            <a:off x="838200" y="3390900"/>
            <a:ext cx="1066800" cy="2286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37C9EF"/>
            </a:solidFill>
          </p:spPr>
          <p:txBody>
            <a:bodyPr/>
            <a:lstStyle/>
            <a:p>
              <a:endParaRPr lang="el-GR"/>
            </a:p>
          </p:txBody>
        </p:sp>
        <p:sp>
          <p:nvSpPr>
            <p:cNvPr id="4" name="TextBox 4"/>
            <p:cNvSpPr txBox="1"/>
            <p:nvPr/>
          </p:nvSpPr>
          <p:spPr>
            <a:xfrm>
              <a:off x="0" y="0"/>
              <a:ext cx="4816593" cy="2709333"/>
            </a:xfrm>
            <a:prstGeom prst="rect">
              <a:avLst/>
            </a:prstGeom>
          </p:spPr>
          <p:txBody>
            <a:bodyPr lIns="50800" tIns="50800" rIns="50800" bIns="50800" rtlCol="0" anchor="ctr"/>
            <a:lstStyle/>
            <a:p>
              <a:pPr algn="ctr">
                <a:lnSpc>
                  <a:spcPts val="2639"/>
                </a:lnSpc>
              </a:pPr>
              <a:endParaRPr/>
            </a:p>
          </p:txBody>
        </p:sp>
      </p:grpSp>
      <p:sp>
        <p:nvSpPr>
          <p:cNvPr id="5" name="Freeform 5"/>
          <p:cNvSpPr/>
          <p:nvPr/>
        </p:nvSpPr>
        <p:spPr>
          <a:xfrm>
            <a:off x="0" y="2294349"/>
            <a:ext cx="19250214" cy="8283834"/>
          </a:xfrm>
          <a:custGeom>
            <a:avLst/>
            <a:gdLst/>
            <a:ahLst/>
            <a:cxnLst/>
            <a:rect l="l" t="t" r="r" b="b"/>
            <a:pathLst>
              <a:path w="19250214" h="8283834">
                <a:moveTo>
                  <a:pt x="0" y="0"/>
                </a:moveTo>
                <a:lnTo>
                  <a:pt x="19250214" y="0"/>
                </a:lnTo>
                <a:lnTo>
                  <a:pt x="19250214" y="8283834"/>
                </a:lnTo>
                <a:lnTo>
                  <a:pt x="0" y="8283834"/>
                </a:lnTo>
                <a:lnTo>
                  <a:pt x="0" y="0"/>
                </a:lnTo>
                <a:close/>
              </a:path>
            </a:pathLst>
          </a:custGeom>
          <a:blipFill>
            <a:blip r:embed="rId2"/>
            <a:stretch>
              <a:fillRect t="-1269" b="-1269"/>
            </a:stretch>
          </a:blipFill>
        </p:spPr>
        <p:txBody>
          <a:bodyPr/>
          <a:lstStyle/>
          <a:p>
            <a:endParaRPr lang="el-GR"/>
          </a:p>
        </p:txBody>
      </p:sp>
      <p:sp>
        <p:nvSpPr>
          <p:cNvPr id="6" name="TextBox 6"/>
          <p:cNvSpPr txBox="1"/>
          <p:nvPr/>
        </p:nvSpPr>
        <p:spPr>
          <a:xfrm>
            <a:off x="821829" y="38100"/>
            <a:ext cx="16316419" cy="1272622"/>
          </a:xfrm>
          <a:prstGeom prst="rect">
            <a:avLst/>
          </a:prstGeom>
        </p:spPr>
        <p:txBody>
          <a:bodyPr lIns="0" tIns="0" rIns="0" bIns="0" rtlCol="0" anchor="t">
            <a:spAutoFit/>
          </a:bodyPr>
          <a:lstStyle/>
          <a:p>
            <a:pPr algn="ctr">
              <a:lnSpc>
                <a:spcPts val="4975"/>
              </a:lnSpc>
            </a:pPr>
            <a:r>
              <a:rPr lang="en-US" sz="4523" b="1">
                <a:solidFill>
                  <a:srgbClr val="FFFFFF"/>
                </a:solidFill>
                <a:latin typeface="Aileron Bold"/>
                <a:ea typeface="Aileron Bold"/>
                <a:cs typeface="Aileron Bold"/>
                <a:sym typeface="Aileron Bold"/>
              </a:rPr>
              <a:t>Ενημέρωση Αναδόχου</a:t>
            </a:r>
          </a:p>
          <a:p>
            <a:pPr marL="0" lvl="0" indent="0" algn="ctr">
              <a:lnSpc>
                <a:spcPts val="4975"/>
              </a:lnSpc>
            </a:pPr>
            <a:endParaRPr lang="en-US" sz="4523" b="1">
              <a:solidFill>
                <a:srgbClr val="FFFFFF"/>
              </a:solidFill>
              <a:latin typeface="Aileron Bold"/>
              <a:ea typeface="Aileron Bold"/>
              <a:cs typeface="Aileron Bold"/>
              <a:sym typeface="Aileron Bold"/>
            </a:endParaRPr>
          </a:p>
        </p:txBody>
      </p:sp>
      <p:sp>
        <p:nvSpPr>
          <p:cNvPr id="7" name="TextBox 7"/>
          <p:cNvSpPr txBox="1"/>
          <p:nvPr/>
        </p:nvSpPr>
        <p:spPr>
          <a:xfrm>
            <a:off x="426318" y="798581"/>
            <a:ext cx="17107442" cy="1895968"/>
          </a:xfrm>
          <a:prstGeom prst="rect">
            <a:avLst/>
          </a:prstGeom>
        </p:spPr>
        <p:txBody>
          <a:bodyPr lIns="0" tIns="0" rIns="0" bIns="0" rtlCol="0" anchor="t">
            <a:spAutoFit/>
          </a:bodyPr>
          <a:lstStyle/>
          <a:p>
            <a:pPr algn="just">
              <a:lnSpc>
                <a:spcPts val="2643"/>
              </a:lnSpc>
            </a:pPr>
            <a:r>
              <a:rPr lang="en-US" sz="2403" b="1" dirty="0" err="1">
                <a:solidFill>
                  <a:srgbClr val="FFFFFF"/>
                </a:solidFill>
                <a:latin typeface="Calibri" panose="020F0502020204030204" pitchFamily="34" charset="0"/>
                <a:ea typeface="Aileron Bold"/>
                <a:cs typeface="Calibri" panose="020F0502020204030204" pitchFamily="34" charset="0"/>
                <a:sym typeface="Aileron Bold"/>
              </a:rPr>
              <a:t>Την</a:t>
            </a:r>
            <a:r>
              <a:rPr lang="en-US" sz="2403"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403" b="1" dirty="0" err="1">
                <a:solidFill>
                  <a:srgbClr val="FFFFFF"/>
                </a:solidFill>
                <a:latin typeface="Calibri" panose="020F0502020204030204" pitchFamily="34" charset="0"/>
                <a:ea typeface="Aileron Bold"/>
                <a:cs typeface="Calibri" panose="020F0502020204030204" pitchFamily="34" charset="0"/>
                <a:sym typeface="Aileron Bold"/>
              </a:rPr>
              <a:t>ημέρ</a:t>
            </a:r>
            <a:r>
              <a:rPr lang="en-US" sz="2403" b="1" dirty="0">
                <a:solidFill>
                  <a:srgbClr val="FFFFFF"/>
                </a:solidFill>
                <a:latin typeface="Calibri" panose="020F0502020204030204" pitchFamily="34" charset="0"/>
                <a:ea typeface="Aileron Bold"/>
                <a:cs typeface="Calibri" panose="020F0502020204030204" pitchFamily="34" charset="0"/>
                <a:sym typeface="Aileron Bold"/>
              </a:rPr>
              <a:t>α που έπεται της συνεδρίασης της Επιτροπής Ερευνών του Ε.Λ.Κ.Ε.</a:t>
            </a:r>
            <a:r>
              <a:rPr lang="el-GR" sz="2403" b="1" dirty="0">
                <a:solidFill>
                  <a:srgbClr val="FFFFFF"/>
                </a:solidFill>
                <a:latin typeface="Calibri" panose="020F0502020204030204" pitchFamily="34" charset="0"/>
                <a:ea typeface="Aileron Bold"/>
                <a:cs typeface="Calibri" panose="020F0502020204030204" pitchFamily="34" charset="0"/>
                <a:sym typeface="Aileron Bold"/>
              </a:rPr>
              <a:t>/</a:t>
            </a:r>
            <a:r>
              <a:rPr lang="en-US" sz="2403" b="1" dirty="0" err="1">
                <a:solidFill>
                  <a:srgbClr val="FFFFFF"/>
                </a:solidFill>
                <a:latin typeface="Calibri" panose="020F0502020204030204" pitchFamily="34" charset="0"/>
                <a:ea typeface="Aileron Bold"/>
                <a:cs typeface="Calibri" panose="020F0502020204030204" pitchFamily="34" charset="0"/>
                <a:sym typeface="Aileron Bold"/>
              </a:rPr>
              <a:t>Δι.Π</a:t>
            </a:r>
            <a:r>
              <a:rPr lang="en-US" sz="2403" b="1" dirty="0">
                <a:solidFill>
                  <a:srgbClr val="FFFFFF"/>
                </a:solidFill>
                <a:latin typeface="Calibri" panose="020F0502020204030204" pitchFamily="34" charset="0"/>
                <a:ea typeface="Aileron Bold"/>
                <a:cs typeface="Calibri" panose="020F0502020204030204" pitchFamily="34" charset="0"/>
                <a:sym typeface="Aileron Bold"/>
              </a:rPr>
              <a:t>α.Ε. ο α</a:t>
            </a:r>
            <a:r>
              <a:rPr lang="en-US" sz="2403" b="1" dirty="0" err="1">
                <a:solidFill>
                  <a:srgbClr val="FFFFFF"/>
                </a:solidFill>
                <a:latin typeface="Calibri" panose="020F0502020204030204" pitchFamily="34" charset="0"/>
                <a:ea typeface="Aileron Bold"/>
                <a:cs typeface="Calibri" panose="020F0502020204030204" pitchFamily="34" charset="0"/>
                <a:sym typeface="Aileron Bold"/>
              </a:rPr>
              <a:t>νάδοχος</a:t>
            </a:r>
            <a:r>
              <a:rPr lang="en-US" sz="2403" b="1" dirty="0">
                <a:solidFill>
                  <a:srgbClr val="FFFFFF"/>
                </a:solidFill>
                <a:latin typeface="Calibri" panose="020F0502020204030204" pitchFamily="34" charset="0"/>
                <a:ea typeface="Aileron Bold"/>
                <a:cs typeface="Calibri" panose="020F0502020204030204" pitchFamily="34" charset="0"/>
                <a:sym typeface="Aileron Bold"/>
              </a:rPr>
              <a:t> λαμβ</a:t>
            </a:r>
            <a:r>
              <a:rPr lang="en-US" sz="2403" b="1" dirty="0" err="1">
                <a:solidFill>
                  <a:srgbClr val="FFFFFF"/>
                </a:solidFill>
                <a:latin typeface="Calibri" panose="020F0502020204030204" pitchFamily="34" charset="0"/>
                <a:ea typeface="Aileron Bold"/>
                <a:cs typeface="Calibri" panose="020F0502020204030204" pitchFamily="34" charset="0"/>
                <a:sym typeface="Aileron Bold"/>
              </a:rPr>
              <a:t>άνει</a:t>
            </a:r>
            <a:r>
              <a:rPr lang="en-US" sz="2403"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403" b="1" dirty="0" err="1">
                <a:solidFill>
                  <a:srgbClr val="FFFFFF"/>
                </a:solidFill>
                <a:latin typeface="Calibri" panose="020F0502020204030204" pitchFamily="34" charset="0"/>
                <a:ea typeface="Aileron Bold"/>
                <a:cs typeface="Calibri" panose="020F0502020204030204" pitchFamily="34" charset="0"/>
                <a:sym typeface="Aileron Bold"/>
              </a:rPr>
              <a:t>το</a:t>
            </a:r>
            <a:r>
              <a:rPr lang="en-US" sz="2403" b="1" dirty="0">
                <a:solidFill>
                  <a:srgbClr val="FFFFFF"/>
                </a:solidFill>
                <a:latin typeface="Calibri" panose="020F0502020204030204" pitchFamily="34" charset="0"/>
                <a:ea typeface="Aileron Bold"/>
                <a:cs typeface="Calibri" panose="020F0502020204030204" pitchFamily="34" charset="0"/>
                <a:sym typeface="Aileron Bold"/>
              </a:rPr>
              <a:t> παρα</a:t>
            </a:r>
            <a:r>
              <a:rPr lang="en-US" sz="2403" b="1" dirty="0" err="1">
                <a:solidFill>
                  <a:srgbClr val="FFFFFF"/>
                </a:solidFill>
                <a:latin typeface="Calibri" panose="020F0502020204030204" pitchFamily="34" charset="0"/>
                <a:ea typeface="Aileron Bold"/>
                <a:cs typeface="Calibri" panose="020F0502020204030204" pitchFamily="34" charset="0"/>
                <a:sym typeface="Aileron Bold"/>
              </a:rPr>
              <a:t>κάτω</a:t>
            </a:r>
            <a:r>
              <a:rPr lang="en-US" sz="2403" b="1" dirty="0">
                <a:solidFill>
                  <a:srgbClr val="FFFFFF"/>
                </a:solidFill>
                <a:latin typeface="Calibri" panose="020F0502020204030204" pitchFamily="34" charset="0"/>
                <a:ea typeface="Aileron Bold"/>
                <a:cs typeface="Calibri" panose="020F0502020204030204" pitchFamily="34" charset="0"/>
                <a:sym typeface="Aileron Bold"/>
              </a:rPr>
              <a:t> α</a:t>
            </a:r>
            <a:r>
              <a:rPr lang="en-US" sz="2403" b="1" dirty="0" err="1">
                <a:solidFill>
                  <a:srgbClr val="FFFFFF"/>
                </a:solidFill>
                <a:latin typeface="Calibri" panose="020F0502020204030204" pitchFamily="34" charset="0"/>
                <a:ea typeface="Aileron Bold"/>
                <a:cs typeface="Calibri" panose="020F0502020204030204" pitchFamily="34" charset="0"/>
                <a:sym typeface="Aileron Bold"/>
              </a:rPr>
              <a:t>υτομ</a:t>
            </a:r>
            <a:r>
              <a:rPr lang="en-US" sz="2403" b="1" dirty="0">
                <a:solidFill>
                  <a:srgbClr val="FFFFFF"/>
                </a:solidFill>
                <a:latin typeface="Calibri" panose="020F0502020204030204" pitchFamily="34" charset="0"/>
                <a:ea typeface="Aileron Bold"/>
                <a:cs typeface="Calibri" panose="020F0502020204030204" pitchFamily="34" charset="0"/>
                <a:sym typeface="Aileron Bold"/>
              </a:rPr>
              <a:t>ατοποιημένο ενημερωτικό ηλεκτρονικό μήνυμα</a:t>
            </a:r>
            <a:r>
              <a:rPr lang="el-GR" sz="2403"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403" b="1" dirty="0">
                <a:solidFill>
                  <a:srgbClr val="FFFFFF"/>
                </a:solidFill>
                <a:latin typeface="Calibri" panose="020F0502020204030204" pitchFamily="34" charset="0"/>
                <a:ea typeface="Aileron Bold"/>
                <a:cs typeface="Calibri" panose="020F0502020204030204" pitchFamily="34" charset="0"/>
                <a:sym typeface="Aileron Bold"/>
              </a:rPr>
              <a:t>email με το οποίο ενημερώνεται για την έγκριση της σύμβασης απασχόλησης την οποία καλείται να κατεβάσει σε μορφή pdf, να την υπογράψει ψηφιακά ή μέσω gov.gr και να την καταθέσει ΑΜΕΣΑ στην Μ.Ο.Δ.Υ. </a:t>
            </a:r>
            <a:r>
              <a:rPr lang="en-US" sz="2403" b="1" dirty="0" err="1">
                <a:solidFill>
                  <a:srgbClr val="FFFFFF"/>
                </a:solidFill>
                <a:latin typeface="Calibri" panose="020F0502020204030204" pitchFamily="34" charset="0"/>
                <a:ea typeface="Aileron Bold"/>
                <a:cs typeface="Calibri" panose="020F0502020204030204" pitchFamily="34" charset="0"/>
                <a:sym typeface="Aileron Bold"/>
              </a:rPr>
              <a:t>του</a:t>
            </a:r>
            <a:r>
              <a:rPr lang="en-US" sz="2403" b="1" dirty="0">
                <a:solidFill>
                  <a:srgbClr val="FFFFFF"/>
                </a:solidFill>
                <a:latin typeface="Calibri" panose="020F0502020204030204" pitchFamily="34" charset="0"/>
                <a:ea typeface="Aileron Bold"/>
                <a:cs typeface="Calibri" panose="020F0502020204030204" pitchFamily="34" charset="0"/>
                <a:sym typeface="Aileron Bold"/>
              </a:rPr>
              <a:t> Ε.Λ.Κ.Ε.</a:t>
            </a:r>
            <a:r>
              <a:rPr lang="el-GR" sz="2403" b="1" dirty="0">
                <a:solidFill>
                  <a:srgbClr val="FFFFFF"/>
                </a:solidFill>
                <a:latin typeface="Calibri" panose="020F0502020204030204" pitchFamily="34" charset="0"/>
                <a:ea typeface="Aileron Bold"/>
                <a:cs typeface="Calibri" panose="020F0502020204030204" pitchFamily="34" charset="0"/>
                <a:sym typeface="Aileron Bold"/>
              </a:rPr>
              <a:t>/</a:t>
            </a:r>
            <a:r>
              <a:rPr lang="en-US" sz="2403" b="1" dirty="0" err="1">
                <a:solidFill>
                  <a:srgbClr val="FFFFFF"/>
                </a:solidFill>
                <a:latin typeface="Calibri" panose="020F0502020204030204" pitchFamily="34" charset="0"/>
                <a:ea typeface="Aileron Bold"/>
                <a:cs typeface="Calibri" panose="020F0502020204030204" pitchFamily="34" charset="0"/>
                <a:sym typeface="Aileron Bold"/>
              </a:rPr>
              <a:t>Δι.Π</a:t>
            </a:r>
            <a:r>
              <a:rPr lang="en-US" sz="2403" b="1" dirty="0">
                <a:solidFill>
                  <a:srgbClr val="FFFFFF"/>
                </a:solidFill>
                <a:latin typeface="Calibri" panose="020F0502020204030204" pitchFamily="34" charset="0"/>
                <a:ea typeface="Aileron Bold"/>
                <a:cs typeface="Calibri" panose="020F0502020204030204" pitchFamily="34" charset="0"/>
                <a:sym typeface="Aileron Bold"/>
              </a:rPr>
              <a:t>α.Ε. </a:t>
            </a:r>
            <a:r>
              <a:rPr lang="en-US" sz="2403" b="1" dirty="0" err="1">
                <a:solidFill>
                  <a:srgbClr val="FFFFFF"/>
                </a:solidFill>
                <a:latin typeface="Calibri" panose="020F0502020204030204" pitchFamily="34" charset="0"/>
                <a:ea typeface="Aileron Bold"/>
                <a:cs typeface="Calibri" panose="020F0502020204030204" pitchFamily="34" charset="0"/>
                <a:sym typeface="Aileron Bold"/>
              </a:rPr>
              <a:t>μέσω</a:t>
            </a:r>
            <a:r>
              <a:rPr lang="en-US" sz="2403"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403" b="1" dirty="0" err="1">
                <a:solidFill>
                  <a:srgbClr val="FFFFFF"/>
                </a:solidFill>
                <a:latin typeface="Calibri" panose="020F0502020204030204" pitchFamily="34" charset="0"/>
                <a:ea typeface="Aileron Bold"/>
                <a:cs typeface="Calibri" panose="020F0502020204030204" pitchFamily="34" charset="0"/>
                <a:sym typeface="Aileron Bold"/>
              </a:rPr>
              <a:t>του</a:t>
            </a:r>
            <a:r>
              <a:rPr lang="en-US" sz="2403" b="1" dirty="0">
                <a:solidFill>
                  <a:srgbClr val="FFFFFF"/>
                </a:solidFill>
                <a:latin typeface="Calibri" panose="020F0502020204030204" pitchFamily="34" charset="0"/>
                <a:ea typeface="Aileron Bold"/>
                <a:cs typeface="Calibri" panose="020F0502020204030204" pitchFamily="34" charset="0"/>
                <a:sym typeface="Aileron Bold"/>
              </a:rPr>
              <a:t> web-</a:t>
            </a:r>
            <a:r>
              <a:rPr lang="en-US" sz="2403" b="1" dirty="0" err="1">
                <a:solidFill>
                  <a:srgbClr val="FFFFFF"/>
                </a:solidFill>
                <a:latin typeface="Calibri" panose="020F0502020204030204" pitchFamily="34" charset="0"/>
                <a:ea typeface="Aileron Bold"/>
                <a:cs typeface="Calibri" panose="020F0502020204030204" pitchFamily="34" charset="0"/>
                <a:sym typeface="Aileron Bold"/>
              </a:rPr>
              <a:t>resCom</a:t>
            </a:r>
            <a:r>
              <a:rPr lang="en-US" sz="2403" b="1" dirty="0">
                <a:solidFill>
                  <a:srgbClr val="FFFFFF"/>
                </a:solidFill>
                <a:latin typeface="Calibri" panose="020F0502020204030204" pitchFamily="34" charset="0"/>
                <a:ea typeface="Aileron Bold"/>
                <a:cs typeface="Calibri" panose="020F0502020204030204" pitchFamily="34" charset="0"/>
                <a:sym typeface="Aileron Bold"/>
              </a:rPr>
              <a:t>.</a:t>
            </a:r>
          </a:p>
          <a:p>
            <a:pPr marL="0" lvl="0" indent="0" algn="ctr">
              <a:lnSpc>
                <a:spcPts val="5042"/>
              </a:lnSpc>
            </a:pPr>
            <a:endParaRPr lang="en-US" sz="2403" b="1" dirty="0">
              <a:solidFill>
                <a:srgbClr val="FFFFFF"/>
              </a:solidFill>
              <a:latin typeface="Calibri" panose="020F0502020204030204" pitchFamily="34" charset="0"/>
              <a:ea typeface="Aileron Bold"/>
              <a:cs typeface="Calibri" panose="020F0502020204030204" pitchFamily="34" charset="0"/>
              <a:sym typeface="Aileron Bold"/>
            </a:endParaRPr>
          </a:p>
        </p:txBody>
      </p:sp>
      <p:sp>
        <p:nvSpPr>
          <p:cNvPr id="8" name="Ορθογώνιο 7">
            <a:extLst>
              <a:ext uri="{FF2B5EF4-FFF2-40B4-BE49-F238E27FC236}">
                <a16:creationId xmlns:a16="http://schemas.microsoft.com/office/drawing/2014/main" id="{298EADC4-E67F-4F9A-FE08-49756DB662C8}"/>
              </a:ext>
            </a:extLst>
          </p:cNvPr>
          <p:cNvSpPr/>
          <p:nvPr/>
        </p:nvSpPr>
        <p:spPr>
          <a:xfrm>
            <a:off x="1143000" y="3009900"/>
            <a:ext cx="1066800" cy="2286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37C9EF"/>
            </a:solidFill>
          </p:spPr>
          <p:txBody>
            <a:bodyPr/>
            <a:lstStyle/>
            <a:p>
              <a:endParaRPr lang="el-GR"/>
            </a:p>
          </p:txBody>
        </p:sp>
        <p:sp>
          <p:nvSpPr>
            <p:cNvPr id="4" name="TextBox 4"/>
            <p:cNvSpPr txBox="1"/>
            <p:nvPr/>
          </p:nvSpPr>
          <p:spPr>
            <a:xfrm>
              <a:off x="0" y="0"/>
              <a:ext cx="4816593" cy="2709333"/>
            </a:xfrm>
            <a:prstGeom prst="rect">
              <a:avLst/>
            </a:prstGeom>
          </p:spPr>
          <p:txBody>
            <a:bodyPr lIns="50800" tIns="50800" rIns="50800" bIns="50800" rtlCol="0" anchor="ctr"/>
            <a:lstStyle/>
            <a:p>
              <a:pPr algn="ctr">
                <a:lnSpc>
                  <a:spcPts val="2639"/>
                </a:lnSpc>
              </a:pPr>
              <a:endParaRPr/>
            </a:p>
          </p:txBody>
        </p:sp>
      </p:grpSp>
      <p:sp>
        <p:nvSpPr>
          <p:cNvPr id="5" name="Freeform 5"/>
          <p:cNvSpPr/>
          <p:nvPr/>
        </p:nvSpPr>
        <p:spPr>
          <a:xfrm>
            <a:off x="0" y="3377678"/>
            <a:ext cx="18288000" cy="5602836"/>
          </a:xfrm>
          <a:custGeom>
            <a:avLst/>
            <a:gdLst/>
            <a:ahLst/>
            <a:cxnLst/>
            <a:rect l="l" t="t" r="r" b="b"/>
            <a:pathLst>
              <a:path w="18288000" h="5602836">
                <a:moveTo>
                  <a:pt x="0" y="0"/>
                </a:moveTo>
                <a:lnTo>
                  <a:pt x="18288000" y="0"/>
                </a:lnTo>
                <a:lnTo>
                  <a:pt x="18288000" y="5602836"/>
                </a:lnTo>
                <a:lnTo>
                  <a:pt x="0" y="5602836"/>
                </a:lnTo>
                <a:lnTo>
                  <a:pt x="0" y="0"/>
                </a:lnTo>
                <a:close/>
              </a:path>
            </a:pathLst>
          </a:custGeom>
          <a:blipFill>
            <a:blip r:embed="rId2"/>
            <a:stretch>
              <a:fillRect b="-2001"/>
            </a:stretch>
          </a:blipFill>
        </p:spPr>
        <p:txBody>
          <a:bodyPr/>
          <a:lstStyle/>
          <a:p>
            <a:endParaRPr lang="el-GR"/>
          </a:p>
        </p:txBody>
      </p:sp>
      <p:sp>
        <p:nvSpPr>
          <p:cNvPr id="6" name="TextBox 6"/>
          <p:cNvSpPr txBox="1"/>
          <p:nvPr/>
        </p:nvSpPr>
        <p:spPr>
          <a:xfrm>
            <a:off x="821829" y="38100"/>
            <a:ext cx="16316419" cy="1272622"/>
          </a:xfrm>
          <a:prstGeom prst="rect">
            <a:avLst/>
          </a:prstGeom>
        </p:spPr>
        <p:txBody>
          <a:bodyPr lIns="0" tIns="0" rIns="0" bIns="0" rtlCol="0" anchor="t">
            <a:spAutoFit/>
          </a:bodyPr>
          <a:lstStyle/>
          <a:p>
            <a:pPr algn="ctr">
              <a:lnSpc>
                <a:spcPts val="4975"/>
              </a:lnSpc>
            </a:pPr>
            <a:r>
              <a:rPr lang="en-US" sz="4523" b="1" dirty="0" err="1">
                <a:solidFill>
                  <a:srgbClr val="FFFFFF"/>
                </a:solidFill>
                <a:latin typeface="Calibri" panose="020F0502020204030204" pitchFamily="34" charset="0"/>
                <a:ea typeface="Aileron Bold"/>
                <a:cs typeface="Calibri" panose="020F0502020204030204" pitchFamily="34" charset="0"/>
                <a:sym typeface="Aileron Bold"/>
              </a:rPr>
              <a:t>Ολοκλήρωση</a:t>
            </a:r>
            <a:r>
              <a:rPr lang="en-US" sz="4523" b="1" dirty="0">
                <a:solidFill>
                  <a:srgbClr val="FFFFFF"/>
                </a:solidFill>
                <a:latin typeface="Calibri" panose="020F0502020204030204" pitchFamily="34" charset="0"/>
                <a:ea typeface="Aileron Bold"/>
                <a:cs typeface="Calibri" panose="020F0502020204030204" pitchFamily="34" charset="0"/>
                <a:sym typeface="Aileron Bold"/>
              </a:rPr>
              <a:t> </a:t>
            </a:r>
            <a:r>
              <a:rPr lang="en-US" sz="4523" b="1" dirty="0" err="1">
                <a:solidFill>
                  <a:srgbClr val="FFFFFF"/>
                </a:solidFill>
                <a:latin typeface="Calibri" panose="020F0502020204030204" pitchFamily="34" charset="0"/>
                <a:ea typeface="Aileron Bold"/>
                <a:cs typeface="Calibri" panose="020F0502020204030204" pitchFamily="34" charset="0"/>
                <a:sym typeface="Aileron Bold"/>
              </a:rPr>
              <a:t>Δι</a:t>
            </a:r>
            <a:r>
              <a:rPr lang="en-US" sz="4523" b="1" dirty="0">
                <a:solidFill>
                  <a:srgbClr val="FFFFFF"/>
                </a:solidFill>
                <a:latin typeface="Calibri" panose="020F0502020204030204" pitchFamily="34" charset="0"/>
                <a:ea typeface="Aileron Bold"/>
                <a:cs typeface="Calibri" panose="020F0502020204030204" pitchFamily="34" charset="0"/>
                <a:sym typeface="Aileron Bold"/>
              </a:rPr>
              <a:t>αδικασίας - Ενημέρωση Αναδόχου</a:t>
            </a:r>
          </a:p>
          <a:p>
            <a:pPr marL="0" lvl="0" indent="0" algn="ctr">
              <a:lnSpc>
                <a:spcPts val="4975"/>
              </a:lnSpc>
            </a:pPr>
            <a:endParaRPr lang="en-US" sz="4523" b="1" dirty="0">
              <a:solidFill>
                <a:srgbClr val="FFFFFF"/>
              </a:solidFill>
              <a:latin typeface="Calibri" panose="020F0502020204030204" pitchFamily="34" charset="0"/>
              <a:ea typeface="Aileron Bold"/>
              <a:cs typeface="Calibri" panose="020F0502020204030204" pitchFamily="34" charset="0"/>
              <a:sym typeface="Aileron Bold"/>
            </a:endParaRPr>
          </a:p>
        </p:txBody>
      </p:sp>
      <p:sp>
        <p:nvSpPr>
          <p:cNvPr id="7" name="TextBox 7"/>
          <p:cNvSpPr txBox="1"/>
          <p:nvPr/>
        </p:nvSpPr>
        <p:spPr>
          <a:xfrm>
            <a:off x="0" y="1329772"/>
            <a:ext cx="18288000" cy="2172253"/>
          </a:xfrm>
          <a:prstGeom prst="rect">
            <a:avLst/>
          </a:prstGeom>
        </p:spPr>
        <p:txBody>
          <a:bodyPr lIns="0" tIns="0" rIns="0" bIns="0" rtlCol="0" anchor="t">
            <a:spAutoFit/>
          </a:bodyPr>
          <a:lstStyle/>
          <a:p>
            <a:pPr algn="just">
              <a:lnSpc>
                <a:spcPts val="2863"/>
              </a:lnSpc>
            </a:pPr>
            <a:r>
              <a:rPr lang="en-US" sz="2603" b="1" dirty="0" err="1">
                <a:solidFill>
                  <a:srgbClr val="FFFFFF"/>
                </a:solidFill>
                <a:latin typeface="Calibri" panose="020F0502020204030204" pitchFamily="34" charset="0"/>
                <a:ea typeface="Aileron Bold"/>
                <a:cs typeface="Calibri" panose="020F0502020204030204" pitchFamily="34" charset="0"/>
                <a:sym typeface="Aileron Bold"/>
              </a:rPr>
              <a:t>Με</a:t>
            </a:r>
            <a:r>
              <a:rPr lang="en-US" sz="2603"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603" b="1" dirty="0" err="1">
                <a:solidFill>
                  <a:srgbClr val="FFFFFF"/>
                </a:solidFill>
                <a:latin typeface="Calibri" panose="020F0502020204030204" pitchFamily="34" charset="0"/>
                <a:ea typeface="Aileron Bold"/>
                <a:cs typeface="Calibri" panose="020F0502020204030204" pitchFamily="34" charset="0"/>
                <a:sym typeface="Aileron Bold"/>
              </a:rPr>
              <a:t>την</a:t>
            </a:r>
            <a:r>
              <a:rPr lang="en-US" sz="2603" b="1" dirty="0">
                <a:solidFill>
                  <a:srgbClr val="FFFFFF"/>
                </a:solidFill>
                <a:latin typeface="Calibri" panose="020F0502020204030204" pitchFamily="34" charset="0"/>
                <a:ea typeface="Aileron Bold"/>
                <a:cs typeface="Calibri" panose="020F0502020204030204" pitchFamily="34" charset="0"/>
                <a:sym typeface="Aileron Bold"/>
              </a:rPr>
              <a:t> παραλαβή </a:t>
            </a:r>
            <a:r>
              <a:rPr lang="en-US" sz="2603" b="1" dirty="0" err="1">
                <a:solidFill>
                  <a:srgbClr val="FFFFFF"/>
                </a:solidFill>
                <a:latin typeface="Calibri" panose="020F0502020204030204" pitchFamily="34" charset="0"/>
                <a:ea typeface="Aileron Bold"/>
                <a:cs typeface="Calibri" panose="020F0502020204030204" pitchFamily="34" charset="0"/>
                <a:sym typeface="Aileron Bold"/>
              </a:rPr>
              <a:t>της</a:t>
            </a:r>
            <a:r>
              <a:rPr lang="en-US" sz="2603" b="1" dirty="0">
                <a:solidFill>
                  <a:srgbClr val="FFFFFF"/>
                </a:solidFill>
                <a:latin typeface="Calibri" panose="020F0502020204030204" pitchFamily="34" charset="0"/>
                <a:ea typeface="Aileron Bold"/>
                <a:cs typeface="Calibri" panose="020F0502020204030204" pitchFamily="34" charset="0"/>
                <a:sym typeface="Aileron Bold"/>
              </a:rPr>
              <a:t> Υπ</a:t>
            </a:r>
            <a:r>
              <a:rPr lang="en-US" sz="2603" b="1" dirty="0" err="1">
                <a:solidFill>
                  <a:srgbClr val="FFFFFF"/>
                </a:solidFill>
                <a:latin typeface="Calibri" panose="020F0502020204030204" pitchFamily="34" charset="0"/>
                <a:ea typeface="Aileron Bold"/>
                <a:cs typeface="Calibri" panose="020F0502020204030204" pitchFamily="34" charset="0"/>
                <a:sym typeface="Aileron Bold"/>
              </a:rPr>
              <a:t>εύθυνης</a:t>
            </a:r>
            <a:r>
              <a:rPr lang="en-US" sz="2603"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603" b="1" dirty="0" err="1">
                <a:solidFill>
                  <a:srgbClr val="FFFFFF"/>
                </a:solidFill>
                <a:latin typeface="Calibri" panose="020F0502020204030204" pitchFamily="34" charset="0"/>
                <a:ea typeface="Aileron Bold"/>
                <a:cs typeface="Calibri" panose="020F0502020204030204" pitchFamily="34" charset="0"/>
                <a:sym typeface="Aileron Bold"/>
              </a:rPr>
              <a:t>Δήλωσης</a:t>
            </a:r>
            <a:r>
              <a:rPr lang="en-US" sz="2603"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603" b="1" dirty="0" err="1">
                <a:solidFill>
                  <a:srgbClr val="FFFFFF"/>
                </a:solidFill>
                <a:latin typeface="Calibri" panose="020F0502020204030204" pitchFamily="34" charset="0"/>
                <a:ea typeface="Aileron Bold"/>
                <a:cs typeface="Calibri" panose="020F0502020204030204" pitchFamily="34" charset="0"/>
                <a:sym typeface="Aileron Bold"/>
              </a:rPr>
              <a:t>συμ</a:t>
            </a:r>
            <a:r>
              <a:rPr lang="en-US" sz="2603" b="1" dirty="0">
                <a:solidFill>
                  <a:srgbClr val="FFFFFF"/>
                </a:solidFill>
                <a:latin typeface="Calibri" panose="020F0502020204030204" pitchFamily="34" charset="0"/>
                <a:ea typeface="Aileron Bold"/>
                <a:cs typeface="Calibri" panose="020F0502020204030204" pitchFamily="34" charset="0"/>
                <a:sym typeface="Aileron Bold"/>
              </a:rPr>
              <a:t>πληρωμένης και ψηφιακά υπογεγραμμένης από την/τον Επιστημονική/ό Υπεύθυνο) και την υποβολή της ψηφιακά υπογεγραμμένης σύμβασης από τον ανάδοχο η σύμβαση προωθείται προς υπογραφή από τον </a:t>
            </a:r>
            <a:r>
              <a:rPr lang="el-GR" sz="2603" b="1" dirty="0">
                <a:solidFill>
                  <a:srgbClr val="FFFFFF"/>
                </a:solidFill>
                <a:latin typeface="Calibri" panose="020F0502020204030204" pitchFamily="34" charset="0"/>
                <a:ea typeface="Aileron Bold"/>
                <a:cs typeface="Calibri" panose="020F0502020204030204" pitchFamily="34" charset="0"/>
                <a:sym typeface="Aileron Bold"/>
              </a:rPr>
              <a:t>Πρόεδρο της Επιτροπής Ερευνών </a:t>
            </a:r>
            <a:r>
              <a:rPr lang="en-US" sz="2603" b="1" dirty="0" err="1">
                <a:solidFill>
                  <a:srgbClr val="FFFFFF"/>
                </a:solidFill>
                <a:latin typeface="Calibri" panose="020F0502020204030204" pitchFamily="34" charset="0"/>
                <a:ea typeface="Aileron Bold"/>
                <a:cs typeface="Calibri" panose="020F0502020204030204" pitchFamily="34" charset="0"/>
                <a:sym typeface="Aileron Bold"/>
              </a:rPr>
              <a:t>του</a:t>
            </a:r>
            <a:r>
              <a:rPr lang="en-US" sz="2603" b="1" dirty="0">
                <a:solidFill>
                  <a:srgbClr val="FFFFFF"/>
                </a:solidFill>
                <a:latin typeface="Calibri" panose="020F0502020204030204" pitchFamily="34" charset="0"/>
                <a:ea typeface="Aileron Bold"/>
                <a:cs typeface="Calibri" panose="020F0502020204030204" pitchFamily="34" charset="0"/>
                <a:sym typeface="Aileron Bold"/>
              </a:rPr>
              <a:t> Ε.Λ.Κ.Ε.</a:t>
            </a:r>
            <a:r>
              <a:rPr lang="el-GR" sz="2603" b="1" dirty="0">
                <a:solidFill>
                  <a:srgbClr val="FFFFFF"/>
                </a:solidFill>
                <a:latin typeface="Calibri" panose="020F0502020204030204" pitchFamily="34" charset="0"/>
                <a:ea typeface="Aileron Bold"/>
                <a:cs typeface="Calibri" panose="020F0502020204030204" pitchFamily="34" charset="0"/>
                <a:sym typeface="Aileron Bold"/>
              </a:rPr>
              <a:t>/</a:t>
            </a:r>
            <a:r>
              <a:rPr lang="en-US" sz="2603" b="1" dirty="0" err="1">
                <a:solidFill>
                  <a:srgbClr val="FFFFFF"/>
                </a:solidFill>
                <a:latin typeface="Calibri" panose="020F0502020204030204" pitchFamily="34" charset="0"/>
                <a:ea typeface="Aileron Bold"/>
                <a:cs typeface="Calibri" panose="020F0502020204030204" pitchFamily="34" charset="0"/>
                <a:sym typeface="Aileron Bold"/>
              </a:rPr>
              <a:t>Δι.Π</a:t>
            </a:r>
            <a:r>
              <a:rPr lang="en-US" sz="2603" b="1" dirty="0">
                <a:solidFill>
                  <a:srgbClr val="FFFFFF"/>
                </a:solidFill>
                <a:latin typeface="Calibri" panose="020F0502020204030204" pitchFamily="34" charset="0"/>
                <a:ea typeface="Aileron Bold"/>
                <a:cs typeface="Calibri" panose="020F0502020204030204" pitchFamily="34" charset="0"/>
                <a:sym typeface="Aileron Bold"/>
              </a:rPr>
              <a:t>α.Ε. και </a:t>
            </a:r>
            <a:r>
              <a:rPr lang="en-US" sz="2603" b="1" dirty="0" err="1">
                <a:solidFill>
                  <a:srgbClr val="FFFFFF"/>
                </a:solidFill>
                <a:latin typeface="Calibri" panose="020F0502020204030204" pitchFamily="34" charset="0"/>
                <a:ea typeface="Aileron Bold"/>
                <a:cs typeface="Calibri" panose="020F0502020204030204" pitchFamily="34" charset="0"/>
                <a:sym typeface="Aileron Bold"/>
              </a:rPr>
              <a:t>με</a:t>
            </a:r>
            <a:r>
              <a:rPr lang="en-US" sz="2603"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603" b="1" dirty="0" err="1">
                <a:solidFill>
                  <a:srgbClr val="FFFFFF"/>
                </a:solidFill>
                <a:latin typeface="Calibri" panose="020F0502020204030204" pitchFamily="34" charset="0"/>
                <a:ea typeface="Aileron Bold"/>
                <a:cs typeface="Calibri" panose="020F0502020204030204" pitchFamily="34" charset="0"/>
                <a:sym typeface="Aileron Bold"/>
              </a:rPr>
              <a:t>την</a:t>
            </a:r>
            <a:r>
              <a:rPr lang="en-US" sz="2603"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603" b="1" dirty="0" err="1">
                <a:solidFill>
                  <a:srgbClr val="FFFFFF"/>
                </a:solidFill>
                <a:latin typeface="Calibri" panose="020F0502020204030204" pitchFamily="34" charset="0"/>
                <a:ea typeface="Aileron Bold"/>
                <a:cs typeface="Calibri" panose="020F0502020204030204" pitchFamily="34" charset="0"/>
                <a:sym typeface="Aileron Bold"/>
              </a:rPr>
              <a:t>ολοκλήρωση</a:t>
            </a:r>
            <a:r>
              <a:rPr lang="en-US" sz="2603"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603" b="1" dirty="0" err="1">
                <a:solidFill>
                  <a:srgbClr val="FFFFFF"/>
                </a:solidFill>
                <a:latin typeface="Calibri" panose="020F0502020204030204" pitchFamily="34" charset="0"/>
                <a:ea typeface="Aileron Bold"/>
                <a:cs typeface="Calibri" panose="020F0502020204030204" pitchFamily="34" charset="0"/>
                <a:sym typeface="Aileron Bold"/>
              </a:rPr>
              <a:t>της</a:t>
            </a:r>
            <a:r>
              <a:rPr lang="en-US" sz="2603"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603" b="1" dirty="0" err="1">
                <a:solidFill>
                  <a:srgbClr val="FFFFFF"/>
                </a:solidFill>
                <a:latin typeface="Calibri" panose="020F0502020204030204" pitchFamily="34" charset="0"/>
                <a:ea typeface="Aileron Bold"/>
                <a:cs typeface="Calibri" panose="020F0502020204030204" pitchFamily="34" charset="0"/>
                <a:sym typeface="Aileron Bold"/>
              </a:rPr>
              <a:t>δι</a:t>
            </a:r>
            <a:r>
              <a:rPr lang="en-US" sz="2603" b="1" dirty="0">
                <a:solidFill>
                  <a:srgbClr val="FFFFFF"/>
                </a:solidFill>
                <a:latin typeface="Calibri" panose="020F0502020204030204" pitchFamily="34" charset="0"/>
                <a:ea typeface="Aileron Bold"/>
                <a:cs typeface="Calibri" panose="020F0502020204030204" pitchFamily="34" charset="0"/>
                <a:sym typeface="Aileron Bold"/>
              </a:rPr>
              <a:t>αδικασίας αποστέλλεται το παρακάτω αυτοματοποιημένο ηλεκτρονικό μήνυμα</a:t>
            </a:r>
            <a:r>
              <a:rPr lang="el-GR" sz="2603" b="1" dirty="0">
                <a:solidFill>
                  <a:srgbClr val="FFFFFF"/>
                </a:solidFill>
                <a:latin typeface="Calibri" panose="020F0502020204030204" pitchFamily="34" charset="0"/>
                <a:ea typeface="Aileron Bold"/>
                <a:cs typeface="Calibri" panose="020F0502020204030204" pitchFamily="34" charset="0"/>
                <a:sym typeface="Aileron Bold"/>
              </a:rPr>
              <a:t> - </a:t>
            </a:r>
            <a:r>
              <a:rPr lang="en-US" sz="2603" b="1" dirty="0">
                <a:solidFill>
                  <a:srgbClr val="FFFFFF"/>
                </a:solidFill>
                <a:latin typeface="Calibri" panose="020F0502020204030204" pitchFamily="34" charset="0"/>
                <a:ea typeface="Aileron Bold"/>
                <a:cs typeface="Calibri" panose="020F0502020204030204" pitchFamily="34" charset="0"/>
                <a:sym typeface="Aileron Bold"/>
              </a:rPr>
              <a:t>email στον ανάδοχο.</a:t>
            </a:r>
          </a:p>
          <a:p>
            <a:pPr marL="0" lvl="0" indent="0" algn="ctr">
              <a:lnSpc>
                <a:spcPts val="5482"/>
              </a:lnSpc>
            </a:pPr>
            <a:endParaRPr lang="en-US" sz="2603" b="1" dirty="0">
              <a:solidFill>
                <a:srgbClr val="FFFFFF"/>
              </a:solidFill>
              <a:latin typeface="Calibri" panose="020F0502020204030204" pitchFamily="34" charset="0"/>
              <a:ea typeface="Aileron Bold"/>
              <a:cs typeface="Calibri" panose="020F0502020204030204" pitchFamily="34" charset="0"/>
              <a:sym typeface="Aileron Bold"/>
            </a:endParaRPr>
          </a:p>
        </p:txBody>
      </p:sp>
      <p:sp>
        <p:nvSpPr>
          <p:cNvPr id="8" name="Ορθογώνιο 7">
            <a:extLst>
              <a:ext uri="{FF2B5EF4-FFF2-40B4-BE49-F238E27FC236}">
                <a16:creationId xmlns:a16="http://schemas.microsoft.com/office/drawing/2014/main" id="{F81431B4-E158-22D9-79E6-D2E34A9616D9}"/>
              </a:ext>
            </a:extLst>
          </p:cNvPr>
          <p:cNvSpPr/>
          <p:nvPr/>
        </p:nvSpPr>
        <p:spPr>
          <a:xfrm>
            <a:off x="1143000" y="4076700"/>
            <a:ext cx="1676400" cy="19286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541282" y="1812290"/>
            <a:ext cx="1459102" cy="14591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C9EF"/>
            </a:solidFill>
          </p:spPr>
          <p:txBody>
            <a:bodyPr/>
            <a:lstStyle/>
            <a:p>
              <a:endParaRPr lang="el-GR"/>
            </a:p>
          </p:txBody>
        </p:sp>
        <p:sp>
          <p:nvSpPr>
            <p:cNvPr id="4" name="TextBox 4"/>
            <p:cNvSpPr txBox="1"/>
            <p:nvPr/>
          </p:nvSpPr>
          <p:spPr>
            <a:xfrm>
              <a:off x="76200" y="0"/>
              <a:ext cx="660400" cy="736600"/>
            </a:xfrm>
            <a:prstGeom prst="rect">
              <a:avLst/>
            </a:prstGeom>
          </p:spPr>
          <p:txBody>
            <a:bodyPr lIns="0" tIns="0" rIns="0" bIns="0" rtlCol="0" anchor="ctr"/>
            <a:lstStyle/>
            <a:p>
              <a:pPr algn="ctr">
                <a:lnSpc>
                  <a:spcPts val="5040"/>
                </a:lnSpc>
              </a:pPr>
              <a:r>
                <a:rPr lang="en-US" sz="3600" b="1">
                  <a:solidFill>
                    <a:srgbClr val="FFFFFF"/>
                  </a:solidFill>
                  <a:latin typeface="Aileron Bold"/>
                  <a:ea typeface="Aileron Bold"/>
                  <a:cs typeface="Aileron Bold"/>
                  <a:sym typeface="Aileron Bold"/>
                </a:rPr>
                <a:t>-</a:t>
              </a:r>
            </a:p>
          </p:txBody>
        </p:sp>
      </p:grpSp>
      <p:grpSp>
        <p:nvGrpSpPr>
          <p:cNvPr id="5" name="Group 5"/>
          <p:cNvGrpSpPr/>
          <p:nvPr/>
        </p:nvGrpSpPr>
        <p:grpSpPr>
          <a:xfrm>
            <a:off x="15218991" y="1808162"/>
            <a:ext cx="1459102" cy="145910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538A"/>
            </a:solidFill>
          </p:spPr>
          <p:txBody>
            <a:bodyPr/>
            <a:lstStyle/>
            <a:p>
              <a:endParaRPr lang="el-GR"/>
            </a:p>
          </p:txBody>
        </p:sp>
        <p:sp>
          <p:nvSpPr>
            <p:cNvPr id="7" name="TextBox 7"/>
            <p:cNvSpPr txBox="1"/>
            <p:nvPr/>
          </p:nvSpPr>
          <p:spPr>
            <a:xfrm>
              <a:off x="76200" y="0"/>
              <a:ext cx="660400" cy="736600"/>
            </a:xfrm>
            <a:prstGeom prst="rect">
              <a:avLst/>
            </a:prstGeom>
          </p:spPr>
          <p:txBody>
            <a:bodyPr lIns="0" tIns="0" rIns="0" bIns="0" rtlCol="0" anchor="ctr"/>
            <a:lstStyle/>
            <a:p>
              <a:pPr algn="ctr">
                <a:lnSpc>
                  <a:spcPts val="5040"/>
                </a:lnSpc>
              </a:pPr>
              <a:r>
                <a:rPr lang="en-US" sz="3600" b="1">
                  <a:solidFill>
                    <a:srgbClr val="FFFFFF"/>
                  </a:solidFill>
                  <a:latin typeface="Aileron Bold"/>
                  <a:ea typeface="Aileron Bold"/>
                  <a:cs typeface="Aileron Bold"/>
                  <a:sym typeface="Aileron Bold"/>
                </a:rPr>
                <a:t>3</a:t>
              </a:r>
            </a:p>
          </p:txBody>
        </p:sp>
      </p:grpSp>
      <p:sp>
        <p:nvSpPr>
          <p:cNvPr id="8" name="AutoShape 8"/>
          <p:cNvSpPr/>
          <p:nvPr/>
        </p:nvSpPr>
        <p:spPr>
          <a:xfrm>
            <a:off x="3090256" y="3071668"/>
            <a:ext cx="2344591" cy="2518258"/>
          </a:xfrm>
          <a:prstGeom prst="line">
            <a:avLst/>
          </a:prstGeom>
          <a:ln w="38100" cap="rnd">
            <a:solidFill>
              <a:srgbClr val="78DDE4"/>
            </a:solidFill>
            <a:prstDash val="sysDash"/>
            <a:headEnd type="none" w="sm" len="sm"/>
            <a:tailEnd type="triangle" w="lg" len="med"/>
          </a:ln>
        </p:spPr>
        <p:txBody>
          <a:bodyPr/>
          <a:lstStyle/>
          <a:p>
            <a:endParaRPr lang="el-GR"/>
          </a:p>
        </p:txBody>
      </p:sp>
      <p:grpSp>
        <p:nvGrpSpPr>
          <p:cNvPr id="9" name="Group 9"/>
          <p:cNvGrpSpPr/>
          <p:nvPr/>
        </p:nvGrpSpPr>
        <p:grpSpPr>
          <a:xfrm>
            <a:off x="11966385" y="5394331"/>
            <a:ext cx="1459102" cy="145910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92D5"/>
            </a:solidFill>
          </p:spPr>
          <p:txBody>
            <a:bodyPr/>
            <a:lstStyle/>
            <a:p>
              <a:endParaRPr lang="el-GR"/>
            </a:p>
          </p:txBody>
        </p:sp>
        <p:sp>
          <p:nvSpPr>
            <p:cNvPr id="11" name="TextBox 11"/>
            <p:cNvSpPr txBox="1"/>
            <p:nvPr/>
          </p:nvSpPr>
          <p:spPr>
            <a:xfrm>
              <a:off x="76200" y="0"/>
              <a:ext cx="660400" cy="736600"/>
            </a:xfrm>
            <a:prstGeom prst="rect">
              <a:avLst/>
            </a:prstGeom>
          </p:spPr>
          <p:txBody>
            <a:bodyPr lIns="0" tIns="0" rIns="0" bIns="0" rtlCol="0" anchor="ctr"/>
            <a:lstStyle/>
            <a:p>
              <a:pPr algn="ctr">
                <a:lnSpc>
                  <a:spcPts val="5040"/>
                </a:lnSpc>
              </a:pPr>
              <a:r>
                <a:rPr lang="en-US" sz="3600" b="1">
                  <a:solidFill>
                    <a:srgbClr val="FFFFFF"/>
                  </a:solidFill>
                  <a:latin typeface="Aileron Bold"/>
                  <a:ea typeface="Aileron Bold"/>
                  <a:cs typeface="Aileron Bold"/>
                  <a:sym typeface="Aileron Bold"/>
                </a:rPr>
                <a:t>2</a:t>
              </a:r>
            </a:p>
          </p:txBody>
        </p:sp>
      </p:grpSp>
      <p:grpSp>
        <p:nvGrpSpPr>
          <p:cNvPr id="12" name="Group 12"/>
          <p:cNvGrpSpPr/>
          <p:nvPr/>
        </p:nvGrpSpPr>
        <p:grpSpPr>
          <a:xfrm>
            <a:off x="1863573" y="1808162"/>
            <a:ext cx="1459102" cy="145910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8DDE4"/>
            </a:solidFill>
          </p:spPr>
          <p:txBody>
            <a:bodyPr/>
            <a:lstStyle/>
            <a:p>
              <a:endParaRPr lang="el-GR"/>
            </a:p>
          </p:txBody>
        </p:sp>
        <p:sp>
          <p:nvSpPr>
            <p:cNvPr id="14" name="TextBox 14"/>
            <p:cNvSpPr txBox="1"/>
            <p:nvPr/>
          </p:nvSpPr>
          <p:spPr>
            <a:xfrm>
              <a:off x="76200" y="0"/>
              <a:ext cx="660400" cy="736600"/>
            </a:xfrm>
            <a:prstGeom prst="rect">
              <a:avLst/>
            </a:prstGeom>
          </p:spPr>
          <p:txBody>
            <a:bodyPr lIns="0" tIns="0" rIns="0" bIns="0" rtlCol="0" anchor="ctr"/>
            <a:lstStyle/>
            <a:p>
              <a:pPr algn="ctr">
                <a:lnSpc>
                  <a:spcPts val="5040"/>
                </a:lnSpc>
              </a:pPr>
              <a:r>
                <a:rPr lang="en-US" sz="3600" b="1">
                  <a:solidFill>
                    <a:srgbClr val="FFFFFF"/>
                  </a:solidFill>
                  <a:latin typeface="Aileron Bold"/>
                  <a:ea typeface="Aileron Bold"/>
                  <a:cs typeface="Aileron Bold"/>
                  <a:sym typeface="Aileron Bold"/>
                </a:rPr>
                <a:t>1</a:t>
              </a:r>
            </a:p>
          </p:txBody>
        </p:sp>
      </p:grpSp>
      <p:grpSp>
        <p:nvGrpSpPr>
          <p:cNvPr id="15" name="Group 15"/>
          <p:cNvGrpSpPr/>
          <p:nvPr/>
        </p:nvGrpSpPr>
        <p:grpSpPr>
          <a:xfrm>
            <a:off x="5202427" y="5394331"/>
            <a:ext cx="1459102" cy="145910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D1D6"/>
            </a:solidFill>
          </p:spPr>
          <p:txBody>
            <a:bodyPr/>
            <a:lstStyle/>
            <a:p>
              <a:endParaRPr lang="el-GR"/>
            </a:p>
          </p:txBody>
        </p:sp>
        <p:sp>
          <p:nvSpPr>
            <p:cNvPr id="17" name="TextBox 17"/>
            <p:cNvSpPr txBox="1"/>
            <p:nvPr/>
          </p:nvSpPr>
          <p:spPr>
            <a:xfrm>
              <a:off x="76200" y="0"/>
              <a:ext cx="660400" cy="736600"/>
            </a:xfrm>
            <a:prstGeom prst="rect">
              <a:avLst/>
            </a:prstGeom>
          </p:spPr>
          <p:txBody>
            <a:bodyPr lIns="0" tIns="0" rIns="0" bIns="0" rtlCol="0" anchor="ctr"/>
            <a:lstStyle/>
            <a:p>
              <a:pPr algn="ctr">
                <a:lnSpc>
                  <a:spcPts val="5040"/>
                </a:lnSpc>
              </a:pPr>
              <a:r>
                <a:rPr lang="en-US" sz="3600" b="1">
                  <a:solidFill>
                    <a:srgbClr val="FFFFFF"/>
                  </a:solidFill>
                  <a:latin typeface="Aileron Bold"/>
                  <a:ea typeface="Aileron Bold"/>
                  <a:cs typeface="Aileron Bold"/>
                  <a:sym typeface="Aileron Bold"/>
                </a:rPr>
                <a:t>-</a:t>
              </a:r>
            </a:p>
          </p:txBody>
        </p:sp>
      </p:grpSp>
      <p:sp>
        <p:nvSpPr>
          <p:cNvPr id="18" name="AutoShape 18"/>
          <p:cNvSpPr/>
          <p:nvPr/>
        </p:nvSpPr>
        <p:spPr>
          <a:xfrm>
            <a:off x="9775024" y="3069134"/>
            <a:ext cx="2416722" cy="2527455"/>
          </a:xfrm>
          <a:prstGeom prst="line">
            <a:avLst/>
          </a:prstGeom>
          <a:ln w="38100" cap="rnd">
            <a:solidFill>
              <a:srgbClr val="37C9EF"/>
            </a:solidFill>
            <a:prstDash val="sysDash"/>
            <a:headEnd type="none" w="sm" len="sm"/>
            <a:tailEnd type="triangle" w="lg" len="med"/>
          </a:ln>
        </p:spPr>
        <p:txBody>
          <a:bodyPr/>
          <a:lstStyle/>
          <a:p>
            <a:endParaRPr lang="el-GR"/>
          </a:p>
        </p:txBody>
      </p:sp>
      <p:sp>
        <p:nvSpPr>
          <p:cNvPr id="19" name="AutoShape 19"/>
          <p:cNvSpPr/>
          <p:nvPr/>
        </p:nvSpPr>
        <p:spPr>
          <a:xfrm flipV="1">
            <a:off x="6429417" y="3075511"/>
            <a:ext cx="2343977" cy="2514701"/>
          </a:xfrm>
          <a:prstGeom prst="line">
            <a:avLst/>
          </a:prstGeom>
          <a:ln w="38100" cap="rnd">
            <a:solidFill>
              <a:srgbClr val="36D1D6"/>
            </a:solidFill>
            <a:prstDash val="sysDash"/>
            <a:headEnd type="none" w="sm" len="sm"/>
            <a:tailEnd type="triangle" w="lg" len="med"/>
          </a:ln>
        </p:spPr>
        <p:txBody>
          <a:bodyPr/>
          <a:lstStyle/>
          <a:p>
            <a:endParaRPr lang="el-GR"/>
          </a:p>
        </p:txBody>
      </p:sp>
      <p:sp>
        <p:nvSpPr>
          <p:cNvPr id="20" name="AutoShape 20"/>
          <p:cNvSpPr/>
          <p:nvPr/>
        </p:nvSpPr>
        <p:spPr>
          <a:xfrm flipV="1">
            <a:off x="13186066" y="3078106"/>
            <a:ext cx="2272347" cy="2505382"/>
          </a:xfrm>
          <a:prstGeom prst="line">
            <a:avLst/>
          </a:prstGeom>
          <a:ln w="38100" cap="rnd">
            <a:solidFill>
              <a:srgbClr val="2C92D5"/>
            </a:solidFill>
            <a:prstDash val="sysDash"/>
            <a:headEnd type="none" w="sm" len="sm"/>
            <a:tailEnd type="triangle" w="lg" len="med"/>
          </a:ln>
        </p:spPr>
        <p:txBody>
          <a:bodyPr/>
          <a:lstStyle/>
          <a:p>
            <a:endParaRPr lang="el-GR"/>
          </a:p>
        </p:txBody>
      </p:sp>
      <p:grpSp>
        <p:nvGrpSpPr>
          <p:cNvPr id="21" name="Group 21"/>
          <p:cNvGrpSpPr/>
          <p:nvPr/>
        </p:nvGrpSpPr>
        <p:grpSpPr>
          <a:xfrm>
            <a:off x="1155533" y="3595058"/>
            <a:ext cx="2715459" cy="4204934"/>
            <a:chOff x="0" y="-28575"/>
            <a:chExt cx="3620612" cy="5606579"/>
          </a:xfrm>
        </p:grpSpPr>
        <p:sp>
          <p:nvSpPr>
            <p:cNvPr id="22" name="TextBox 22"/>
            <p:cNvSpPr txBox="1"/>
            <p:nvPr/>
          </p:nvSpPr>
          <p:spPr>
            <a:xfrm>
              <a:off x="0" y="1900843"/>
              <a:ext cx="3620612" cy="3677161"/>
            </a:xfrm>
            <a:prstGeom prst="rect">
              <a:avLst/>
            </a:prstGeom>
          </p:spPr>
          <p:txBody>
            <a:bodyPr lIns="0" tIns="0" rIns="0" bIns="0" rtlCol="0" anchor="t">
              <a:spAutoFit/>
            </a:bodyPr>
            <a:lstStyle/>
            <a:p>
              <a:pPr algn="ctr">
                <a:lnSpc>
                  <a:spcPts val="3079"/>
                </a:lnSpc>
              </a:pPr>
              <a:r>
                <a:rPr lang="en-US" sz="2199" spc="32" dirty="0">
                  <a:solidFill>
                    <a:srgbClr val="000000"/>
                  </a:solidFill>
                  <a:latin typeface="Calibri" panose="020F0502020204030204" pitchFamily="34" charset="0"/>
                  <a:ea typeface="Aileron"/>
                  <a:cs typeface="Calibri" panose="020F0502020204030204" pitchFamily="34" charset="0"/>
                  <a:sym typeface="Aileron"/>
                </a:rPr>
                <a:t>Ο/Η Ε</a:t>
              </a:r>
              <a:r>
                <a:rPr lang="el-GR" sz="2199" spc="32" dirty="0">
                  <a:solidFill>
                    <a:srgbClr val="000000"/>
                  </a:solidFill>
                  <a:latin typeface="Calibri" panose="020F0502020204030204" pitchFamily="34" charset="0"/>
                  <a:ea typeface="Aileron"/>
                  <a:cs typeface="Calibri" panose="020F0502020204030204" pitchFamily="34" charset="0"/>
                  <a:sym typeface="Aileron"/>
                </a:rPr>
                <a:t>/</a:t>
              </a:r>
              <a:r>
                <a:rPr lang="en-US" sz="2199" spc="32" dirty="0">
                  <a:solidFill>
                    <a:srgbClr val="000000"/>
                  </a:solidFill>
                  <a:latin typeface="Calibri" panose="020F0502020204030204" pitchFamily="34" charset="0"/>
                  <a:ea typeface="Aileron"/>
                  <a:cs typeface="Calibri" panose="020F0502020204030204" pitchFamily="34" charset="0"/>
                  <a:sym typeface="Aileron"/>
                </a:rPr>
                <a:t>Υ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ενημερώνετ</a:t>
              </a:r>
              <a:r>
                <a:rPr lang="en-US" sz="2199" spc="32" dirty="0">
                  <a:solidFill>
                    <a:srgbClr val="000000"/>
                  </a:solidFill>
                  <a:latin typeface="Calibri" panose="020F0502020204030204" pitchFamily="34" charset="0"/>
                  <a:ea typeface="Aileron"/>
                  <a:cs typeface="Calibri" panose="020F0502020204030204" pitchFamily="34" charset="0"/>
                  <a:sym typeface="Aileron"/>
                </a:rPr>
                <a:t>αι με αυτοματοποιημένο ηλεκτρονικό μήνυμα</a:t>
              </a:r>
              <a:r>
                <a:rPr lang="el-GR" sz="2199" spc="32" dirty="0">
                  <a:solidFill>
                    <a:srgbClr val="000000"/>
                  </a:solidFill>
                  <a:latin typeface="Calibri" panose="020F0502020204030204" pitchFamily="34" charset="0"/>
                  <a:ea typeface="Aileron"/>
                  <a:cs typeface="Calibri" panose="020F0502020204030204" pitchFamily="34" charset="0"/>
                  <a:sym typeface="Aileron"/>
                </a:rPr>
                <a:t> - </a:t>
              </a:r>
              <a:r>
                <a:rPr lang="en-US" sz="2199" spc="32" dirty="0">
                  <a:solidFill>
                    <a:srgbClr val="000000"/>
                  </a:solidFill>
                  <a:latin typeface="Calibri" panose="020F0502020204030204" pitchFamily="34" charset="0"/>
                  <a:ea typeface="Aileron"/>
                  <a:cs typeface="Calibri" panose="020F0502020204030204" pitchFamily="34" charset="0"/>
                  <a:sym typeface="Aileron"/>
                </a:rPr>
                <a:t> email για την έγκριση της ονομαστικής κατάστασης που υπέβαλλε</a:t>
              </a:r>
            </a:p>
          </p:txBody>
        </p:sp>
        <p:sp>
          <p:nvSpPr>
            <p:cNvPr id="23" name="TextBox 23"/>
            <p:cNvSpPr txBox="1"/>
            <p:nvPr/>
          </p:nvSpPr>
          <p:spPr>
            <a:xfrm>
              <a:off x="0" y="-28575"/>
              <a:ext cx="3620612" cy="1716025"/>
            </a:xfrm>
            <a:prstGeom prst="rect">
              <a:avLst/>
            </a:prstGeom>
          </p:spPr>
          <p:txBody>
            <a:bodyPr lIns="0" tIns="0" rIns="0" bIns="0" rtlCol="0" anchor="t">
              <a:spAutoFit/>
            </a:bodyPr>
            <a:lstStyle/>
            <a:p>
              <a:pPr marL="0" lvl="0" indent="0" algn="ctr">
                <a:lnSpc>
                  <a:spcPts val="3380"/>
                </a:lnSpc>
              </a:pPr>
              <a:r>
                <a:rPr lang="en-US" sz="2600" b="1" dirty="0">
                  <a:solidFill>
                    <a:srgbClr val="000000"/>
                  </a:solidFill>
                  <a:latin typeface="Calibri" panose="020F0502020204030204" pitchFamily="34" charset="0"/>
                  <a:ea typeface="Aileron Bold"/>
                  <a:cs typeface="Calibri" panose="020F0502020204030204" pitchFamily="34" charset="0"/>
                  <a:sym typeface="Aileron Bold"/>
                </a:rPr>
                <a:t>ΕΝΗΜΕΡΩΣΗ Ε</a:t>
              </a:r>
              <a:r>
                <a:rPr lang="el-GR" sz="2600" b="1" dirty="0">
                  <a:solidFill>
                    <a:srgbClr val="000000"/>
                  </a:solidFill>
                  <a:latin typeface="Calibri" panose="020F0502020204030204" pitchFamily="34" charset="0"/>
                  <a:ea typeface="Aileron Bold"/>
                  <a:cs typeface="Calibri" panose="020F0502020204030204" pitchFamily="34" charset="0"/>
                  <a:sym typeface="Aileron Bold"/>
                </a:rPr>
                <a:t>/</a:t>
              </a:r>
              <a:r>
                <a:rPr lang="en-US" sz="2600" b="1" dirty="0">
                  <a:solidFill>
                    <a:srgbClr val="000000"/>
                  </a:solidFill>
                  <a:latin typeface="Calibri" panose="020F0502020204030204" pitchFamily="34" charset="0"/>
                  <a:ea typeface="Aileron Bold"/>
                  <a:cs typeface="Calibri" panose="020F0502020204030204" pitchFamily="34" charset="0"/>
                  <a:sym typeface="Aileron Bold"/>
                </a:rPr>
                <a:t>Υ (ΟΝΟΜΑΣΤΙΚΗ ΚΑΤΑΣΤΑΣΗ)</a:t>
              </a:r>
            </a:p>
          </p:txBody>
        </p:sp>
      </p:grpSp>
      <p:grpSp>
        <p:nvGrpSpPr>
          <p:cNvPr id="24" name="Group 24"/>
          <p:cNvGrpSpPr/>
          <p:nvPr/>
        </p:nvGrpSpPr>
        <p:grpSpPr>
          <a:xfrm>
            <a:off x="4654110" y="1257783"/>
            <a:ext cx="2555736" cy="2186131"/>
            <a:chOff x="0" y="-28575"/>
            <a:chExt cx="3407648" cy="2914841"/>
          </a:xfrm>
        </p:grpSpPr>
        <p:sp>
          <p:nvSpPr>
            <p:cNvPr id="25" name="TextBox 25"/>
            <p:cNvSpPr txBox="1"/>
            <p:nvPr/>
          </p:nvSpPr>
          <p:spPr>
            <a:xfrm>
              <a:off x="0" y="1329343"/>
              <a:ext cx="3407648" cy="1556923"/>
            </a:xfrm>
            <a:prstGeom prst="rect">
              <a:avLst/>
            </a:prstGeom>
          </p:spPr>
          <p:txBody>
            <a:bodyPr lIns="0" tIns="0" rIns="0" bIns="0" rtlCol="0" anchor="t">
              <a:spAutoFit/>
            </a:bodyPr>
            <a:lstStyle/>
            <a:p>
              <a:pPr algn="ctr">
                <a:lnSpc>
                  <a:spcPts val="3079"/>
                </a:lnSpc>
              </a:pPr>
              <a:r>
                <a:rPr lang="en-US" sz="2199" spc="32">
                  <a:solidFill>
                    <a:srgbClr val="000000"/>
                  </a:solidFill>
                  <a:latin typeface="Calibri" panose="020F0502020204030204" pitchFamily="34" charset="0"/>
                  <a:ea typeface="Aileron"/>
                  <a:cs typeface="Calibri" panose="020F0502020204030204" pitchFamily="34" charset="0"/>
                  <a:sym typeface="Aileron"/>
                </a:rPr>
                <a:t>Το ίδιο μήνυμα εμπεριέχει και σύνδεσμο για την ΥΔ</a:t>
              </a:r>
            </a:p>
          </p:txBody>
        </p:sp>
        <p:sp>
          <p:nvSpPr>
            <p:cNvPr id="26" name="TextBox 26"/>
            <p:cNvSpPr txBox="1"/>
            <p:nvPr/>
          </p:nvSpPr>
          <p:spPr>
            <a:xfrm>
              <a:off x="0" y="-28575"/>
              <a:ext cx="3407648" cy="1127548"/>
            </a:xfrm>
            <a:prstGeom prst="rect">
              <a:avLst/>
            </a:prstGeom>
          </p:spPr>
          <p:txBody>
            <a:bodyPr lIns="0" tIns="0" rIns="0" bIns="0" rtlCol="0" anchor="t">
              <a:spAutoFit/>
            </a:bodyPr>
            <a:lstStyle/>
            <a:p>
              <a:pPr marL="0" lvl="0" indent="0" algn="ctr">
                <a:lnSpc>
                  <a:spcPts val="3380"/>
                </a:lnSpc>
              </a:pPr>
              <a:r>
                <a:rPr lang="en-US" sz="2600" b="1" dirty="0">
                  <a:solidFill>
                    <a:srgbClr val="000000"/>
                  </a:solidFill>
                  <a:latin typeface="Calibri" panose="020F0502020204030204" pitchFamily="34" charset="0"/>
                  <a:ea typeface="Aileron Bold"/>
                  <a:cs typeface="Calibri" panose="020F0502020204030204" pitchFamily="34" charset="0"/>
                  <a:sym typeface="Aileron Bold"/>
                </a:rPr>
                <a:t>ΕΝΗΜΕΡΩΣΗ Ε</a:t>
              </a:r>
              <a:r>
                <a:rPr lang="el-GR" sz="2600" b="1" dirty="0">
                  <a:solidFill>
                    <a:srgbClr val="000000"/>
                  </a:solidFill>
                  <a:latin typeface="Calibri" panose="020F0502020204030204" pitchFamily="34" charset="0"/>
                  <a:ea typeface="Aileron Bold"/>
                  <a:cs typeface="Calibri" panose="020F0502020204030204" pitchFamily="34" charset="0"/>
                  <a:sym typeface="Aileron Bold"/>
                </a:rPr>
                <a:t>/</a:t>
              </a:r>
              <a:r>
                <a:rPr lang="en-US" sz="2600" b="1" dirty="0">
                  <a:solidFill>
                    <a:srgbClr val="000000"/>
                  </a:solidFill>
                  <a:latin typeface="Calibri" panose="020F0502020204030204" pitchFamily="34" charset="0"/>
                  <a:ea typeface="Aileron Bold"/>
                  <a:cs typeface="Calibri" panose="020F0502020204030204" pitchFamily="34" charset="0"/>
                  <a:sym typeface="Aileron Bold"/>
                </a:rPr>
                <a:t>Υ ΓΙΑ ΥΔ</a:t>
              </a:r>
            </a:p>
          </p:txBody>
        </p:sp>
      </p:grpSp>
      <p:grpSp>
        <p:nvGrpSpPr>
          <p:cNvPr id="27" name="Group 27"/>
          <p:cNvGrpSpPr/>
          <p:nvPr/>
        </p:nvGrpSpPr>
        <p:grpSpPr>
          <a:xfrm>
            <a:off x="7538908" y="4222187"/>
            <a:ext cx="3009792" cy="3776309"/>
            <a:chOff x="0" y="-28575"/>
            <a:chExt cx="4013056" cy="5035079"/>
          </a:xfrm>
        </p:grpSpPr>
        <p:sp>
          <p:nvSpPr>
            <p:cNvPr id="28" name="TextBox 28"/>
            <p:cNvSpPr txBox="1"/>
            <p:nvPr/>
          </p:nvSpPr>
          <p:spPr>
            <a:xfrm>
              <a:off x="0" y="1329343"/>
              <a:ext cx="4013056" cy="3677161"/>
            </a:xfrm>
            <a:prstGeom prst="rect">
              <a:avLst/>
            </a:prstGeom>
          </p:spPr>
          <p:txBody>
            <a:bodyPr lIns="0" tIns="0" rIns="0" bIns="0" rtlCol="0" anchor="t">
              <a:spAutoFit/>
            </a:bodyPr>
            <a:lstStyle/>
            <a:p>
              <a:pPr algn="ctr">
                <a:lnSpc>
                  <a:spcPts val="3079"/>
                </a:lnSpc>
              </a:pPr>
              <a:r>
                <a:rPr lang="en-US" sz="2199" spc="32" dirty="0" err="1">
                  <a:solidFill>
                    <a:srgbClr val="000000"/>
                  </a:solidFill>
                  <a:latin typeface="Calibri" panose="020F0502020204030204" pitchFamily="34" charset="0"/>
                  <a:ea typeface="Aileron"/>
                  <a:cs typeface="Calibri" panose="020F0502020204030204" pitchFamily="34" charset="0"/>
                  <a:sym typeface="Aileron"/>
                </a:rPr>
                <a:t>Μετά</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τη</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συνεδρί</a:t>
              </a:r>
              <a:r>
                <a:rPr lang="en-US" sz="2199" spc="32" dirty="0">
                  <a:solidFill>
                    <a:srgbClr val="000000"/>
                  </a:solidFill>
                  <a:latin typeface="Calibri" panose="020F0502020204030204" pitchFamily="34" charset="0"/>
                  <a:ea typeface="Aileron"/>
                  <a:cs typeface="Calibri" panose="020F0502020204030204" pitchFamily="34" charset="0"/>
                  <a:sym typeface="Aileron"/>
                </a:rPr>
                <a:t>αση λαμβάνει αυτοματοποιημένο ηλεκτρονικό μήνυμα με σύνδεσμο για την υπογραφή της σύμβασης μέσω web resCom</a:t>
              </a:r>
            </a:p>
          </p:txBody>
        </p:sp>
        <p:sp>
          <p:nvSpPr>
            <p:cNvPr id="29" name="TextBox 29"/>
            <p:cNvSpPr txBox="1"/>
            <p:nvPr/>
          </p:nvSpPr>
          <p:spPr>
            <a:xfrm>
              <a:off x="0" y="-28575"/>
              <a:ext cx="4013056" cy="1127548"/>
            </a:xfrm>
            <a:prstGeom prst="rect">
              <a:avLst/>
            </a:prstGeom>
          </p:spPr>
          <p:txBody>
            <a:bodyPr lIns="0" tIns="0" rIns="0" bIns="0" rtlCol="0" anchor="t">
              <a:spAutoFit/>
            </a:bodyPr>
            <a:lstStyle/>
            <a:p>
              <a:pPr marL="0" lvl="0" indent="0" algn="ctr">
                <a:lnSpc>
                  <a:spcPts val="3380"/>
                </a:lnSpc>
              </a:pPr>
              <a:r>
                <a:rPr lang="en-US" sz="2600" b="1" dirty="0">
                  <a:solidFill>
                    <a:srgbClr val="000000"/>
                  </a:solidFill>
                  <a:latin typeface="Calibri" panose="020F0502020204030204" pitchFamily="34" charset="0"/>
                  <a:ea typeface="Aileron Bold"/>
                  <a:cs typeface="Calibri" panose="020F0502020204030204" pitchFamily="34" charset="0"/>
                  <a:sym typeface="Aileron Bold"/>
                </a:rPr>
                <a:t>ΕΝΗΜΕΡΩΣΗ ΑΝΑΔΟΧΟΥ</a:t>
              </a:r>
            </a:p>
          </p:txBody>
        </p:sp>
      </p:grpSp>
      <p:grpSp>
        <p:nvGrpSpPr>
          <p:cNvPr id="30" name="Group 30"/>
          <p:cNvGrpSpPr/>
          <p:nvPr/>
        </p:nvGrpSpPr>
        <p:grpSpPr>
          <a:xfrm>
            <a:off x="11418068" y="867258"/>
            <a:ext cx="2555736" cy="4142773"/>
            <a:chOff x="0" y="-28575"/>
            <a:chExt cx="3407648" cy="5523698"/>
          </a:xfrm>
        </p:grpSpPr>
        <p:sp>
          <p:nvSpPr>
            <p:cNvPr id="31" name="TextBox 31"/>
            <p:cNvSpPr txBox="1"/>
            <p:nvPr/>
          </p:nvSpPr>
          <p:spPr>
            <a:xfrm>
              <a:off x="0" y="757842"/>
              <a:ext cx="3407648" cy="4737281"/>
            </a:xfrm>
            <a:prstGeom prst="rect">
              <a:avLst/>
            </a:prstGeom>
          </p:spPr>
          <p:txBody>
            <a:bodyPr lIns="0" tIns="0" rIns="0" bIns="0" rtlCol="0" anchor="t">
              <a:spAutoFit/>
            </a:bodyPr>
            <a:lstStyle/>
            <a:p>
              <a:pPr algn="ctr">
                <a:lnSpc>
                  <a:spcPts val="3079"/>
                </a:lnSpc>
              </a:pPr>
              <a:r>
                <a:rPr lang="en-US" sz="2199" spc="32" dirty="0" err="1">
                  <a:solidFill>
                    <a:srgbClr val="000000"/>
                  </a:solidFill>
                  <a:latin typeface="Calibri" panose="020F0502020204030204" pitchFamily="34" charset="0"/>
                  <a:ea typeface="Aileron"/>
                  <a:cs typeface="Calibri" panose="020F0502020204030204" pitchFamily="34" charset="0"/>
                  <a:sym typeface="Aileron"/>
                </a:rPr>
                <a:t>Έγκριση</a:t>
              </a:r>
              <a:r>
                <a:rPr lang="en-US" sz="2199" spc="32" dirty="0">
                  <a:solidFill>
                    <a:srgbClr val="000000"/>
                  </a:solidFill>
                  <a:latin typeface="Calibri" panose="020F0502020204030204" pitchFamily="34" charset="0"/>
                  <a:ea typeface="Aileron"/>
                  <a:cs typeface="Calibri" panose="020F0502020204030204" pitchFamily="34" charset="0"/>
                  <a:sym typeface="Aileron"/>
                </a:rPr>
                <a:t> από υπα</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λλήλους</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l-GR" sz="2199" spc="32" dirty="0">
                  <a:solidFill>
                    <a:srgbClr val="000000"/>
                  </a:solidFill>
                  <a:latin typeface="Calibri" panose="020F0502020204030204" pitchFamily="34" charset="0"/>
                  <a:ea typeface="Aileron"/>
                  <a:cs typeface="Calibri" panose="020F0502020204030204" pitchFamily="34" charset="0"/>
                  <a:sym typeface="Aileron"/>
                </a:rPr>
                <a:t>της Μ.Ο.Δ.Υ.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του</a:t>
              </a:r>
              <a:r>
                <a:rPr lang="en-US" sz="2199" spc="32" dirty="0">
                  <a:solidFill>
                    <a:srgbClr val="000000"/>
                  </a:solidFill>
                  <a:latin typeface="Calibri" panose="020F0502020204030204" pitchFamily="34" charset="0"/>
                  <a:ea typeface="Aileron"/>
                  <a:cs typeface="Calibri" panose="020F0502020204030204" pitchFamily="34" charset="0"/>
                  <a:sym typeface="Aileron"/>
                </a:rPr>
                <a:t> Ε</a:t>
              </a:r>
              <a:r>
                <a:rPr lang="el-GR" sz="2199" spc="32" dirty="0">
                  <a:solidFill>
                    <a:srgbClr val="000000"/>
                  </a:solidFill>
                  <a:latin typeface="Calibri" panose="020F0502020204030204" pitchFamily="34" charset="0"/>
                  <a:ea typeface="Aileron"/>
                  <a:cs typeface="Calibri" panose="020F0502020204030204" pitchFamily="34" charset="0"/>
                  <a:sym typeface="Aileron"/>
                </a:rPr>
                <a:t>.</a:t>
              </a:r>
              <a:r>
                <a:rPr lang="en-US" sz="2199" spc="32" dirty="0">
                  <a:solidFill>
                    <a:srgbClr val="000000"/>
                  </a:solidFill>
                  <a:latin typeface="Calibri" panose="020F0502020204030204" pitchFamily="34" charset="0"/>
                  <a:ea typeface="Aileron"/>
                  <a:cs typeface="Calibri" panose="020F0502020204030204" pitchFamily="34" charset="0"/>
                  <a:sym typeface="Aileron"/>
                </a:rPr>
                <a:t>Λ</a:t>
              </a:r>
              <a:r>
                <a:rPr lang="el-GR" sz="2199" spc="32" dirty="0">
                  <a:solidFill>
                    <a:srgbClr val="000000"/>
                  </a:solidFill>
                  <a:latin typeface="Calibri" panose="020F0502020204030204" pitchFamily="34" charset="0"/>
                  <a:ea typeface="Aileron"/>
                  <a:cs typeface="Calibri" panose="020F0502020204030204" pitchFamily="34" charset="0"/>
                  <a:sym typeface="Aileron"/>
                </a:rPr>
                <a:t>.</a:t>
              </a:r>
              <a:r>
                <a:rPr lang="en-US" sz="2199" spc="32" dirty="0">
                  <a:solidFill>
                    <a:srgbClr val="000000"/>
                  </a:solidFill>
                  <a:latin typeface="Calibri" panose="020F0502020204030204" pitchFamily="34" charset="0"/>
                  <a:ea typeface="Aileron"/>
                  <a:cs typeface="Calibri" panose="020F0502020204030204" pitchFamily="34" charset="0"/>
                  <a:sym typeface="Aileron"/>
                </a:rPr>
                <a:t>Κ</a:t>
              </a:r>
              <a:r>
                <a:rPr lang="el-GR" sz="2199" spc="32" dirty="0">
                  <a:solidFill>
                    <a:srgbClr val="000000"/>
                  </a:solidFill>
                  <a:latin typeface="Calibri" panose="020F0502020204030204" pitchFamily="34" charset="0"/>
                  <a:ea typeface="Aileron"/>
                  <a:cs typeface="Calibri" panose="020F0502020204030204" pitchFamily="34" charset="0"/>
                  <a:sym typeface="Aileron"/>
                </a:rPr>
                <a:t>.</a:t>
              </a:r>
              <a:r>
                <a:rPr lang="en-US" sz="2199" spc="32" dirty="0">
                  <a:solidFill>
                    <a:srgbClr val="000000"/>
                  </a:solidFill>
                  <a:latin typeface="Calibri" panose="020F0502020204030204" pitchFamily="34" charset="0"/>
                  <a:ea typeface="Aileron"/>
                  <a:cs typeface="Calibri" panose="020F0502020204030204" pitchFamily="34" charset="0"/>
                  <a:sym typeface="Aileron"/>
                </a:rPr>
                <a:t>Ε</a:t>
              </a:r>
              <a:r>
                <a:rPr lang="el-GR" sz="2199" spc="32" dirty="0">
                  <a:solidFill>
                    <a:srgbClr val="000000"/>
                  </a:solidFill>
                  <a:latin typeface="Calibri" panose="020F0502020204030204" pitchFamily="34" charset="0"/>
                  <a:ea typeface="Aileron"/>
                  <a:cs typeface="Calibri" panose="020F0502020204030204" pitchFamily="34" charset="0"/>
                  <a:sym typeface="Aileron"/>
                </a:rPr>
                <a:t>.</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μετά</a:t>
              </a:r>
              <a:r>
                <a:rPr lang="en-US" sz="2199" spc="32" dirty="0">
                  <a:solidFill>
                    <a:srgbClr val="000000"/>
                  </a:solidFill>
                  <a:latin typeface="Calibri" panose="020F0502020204030204" pitchFamily="34" charset="0"/>
                  <a:ea typeface="Aileron"/>
                  <a:cs typeface="Calibri" panose="020F0502020204030204" pitchFamily="34" charset="0"/>
                  <a:sym typeface="Aileron"/>
                </a:rPr>
                <a:t> από παραλαβή ΥΔ από Ε</a:t>
              </a:r>
              <a:r>
                <a:rPr lang="el-GR" sz="2199" spc="32" dirty="0">
                  <a:solidFill>
                    <a:srgbClr val="000000"/>
                  </a:solidFill>
                  <a:latin typeface="Calibri" panose="020F0502020204030204" pitchFamily="34" charset="0"/>
                  <a:ea typeface="Aileron"/>
                  <a:cs typeface="Calibri" panose="020F0502020204030204" pitchFamily="34" charset="0"/>
                  <a:sym typeface="Aileron"/>
                </a:rPr>
                <a:t>/</a:t>
              </a:r>
              <a:r>
                <a:rPr lang="en-US" sz="2199" spc="32" dirty="0">
                  <a:solidFill>
                    <a:srgbClr val="000000"/>
                  </a:solidFill>
                  <a:latin typeface="Calibri" panose="020F0502020204030204" pitchFamily="34" charset="0"/>
                  <a:ea typeface="Aileron"/>
                  <a:cs typeface="Calibri" panose="020F0502020204030204" pitchFamily="34" charset="0"/>
                  <a:sym typeface="Aileron"/>
                </a:rPr>
                <a:t>Υ.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Προώθηση</a:t>
              </a:r>
              <a:r>
                <a:rPr lang="en-US" sz="2199" spc="32" dirty="0">
                  <a:solidFill>
                    <a:srgbClr val="000000"/>
                  </a:solidFill>
                  <a:latin typeface="Calibri" panose="020F0502020204030204" pitchFamily="34" charset="0"/>
                  <a:ea typeface="Aileron"/>
                  <a:cs typeface="Calibri" panose="020F0502020204030204" pitchFamily="34" charset="0"/>
                  <a:sym typeface="Aileron"/>
                </a:rPr>
                <a:t> &amp; υπ</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ογρ</a:t>
              </a:r>
              <a:r>
                <a:rPr lang="en-US" sz="2199" spc="32" dirty="0">
                  <a:solidFill>
                    <a:srgbClr val="000000"/>
                  </a:solidFill>
                  <a:latin typeface="Calibri" panose="020F0502020204030204" pitchFamily="34" charset="0"/>
                  <a:ea typeface="Aileron"/>
                  <a:cs typeface="Calibri" panose="020F0502020204030204" pitchFamily="34" charset="0"/>
                  <a:sym typeface="Aileron"/>
                </a:rPr>
                <a:t>αφή από </a:t>
              </a:r>
              <a:r>
                <a:rPr lang="el-GR" sz="2199" spc="32" dirty="0">
                  <a:solidFill>
                    <a:srgbClr val="000000"/>
                  </a:solidFill>
                  <a:latin typeface="Calibri" panose="020F0502020204030204" pitchFamily="34" charset="0"/>
                  <a:ea typeface="Aileron"/>
                  <a:cs typeface="Calibri" panose="020F0502020204030204" pitchFamily="34" charset="0"/>
                  <a:sym typeface="Aileron"/>
                </a:rPr>
                <a:t>Π</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ρόεδρο</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l-GR" sz="2199" spc="32" dirty="0">
                  <a:solidFill>
                    <a:srgbClr val="000000"/>
                  </a:solidFill>
                  <a:latin typeface="Calibri" panose="020F0502020204030204" pitchFamily="34" charset="0"/>
                  <a:ea typeface="Aileron"/>
                  <a:cs typeface="Calibri" panose="020F0502020204030204" pitchFamily="34" charset="0"/>
                  <a:sym typeface="Aileron"/>
                </a:rPr>
                <a:t>της Ε</a:t>
              </a:r>
              <a:r>
                <a:rPr lang="en-US" sz="2199" spc="32" dirty="0">
                  <a:solidFill>
                    <a:srgbClr val="000000"/>
                  </a:solidFill>
                  <a:latin typeface="Calibri" panose="020F0502020204030204" pitchFamily="34" charset="0"/>
                  <a:ea typeface="Aileron"/>
                  <a:cs typeface="Calibri" panose="020F0502020204030204" pitchFamily="34" charset="0"/>
                  <a:sym typeface="Aileron"/>
                </a:rPr>
                <a:t>π</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ιτρο</a:t>
              </a:r>
              <a:r>
                <a:rPr lang="en-US" sz="2199" spc="32" dirty="0">
                  <a:solidFill>
                    <a:srgbClr val="000000"/>
                  </a:solidFill>
                  <a:latin typeface="Calibri" panose="020F0502020204030204" pitchFamily="34" charset="0"/>
                  <a:ea typeface="Aileron"/>
                  <a:cs typeface="Calibri" panose="020F0502020204030204" pitchFamily="34" charset="0"/>
                  <a:sym typeface="Aileron"/>
                </a:rPr>
                <a:t>πής </a:t>
              </a:r>
              <a:r>
                <a:rPr lang="el-GR" sz="2199" spc="32" dirty="0">
                  <a:solidFill>
                    <a:srgbClr val="000000"/>
                  </a:solidFill>
                  <a:latin typeface="Calibri" panose="020F0502020204030204" pitchFamily="34" charset="0"/>
                  <a:ea typeface="Aileron"/>
                  <a:cs typeface="Calibri" panose="020F0502020204030204" pitchFamily="34" charset="0"/>
                  <a:sym typeface="Aileron"/>
                </a:rPr>
                <a:t>Ε</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ρευνών</a:t>
              </a:r>
              <a:endParaRPr lang="en-US" sz="2199" spc="32" dirty="0">
                <a:solidFill>
                  <a:srgbClr val="000000"/>
                </a:solidFill>
                <a:latin typeface="Calibri" panose="020F0502020204030204" pitchFamily="34" charset="0"/>
                <a:ea typeface="Aileron"/>
                <a:cs typeface="Calibri" panose="020F0502020204030204" pitchFamily="34" charset="0"/>
                <a:sym typeface="Aileron"/>
              </a:endParaRPr>
            </a:p>
          </p:txBody>
        </p:sp>
        <p:sp>
          <p:nvSpPr>
            <p:cNvPr id="32" name="TextBox 32"/>
            <p:cNvSpPr txBox="1"/>
            <p:nvPr/>
          </p:nvSpPr>
          <p:spPr>
            <a:xfrm>
              <a:off x="0" y="-28575"/>
              <a:ext cx="3407648" cy="556048"/>
            </a:xfrm>
            <a:prstGeom prst="rect">
              <a:avLst/>
            </a:prstGeom>
          </p:spPr>
          <p:txBody>
            <a:bodyPr lIns="0" tIns="0" rIns="0" bIns="0" rtlCol="0" anchor="t">
              <a:spAutoFit/>
            </a:bodyPr>
            <a:lstStyle/>
            <a:p>
              <a:pPr marL="0" lvl="0" indent="0" algn="ctr">
                <a:lnSpc>
                  <a:spcPts val="3380"/>
                </a:lnSpc>
              </a:pPr>
              <a:r>
                <a:rPr lang="en-US" sz="2600" b="1" dirty="0">
                  <a:solidFill>
                    <a:srgbClr val="000000"/>
                  </a:solidFill>
                  <a:latin typeface="Calibri" panose="020F0502020204030204" pitchFamily="34" charset="0"/>
                  <a:ea typeface="Aileron Bold"/>
                  <a:cs typeface="Calibri" panose="020F0502020204030204" pitchFamily="34" charset="0"/>
                  <a:sym typeface="Aileron Bold"/>
                </a:rPr>
                <a:t>ΑΠΟΔΟΧΗ</a:t>
              </a:r>
            </a:p>
          </p:txBody>
        </p:sp>
      </p:grpSp>
      <p:grpSp>
        <p:nvGrpSpPr>
          <p:cNvPr id="33" name="Group 33"/>
          <p:cNvGrpSpPr/>
          <p:nvPr/>
        </p:nvGrpSpPr>
        <p:grpSpPr>
          <a:xfrm>
            <a:off x="14670674" y="4036450"/>
            <a:ext cx="2837564" cy="5000022"/>
            <a:chOff x="0" y="-28575"/>
            <a:chExt cx="3783419" cy="6666697"/>
          </a:xfrm>
        </p:grpSpPr>
        <p:sp>
          <p:nvSpPr>
            <p:cNvPr id="34" name="TextBox 34"/>
            <p:cNvSpPr txBox="1"/>
            <p:nvPr/>
          </p:nvSpPr>
          <p:spPr>
            <a:xfrm>
              <a:off x="0" y="1900842"/>
              <a:ext cx="3783419" cy="4737280"/>
            </a:xfrm>
            <a:prstGeom prst="rect">
              <a:avLst/>
            </a:prstGeom>
          </p:spPr>
          <p:txBody>
            <a:bodyPr lIns="0" tIns="0" rIns="0" bIns="0" rtlCol="0" anchor="t">
              <a:spAutoFit/>
            </a:bodyPr>
            <a:lstStyle/>
            <a:p>
              <a:pPr algn="ctr">
                <a:lnSpc>
                  <a:spcPts val="3079"/>
                </a:lnSpc>
              </a:pPr>
              <a:r>
                <a:rPr lang="en-US" sz="2199" spc="32" dirty="0">
                  <a:solidFill>
                    <a:srgbClr val="000000"/>
                  </a:solidFill>
                  <a:latin typeface="Calibri" panose="020F0502020204030204" pitchFamily="34" charset="0"/>
                  <a:ea typeface="Aileron"/>
                  <a:cs typeface="Calibri" panose="020F0502020204030204" pitchFamily="34" charset="0"/>
                  <a:sym typeface="Aileron"/>
                </a:rPr>
                <a:t>Ο α</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νάδοχος</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ενημερώνετ</a:t>
              </a:r>
              <a:r>
                <a:rPr lang="en-US" sz="2199" spc="32" dirty="0">
                  <a:solidFill>
                    <a:srgbClr val="000000"/>
                  </a:solidFill>
                  <a:latin typeface="Calibri" panose="020F0502020204030204" pitchFamily="34" charset="0"/>
                  <a:ea typeface="Aileron"/>
                  <a:cs typeface="Calibri" panose="020F0502020204030204" pitchFamily="34" charset="0"/>
                  <a:sym typeface="Aileron"/>
                </a:rPr>
                <a:t>αι με νέο αυτοματοποιημένο </a:t>
              </a:r>
              <a:r>
                <a:rPr lang="el-GR" sz="2199" spc="32" dirty="0" err="1">
                  <a:solidFill>
                    <a:srgbClr val="000000"/>
                  </a:solidFill>
                  <a:latin typeface="Calibri" panose="020F0502020204030204" pitchFamily="34" charset="0"/>
                  <a:ea typeface="Aileron"/>
                  <a:cs typeface="Calibri" panose="020F0502020204030204" pitchFamily="34" charset="0"/>
                  <a:sym typeface="Aileron"/>
                </a:rPr>
                <a:t>ηλεκτροποιημένο</a:t>
              </a:r>
              <a:r>
                <a:rPr lang="el-GR" sz="2199" spc="32" dirty="0">
                  <a:solidFill>
                    <a:srgbClr val="000000"/>
                  </a:solidFill>
                  <a:latin typeface="Calibri" panose="020F0502020204030204" pitchFamily="34" charset="0"/>
                  <a:ea typeface="Aileron"/>
                  <a:cs typeface="Calibri" panose="020F0502020204030204" pitchFamily="34" charset="0"/>
                  <a:sym typeface="Aileron"/>
                </a:rPr>
                <a:t>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μήνυμ</a:t>
              </a:r>
              <a:r>
                <a:rPr lang="en-US" sz="2199" spc="32" dirty="0">
                  <a:solidFill>
                    <a:srgbClr val="000000"/>
                  </a:solidFill>
                  <a:latin typeface="Calibri" panose="020F0502020204030204" pitchFamily="34" charset="0"/>
                  <a:ea typeface="Aileron"/>
                  <a:cs typeface="Calibri" panose="020F0502020204030204" pitchFamily="34" charset="0"/>
                  <a:sym typeface="Aileron"/>
                </a:rPr>
                <a:t>α για τη συνυπογραφή της σύμβασής του από τον </a:t>
              </a:r>
              <a:r>
                <a:rPr lang="el-GR" sz="2199" spc="32" dirty="0">
                  <a:solidFill>
                    <a:srgbClr val="000000"/>
                  </a:solidFill>
                  <a:latin typeface="Calibri" panose="020F0502020204030204" pitchFamily="34" charset="0"/>
                  <a:ea typeface="Aileron"/>
                  <a:cs typeface="Calibri" panose="020F0502020204030204" pitchFamily="34" charset="0"/>
                  <a:sym typeface="Aileron"/>
                </a:rPr>
                <a:t>Π</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ρόεδρο</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l-GR" sz="2199" spc="32" dirty="0">
                  <a:solidFill>
                    <a:srgbClr val="000000"/>
                  </a:solidFill>
                  <a:latin typeface="Calibri" panose="020F0502020204030204" pitchFamily="34" charset="0"/>
                  <a:ea typeface="Aileron"/>
                  <a:cs typeface="Calibri" panose="020F0502020204030204" pitchFamily="34" charset="0"/>
                  <a:sym typeface="Aileron"/>
                </a:rPr>
                <a:t>της Ε</a:t>
              </a:r>
              <a:r>
                <a:rPr lang="en-US" sz="2199" spc="32" dirty="0">
                  <a:solidFill>
                    <a:srgbClr val="000000"/>
                  </a:solidFill>
                  <a:latin typeface="Calibri" panose="020F0502020204030204" pitchFamily="34" charset="0"/>
                  <a:ea typeface="Aileron"/>
                  <a:cs typeface="Calibri" panose="020F0502020204030204" pitchFamily="34" charset="0"/>
                  <a:sym typeface="Aileron"/>
                </a:rPr>
                <a:t>π</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ιτρο</a:t>
              </a:r>
              <a:r>
                <a:rPr lang="en-US" sz="2199" spc="32" dirty="0">
                  <a:solidFill>
                    <a:srgbClr val="000000"/>
                  </a:solidFill>
                  <a:latin typeface="Calibri" panose="020F0502020204030204" pitchFamily="34" charset="0"/>
                  <a:ea typeface="Aileron"/>
                  <a:cs typeface="Calibri" panose="020F0502020204030204" pitchFamily="34" charset="0"/>
                  <a:sym typeface="Aileron"/>
                </a:rPr>
                <a:t>πής </a:t>
              </a:r>
              <a:r>
                <a:rPr lang="el-GR" sz="2199" spc="32" dirty="0">
                  <a:solidFill>
                    <a:srgbClr val="000000"/>
                  </a:solidFill>
                  <a:latin typeface="Calibri" panose="020F0502020204030204" pitchFamily="34" charset="0"/>
                  <a:ea typeface="Aileron"/>
                  <a:cs typeface="Calibri" panose="020F0502020204030204" pitchFamily="34" charset="0"/>
                  <a:sym typeface="Aileron"/>
                </a:rPr>
                <a:t>Ε</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ρευνών</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p>
          </p:txBody>
        </p:sp>
        <p:sp>
          <p:nvSpPr>
            <p:cNvPr id="35" name="TextBox 35"/>
            <p:cNvSpPr txBox="1"/>
            <p:nvPr/>
          </p:nvSpPr>
          <p:spPr>
            <a:xfrm>
              <a:off x="0" y="-28575"/>
              <a:ext cx="3783419" cy="1716025"/>
            </a:xfrm>
            <a:prstGeom prst="rect">
              <a:avLst/>
            </a:prstGeom>
          </p:spPr>
          <p:txBody>
            <a:bodyPr lIns="0" tIns="0" rIns="0" bIns="0" rtlCol="0" anchor="t">
              <a:spAutoFit/>
            </a:bodyPr>
            <a:lstStyle/>
            <a:p>
              <a:pPr marL="0" lvl="0" indent="0" algn="ctr">
                <a:lnSpc>
                  <a:spcPts val="3380"/>
                </a:lnSpc>
              </a:pPr>
              <a:r>
                <a:rPr lang="en-US" sz="2600" b="1" dirty="0">
                  <a:solidFill>
                    <a:srgbClr val="000000"/>
                  </a:solidFill>
                  <a:latin typeface="Calibri" panose="020F0502020204030204" pitchFamily="34" charset="0"/>
                  <a:ea typeface="Aileron Bold"/>
                  <a:cs typeface="Calibri" panose="020F0502020204030204" pitchFamily="34" charset="0"/>
                  <a:sym typeface="Aileron Bold"/>
                </a:rPr>
                <a:t>ΕΝΗΜΕΡΩΣΗ ΑΝΑΔΟΧΟΥ (ΣΥΝΥΠΟΓΡΑΦΗ)</a:t>
              </a:r>
            </a:p>
          </p:txBody>
        </p:sp>
      </p:grpSp>
      <p:sp>
        <p:nvSpPr>
          <p:cNvPr id="36" name="TextBox 36"/>
          <p:cNvSpPr txBox="1"/>
          <p:nvPr/>
        </p:nvSpPr>
        <p:spPr>
          <a:xfrm>
            <a:off x="3535946" y="160773"/>
            <a:ext cx="11216108" cy="582930"/>
          </a:xfrm>
          <a:prstGeom prst="rect">
            <a:avLst/>
          </a:prstGeom>
        </p:spPr>
        <p:txBody>
          <a:bodyPr lIns="0" tIns="0" rIns="0" bIns="0" rtlCol="0" anchor="t">
            <a:spAutoFit/>
          </a:bodyPr>
          <a:lstStyle/>
          <a:p>
            <a:pPr marL="0" lvl="0" indent="0" algn="ctr">
              <a:lnSpc>
                <a:spcPts val="4680"/>
              </a:lnSpc>
            </a:pPr>
            <a:r>
              <a:rPr lang="en-US" sz="3600" b="1">
                <a:solidFill>
                  <a:srgbClr val="000000"/>
                </a:solidFill>
                <a:latin typeface="Aileron Bold"/>
                <a:ea typeface="Aileron Bold"/>
                <a:cs typeface="Aileron Bold"/>
                <a:sym typeface="Aileron Bold"/>
              </a:rPr>
              <a:t>ΕΝΗΜΕΡΩΣΕΙΣ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37C9EF"/>
            </a:solidFill>
          </p:spPr>
          <p:txBody>
            <a:bodyPr/>
            <a:lstStyle/>
            <a:p>
              <a:endParaRPr lang="el-GR"/>
            </a:p>
          </p:txBody>
        </p:sp>
        <p:sp>
          <p:nvSpPr>
            <p:cNvPr id="4" name="TextBox 4"/>
            <p:cNvSpPr txBox="1"/>
            <p:nvPr/>
          </p:nvSpPr>
          <p:spPr>
            <a:xfrm>
              <a:off x="0" y="0"/>
              <a:ext cx="4816593" cy="2709333"/>
            </a:xfrm>
            <a:prstGeom prst="rect">
              <a:avLst/>
            </a:prstGeom>
          </p:spPr>
          <p:txBody>
            <a:bodyPr lIns="50800" tIns="50800" rIns="50800" bIns="50800" rtlCol="0" anchor="ctr"/>
            <a:lstStyle/>
            <a:p>
              <a:pPr algn="ctr">
                <a:lnSpc>
                  <a:spcPts val="2639"/>
                </a:lnSpc>
              </a:pPr>
              <a:endParaRPr/>
            </a:p>
          </p:txBody>
        </p:sp>
      </p:grpSp>
      <p:sp>
        <p:nvSpPr>
          <p:cNvPr id="5" name="TextBox 5"/>
          <p:cNvSpPr txBox="1"/>
          <p:nvPr/>
        </p:nvSpPr>
        <p:spPr>
          <a:xfrm>
            <a:off x="821829" y="38100"/>
            <a:ext cx="16316419" cy="1272622"/>
          </a:xfrm>
          <a:prstGeom prst="rect">
            <a:avLst/>
          </a:prstGeom>
        </p:spPr>
        <p:txBody>
          <a:bodyPr lIns="0" tIns="0" rIns="0" bIns="0" rtlCol="0" anchor="t">
            <a:spAutoFit/>
          </a:bodyPr>
          <a:lstStyle/>
          <a:p>
            <a:pPr algn="ctr">
              <a:lnSpc>
                <a:spcPts val="4975"/>
              </a:lnSpc>
            </a:pPr>
            <a:r>
              <a:rPr lang="en-US" sz="4523" b="1" dirty="0">
                <a:solidFill>
                  <a:srgbClr val="FFFFFF"/>
                </a:solidFill>
                <a:latin typeface="Calibri" panose="020F0502020204030204" pitchFamily="34" charset="0"/>
                <a:ea typeface="Aileron Bold"/>
                <a:cs typeface="Calibri" panose="020F0502020204030204" pitchFamily="34" charset="0"/>
                <a:sym typeface="Aileron Bold"/>
              </a:rPr>
              <a:t>Παρα</a:t>
            </a:r>
            <a:r>
              <a:rPr lang="en-US" sz="4523" b="1" dirty="0" err="1">
                <a:solidFill>
                  <a:srgbClr val="FFFFFF"/>
                </a:solidFill>
                <a:latin typeface="Calibri" panose="020F0502020204030204" pitchFamily="34" charset="0"/>
                <a:ea typeface="Aileron Bold"/>
                <a:cs typeface="Calibri" panose="020F0502020204030204" pitchFamily="34" charset="0"/>
                <a:sym typeface="Aileron Bold"/>
              </a:rPr>
              <a:t>τηρήσεις</a:t>
            </a:r>
            <a:r>
              <a:rPr lang="en-US" sz="4523" b="1" dirty="0">
                <a:solidFill>
                  <a:srgbClr val="FFFFFF"/>
                </a:solidFill>
                <a:latin typeface="Calibri" panose="020F0502020204030204" pitchFamily="34" charset="0"/>
                <a:ea typeface="Aileron Bold"/>
                <a:cs typeface="Calibri" panose="020F0502020204030204" pitchFamily="34" charset="0"/>
                <a:sym typeface="Aileron Bold"/>
              </a:rPr>
              <a:t> - Επ</a:t>
            </a:r>
            <a:r>
              <a:rPr lang="en-US" sz="4523" b="1" dirty="0" err="1">
                <a:solidFill>
                  <a:srgbClr val="FFFFFF"/>
                </a:solidFill>
                <a:latin typeface="Calibri" panose="020F0502020204030204" pitchFamily="34" charset="0"/>
                <a:ea typeface="Aileron Bold"/>
                <a:cs typeface="Calibri" panose="020F0502020204030204" pitchFamily="34" charset="0"/>
                <a:sym typeface="Aileron Bold"/>
              </a:rPr>
              <a:t>ισημάνσεις</a:t>
            </a:r>
            <a:endParaRPr lang="en-US" sz="4523" b="1" dirty="0">
              <a:solidFill>
                <a:srgbClr val="FFFFFF"/>
              </a:solidFill>
              <a:latin typeface="Calibri" panose="020F0502020204030204" pitchFamily="34" charset="0"/>
              <a:ea typeface="Aileron Bold"/>
              <a:cs typeface="Calibri" panose="020F0502020204030204" pitchFamily="34" charset="0"/>
              <a:sym typeface="Aileron Bold"/>
            </a:endParaRPr>
          </a:p>
          <a:p>
            <a:pPr marL="0" lvl="0" indent="0" algn="ctr">
              <a:lnSpc>
                <a:spcPts val="4975"/>
              </a:lnSpc>
            </a:pPr>
            <a:endParaRPr lang="en-US" sz="4523" b="1" dirty="0">
              <a:solidFill>
                <a:srgbClr val="FFFFFF"/>
              </a:solidFill>
              <a:latin typeface="Calibri" panose="020F0502020204030204" pitchFamily="34" charset="0"/>
              <a:ea typeface="Aileron Bold"/>
              <a:cs typeface="Calibri" panose="020F0502020204030204" pitchFamily="34" charset="0"/>
              <a:sym typeface="Aileron Bold"/>
            </a:endParaRPr>
          </a:p>
        </p:txBody>
      </p:sp>
      <p:sp>
        <p:nvSpPr>
          <p:cNvPr id="6" name="TextBox 6"/>
          <p:cNvSpPr txBox="1"/>
          <p:nvPr/>
        </p:nvSpPr>
        <p:spPr>
          <a:xfrm>
            <a:off x="426318" y="2558414"/>
            <a:ext cx="17107442" cy="3411255"/>
          </a:xfrm>
          <a:prstGeom prst="rect">
            <a:avLst/>
          </a:prstGeom>
        </p:spPr>
        <p:txBody>
          <a:bodyPr lIns="0" tIns="0" rIns="0" bIns="0" rtlCol="0" anchor="t">
            <a:spAutoFit/>
          </a:bodyPr>
          <a:lstStyle/>
          <a:p>
            <a:pPr algn="just">
              <a:lnSpc>
                <a:spcPts val="5400"/>
              </a:lnSpc>
            </a:pPr>
            <a:r>
              <a:rPr lang="en-US" sz="3600" b="1" dirty="0" err="1">
                <a:solidFill>
                  <a:srgbClr val="FFFFFF"/>
                </a:solidFill>
                <a:latin typeface="Calibri" panose="020F0502020204030204" pitchFamily="34" charset="0"/>
                <a:ea typeface="Aileron Bold"/>
                <a:cs typeface="Calibri" panose="020F0502020204030204" pitchFamily="34" charset="0"/>
                <a:sym typeface="Aileron Bold"/>
              </a:rPr>
              <a:t>Σημ</a:t>
            </a:r>
            <a:r>
              <a:rPr lang="en-US" sz="3600" b="1" dirty="0">
                <a:solidFill>
                  <a:srgbClr val="FFFFFF"/>
                </a:solidFill>
                <a:latin typeface="Calibri" panose="020F0502020204030204" pitchFamily="34" charset="0"/>
                <a:ea typeface="Aileron Bold"/>
                <a:cs typeface="Calibri" panose="020F0502020204030204" pitchFamily="34" charset="0"/>
                <a:sym typeface="Aileron Bold"/>
              </a:rPr>
              <a:t>αντική </a:t>
            </a:r>
            <a:r>
              <a:rPr lang="en-US" sz="3600" b="1">
                <a:solidFill>
                  <a:srgbClr val="FFFFFF"/>
                </a:solidFill>
                <a:latin typeface="Calibri" panose="020F0502020204030204" pitchFamily="34" charset="0"/>
                <a:ea typeface="Aileron Bold"/>
                <a:cs typeface="Calibri" panose="020F0502020204030204" pitchFamily="34" charset="0"/>
                <a:sym typeface="Aileron Bold"/>
              </a:rPr>
              <a:t>παράμετρος είναι </a:t>
            </a:r>
            <a:r>
              <a:rPr lang="en-US" sz="3600" b="1" dirty="0">
                <a:solidFill>
                  <a:srgbClr val="FFFFFF"/>
                </a:solidFill>
                <a:latin typeface="Calibri" panose="020F0502020204030204" pitchFamily="34" charset="0"/>
                <a:ea typeface="Aileron Bold"/>
                <a:cs typeface="Calibri" panose="020F0502020204030204" pitchFamily="34" charset="0"/>
                <a:sym typeface="Aileron Bold"/>
              </a:rPr>
              <a:t>η έγκαιρη τήρηση των διαδικασιών, καθώς κάθε ψηφιακή υπογραφή με σήμανση μεταγενέστερης ημερομηνίας από την έναρξη της σύμβασης, δεν θεωρείται έγκυρη. </a:t>
            </a:r>
            <a:r>
              <a:rPr lang="en-US" sz="3600" b="1" dirty="0" err="1">
                <a:solidFill>
                  <a:srgbClr val="FFFFFF"/>
                </a:solidFill>
                <a:latin typeface="Calibri" panose="020F0502020204030204" pitchFamily="34" charset="0"/>
                <a:ea typeface="Aileron Bold"/>
                <a:cs typeface="Calibri" panose="020F0502020204030204" pitchFamily="34" charset="0"/>
                <a:sym typeface="Aileron Bold"/>
              </a:rPr>
              <a:t>Τέλος</a:t>
            </a:r>
            <a:r>
              <a:rPr lang="en-US" sz="3600" b="1" dirty="0">
                <a:solidFill>
                  <a:srgbClr val="FFFFFF"/>
                </a:solidFill>
                <a:latin typeface="Calibri" panose="020F0502020204030204" pitchFamily="34" charset="0"/>
                <a:ea typeface="Aileron Bold"/>
                <a:cs typeface="Calibri" panose="020F0502020204030204" pitchFamily="34" charset="0"/>
                <a:sym typeface="Aileron Bold"/>
              </a:rPr>
              <a:t> </a:t>
            </a:r>
            <a:r>
              <a:rPr lang="en-US" sz="3600" b="1" dirty="0" err="1">
                <a:solidFill>
                  <a:srgbClr val="FFFFFF"/>
                </a:solidFill>
                <a:latin typeface="Calibri" panose="020F0502020204030204" pitchFamily="34" charset="0"/>
                <a:ea typeface="Aileron Bold"/>
                <a:cs typeface="Calibri" panose="020F0502020204030204" pitchFamily="34" charset="0"/>
                <a:sym typeface="Aileron Bold"/>
              </a:rPr>
              <a:t>δεν</a:t>
            </a:r>
            <a:r>
              <a:rPr lang="en-US" sz="3600" b="1" dirty="0">
                <a:solidFill>
                  <a:srgbClr val="FFFFFF"/>
                </a:solidFill>
                <a:latin typeface="Calibri" panose="020F0502020204030204" pitchFamily="34" charset="0"/>
                <a:ea typeface="Aileron Bold"/>
                <a:cs typeface="Calibri" panose="020F0502020204030204" pitchFamily="34" charset="0"/>
                <a:sym typeface="Aileron Bold"/>
              </a:rPr>
              <a:t> θα </a:t>
            </a:r>
            <a:r>
              <a:rPr lang="en-US" sz="3600" b="1" dirty="0" err="1">
                <a:solidFill>
                  <a:srgbClr val="FFFFFF"/>
                </a:solidFill>
                <a:latin typeface="Calibri" panose="020F0502020204030204" pitchFamily="34" charset="0"/>
                <a:ea typeface="Aileron Bold"/>
                <a:cs typeface="Calibri" panose="020F0502020204030204" pitchFamily="34" charset="0"/>
                <a:sym typeface="Aileron Bold"/>
              </a:rPr>
              <a:t>γίνετ</a:t>
            </a:r>
            <a:r>
              <a:rPr lang="en-US" sz="3600" b="1" dirty="0">
                <a:solidFill>
                  <a:srgbClr val="FFFFFF"/>
                </a:solidFill>
                <a:latin typeface="Calibri" panose="020F0502020204030204" pitchFamily="34" charset="0"/>
                <a:ea typeface="Aileron Bold"/>
                <a:cs typeface="Calibri" panose="020F0502020204030204" pitchFamily="34" charset="0"/>
                <a:sym typeface="Aileron Bold"/>
              </a:rPr>
              <a:t>αι δεκτή η προσκόμιση υπογεγραμμένων συμβάσεων με φυσικό τρόπο.</a:t>
            </a:r>
          </a:p>
          <a:p>
            <a:pPr marL="0" lvl="0" indent="0" algn="ctr">
              <a:lnSpc>
                <a:spcPts val="5400"/>
              </a:lnSpc>
            </a:pPr>
            <a:endParaRPr lang="en-US" sz="3600" b="1" dirty="0">
              <a:solidFill>
                <a:srgbClr val="FFFFFF"/>
              </a:solidFill>
              <a:latin typeface="Calibri" panose="020F0502020204030204" pitchFamily="34" charset="0"/>
              <a:ea typeface="Aileron Bold"/>
              <a:cs typeface="Calibri" panose="020F0502020204030204" pitchFamily="34" charset="0"/>
              <a:sym typeface="Aileron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9407" b="-19407"/>
            </a:stretch>
          </a:blipFill>
        </p:spPr>
        <p:txBody>
          <a:bodyPr/>
          <a:lstStyle/>
          <a:p>
            <a:endParaRPr lang="el-GR"/>
          </a:p>
        </p:txBody>
      </p:sp>
      <p:grpSp>
        <p:nvGrpSpPr>
          <p:cNvPr id="3" name="Group 3"/>
          <p:cNvGrpSpPr/>
          <p:nvPr/>
        </p:nvGrpSpPr>
        <p:grpSpPr>
          <a:xfrm>
            <a:off x="0" y="0"/>
            <a:ext cx="538442" cy="10287000"/>
            <a:chOff x="0" y="0"/>
            <a:chExt cx="141812" cy="2709333"/>
          </a:xfrm>
        </p:grpSpPr>
        <p:sp>
          <p:nvSpPr>
            <p:cNvPr id="4" name="Freeform 4"/>
            <p:cNvSpPr/>
            <p:nvPr/>
          </p:nvSpPr>
          <p:spPr>
            <a:xfrm>
              <a:off x="0" y="0"/>
              <a:ext cx="141812" cy="2709333"/>
            </a:xfrm>
            <a:custGeom>
              <a:avLst/>
              <a:gdLst/>
              <a:ahLst/>
              <a:cxnLst/>
              <a:rect l="l" t="t" r="r" b="b"/>
              <a:pathLst>
                <a:path w="141812" h="2709333">
                  <a:moveTo>
                    <a:pt x="0" y="0"/>
                  </a:moveTo>
                  <a:lnTo>
                    <a:pt x="141812" y="0"/>
                  </a:lnTo>
                  <a:lnTo>
                    <a:pt x="141812" y="2709333"/>
                  </a:lnTo>
                  <a:lnTo>
                    <a:pt x="0" y="2709333"/>
                  </a:lnTo>
                  <a:close/>
                </a:path>
              </a:pathLst>
            </a:custGeom>
            <a:solidFill>
              <a:srgbClr val="37C9EF"/>
            </a:solidFill>
          </p:spPr>
          <p:txBody>
            <a:bodyPr/>
            <a:lstStyle/>
            <a:p>
              <a:endParaRPr lang="el-GR"/>
            </a:p>
          </p:txBody>
        </p:sp>
        <p:sp>
          <p:nvSpPr>
            <p:cNvPr id="5" name="TextBox 5"/>
            <p:cNvSpPr txBox="1"/>
            <p:nvPr/>
          </p:nvSpPr>
          <p:spPr>
            <a:xfrm>
              <a:off x="0" y="-38100"/>
              <a:ext cx="141812" cy="2747433"/>
            </a:xfrm>
            <a:prstGeom prst="rect">
              <a:avLst/>
            </a:prstGeom>
          </p:spPr>
          <p:txBody>
            <a:bodyPr lIns="50800" tIns="50800" rIns="50800" bIns="50800" rtlCol="0" anchor="ctr"/>
            <a:lstStyle/>
            <a:p>
              <a:pPr algn="ctr">
                <a:lnSpc>
                  <a:spcPts val="2100"/>
                </a:lnSpc>
              </a:pPr>
              <a:endParaRPr/>
            </a:p>
          </p:txBody>
        </p:sp>
      </p:grpSp>
      <p:grpSp>
        <p:nvGrpSpPr>
          <p:cNvPr id="6" name="Group 6"/>
          <p:cNvGrpSpPr/>
          <p:nvPr/>
        </p:nvGrpSpPr>
        <p:grpSpPr>
          <a:xfrm>
            <a:off x="833361" y="6875880"/>
            <a:ext cx="7480312" cy="3196590"/>
            <a:chOff x="0" y="0"/>
            <a:chExt cx="9973750" cy="4262119"/>
          </a:xfrm>
        </p:grpSpPr>
        <p:sp>
          <p:nvSpPr>
            <p:cNvPr id="7" name="TextBox 7"/>
            <p:cNvSpPr txBox="1"/>
            <p:nvPr/>
          </p:nvSpPr>
          <p:spPr>
            <a:xfrm>
              <a:off x="0" y="-38100"/>
              <a:ext cx="9973750" cy="764540"/>
            </a:xfrm>
            <a:prstGeom prst="rect">
              <a:avLst/>
            </a:prstGeom>
          </p:spPr>
          <p:txBody>
            <a:bodyPr lIns="0" tIns="0" rIns="0" bIns="0" rtlCol="0" anchor="t">
              <a:spAutoFit/>
            </a:bodyPr>
            <a:lstStyle/>
            <a:p>
              <a:pPr marL="0" lvl="0" indent="0" algn="l">
                <a:lnSpc>
                  <a:spcPts val="4680"/>
                </a:lnSpc>
              </a:pPr>
              <a:r>
                <a:rPr lang="en-US" sz="3600" b="1" dirty="0">
                  <a:solidFill>
                    <a:srgbClr val="FFFFFF"/>
                  </a:solidFill>
                  <a:latin typeface="Calibri" panose="020F0502020204030204" pitchFamily="34" charset="0"/>
                  <a:ea typeface="Aileron Bold"/>
                  <a:cs typeface="Calibri" panose="020F0502020204030204" pitchFamily="34" charset="0"/>
                  <a:sym typeface="Aileron Bold"/>
                </a:rPr>
                <a:t>ΕΠΙΤΡΟΠΗ ΕΡΕΥΝΩΝ Ε</a:t>
              </a:r>
              <a:r>
                <a:rPr lang="el-GR" sz="3600" b="1" dirty="0">
                  <a:solidFill>
                    <a:srgbClr val="FFFFFF"/>
                  </a:solidFill>
                  <a:latin typeface="Calibri" panose="020F0502020204030204" pitchFamily="34" charset="0"/>
                  <a:ea typeface="Aileron Bold"/>
                  <a:cs typeface="Calibri" panose="020F0502020204030204" pitchFamily="34" charset="0"/>
                  <a:sym typeface="Aileron Bold"/>
                </a:rPr>
                <a:t>.</a:t>
              </a:r>
              <a:r>
                <a:rPr lang="en-US" sz="3600" b="1" dirty="0">
                  <a:solidFill>
                    <a:srgbClr val="FFFFFF"/>
                  </a:solidFill>
                  <a:latin typeface="Calibri" panose="020F0502020204030204" pitchFamily="34" charset="0"/>
                  <a:ea typeface="Aileron Bold"/>
                  <a:cs typeface="Calibri" panose="020F0502020204030204" pitchFamily="34" charset="0"/>
                  <a:sym typeface="Aileron Bold"/>
                </a:rPr>
                <a:t>Λ</a:t>
              </a:r>
              <a:r>
                <a:rPr lang="el-GR" sz="3600" b="1" dirty="0">
                  <a:solidFill>
                    <a:srgbClr val="FFFFFF"/>
                  </a:solidFill>
                  <a:latin typeface="Calibri" panose="020F0502020204030204" pitchFamily="34" charset="0"/>
                  <a:ea typeface="Aileron Bold"/>
                  <a:cs typeface="Calibri" panose="020F0502020204030204" pitchFamily="34" charset="0"/>
                  <a:sym typeface="Aileron Bold"/>
                </a:rPr>
                <a:t>.</a:t>
              </a:r>
              <a:r>
                <a:rPr lang="en-US" sz="3600" b="1" dirty="0">
                  <a:solidFill>
                    <a:srgbClr val="FFFFFF"/>
                  </a:solidFill>
                  <a:latin typeface="Calibri" panose="020F0502020204030204" pitchFamily="34" charset="0"/>
                  <a:ea typeface="Aileron Bold"/>
                  <a:cs typeface="Calibri" panose="020F0502020204030204" pitchFamily="34" charset="0"/>
                  <a:sym typeface="Aileron Bold"/>
                </a:rPr>
                <a:t>Κ</a:t>
              </a:r>
              <a:r>
                <a:rPr lang="el-GR" sz="3600" b="1" dirty="0">
                  <a:solidFill>
                    <a:srgbClr val="FFFFFF"/>
                  </a:solidFill>
                  <a:latin typeface="Calibri" panose="020F0502020204030204" pitchFamily="34" charset="0"/>
                  <a:ea typeface="Aileron Bold"/>
                  <a:cs typeface="Calibri" panose="020F0502020204030204" pitchFamily="34" charset="0"/>
                  <a:sym typeface="Aileron Bold"/>
                </a:rPr>
                <a:t>.</a:t>
              </a:r>
              <a:r>
                <a:rPr lang="en-US" sz="3600" b="1" dirty="0">
                  <a:solidFill>
                    <a:srgbClr val="FFFFFF"/>
                  </a:solidFill>
                  <a:latin typeface="Calibri" panose="020F0502020204030204" pitchFamily="34" charset="0"/>
                  <a:ea typeface="Aileron Bold"/>
                  <a:cs typeface="Calibri" panose="020F0502020204030204" pitchFamily="34" charset="0"/>
                  <a:sym typeface="Aileron Bold"/>
                </a:rPr>
                <a:t>Ε</a:t>
              </a:r>
              <a:r>
                <a:rPr lang="el-GR" sz="3600" b="1" dirty="0">
                  <a:solidFill>
                    <a:srgbClr val="FFFFFF"/>
                  </a:solidFill>
                  <a:latin typeface="Calibri" panose="020F0502020204030204" pitchFamily="34" charset="0"/>
                  <a:ea typeface="Aileron Bold"/>
                  <a:cs typeface="Calibri" panose="020F0502020204030204" pitchFamily="34" charset="0"/>
                  <a:sym typeface="Aileron Bold"/>
                </a:rPr>
                <a:t>.</a:t>
              </a:r>
              <a:r>
                <a:rPr lang="en-US" sz="3600" b="1" dirty="0">
                  <a:solidFill>
                    <a:srgbClr val="FFFFFF"/>
                  </a:solidFill>
                  <a:latin typeface="Calibri" panose="020F0502020204030204" pitchFamily="34" charset="0"/>
                  <a:ea typeface="Aileron Bold"/>
                  <a:cs typeface="Calibri" panose="020F0502020204030204" pitchFamily="34" charset="0"/>
                  <a:sym typeface="Aileron Bold"/>
                </a:rPr>
                <a:t>/Δ</a:t>
              </a:r>
              <a:r>
                <a:rPr lang="el-GR" sz="3600" b="1" dirty="0">
                  <a:solidFill>
                    <a:srgbClr val="FFFFFF"/>
                  </a:solidFill>
                  <a:latin typeface="Calibri" panose="020F0502020204030204" pitchFamily="34" charset="0"/>
                  <a:ea typeface="Aileron Bold"/>
                  <a:cs typeface="Calibri" panose="020F0502020204030204" pitchFamily="34" charset="0"/>
                  <a:sym typeface="Aileron Bold"/>
                </a:rPr>
                <a:t>ι.</a:t>
              </a:r>
              <a:r>
                <a:rPr lang="en-US" sz="3600" b="1" dirty="0">
                  <a:solidFill>
                    <a:srgbClr val="FFFFFF"/>
                  </a:solidFill>
                  <a:latin typeface="Calibri" panose="020F0502020204030204" pitchFamily="34" charset="0"/>
                  <a:ea typeface="Aileron Bold"/>
                  <a:cs typeface="Calibri" panose="020F0502020204030204" pitchFamily="34" charset="0"/>
                  <a:sym typeface="Aileron Bold"/>
                </a:rPr>
                <a:t>Π</a:t>
              </a:r>
              <a:r>
                <a:rPr lang="el-GR" sz="3600" b="1" dirty="0">
                  <a:solidFill>
                    <a:srgbClr val="FFFFFF"/>
                  </a:solidFill>
                  <a:latin typeface="Calibri" panose="020F0502020204030204" pitchFamily="34" charset="0"/>
                  <a:ea typeface="Aileron Bold"/>
                  <a:cs typeface="Calibri" panose="020F0502020204030204" pitchFamily="34" charset="0"/>
                  <a:sym typeface="Aileron Bold"/>
                </a:rPr>
                <a:t>α.</a:t>
              </a:r>
              <a:r>
                <a:rPr lang="en-US" sz="3600" b="1" dirty="0">
                  <a:solidFill>
                    <a:srgbClr val="FFFFFF"/>
                  </a:solidFill>
                  <a:latin typeface="Calibri" panose="020F0502020204030204" pitchFamily="34" charset="0"/>
                  <a:ea typeface="Aileron Bold"/>
                  <a:cs typeface="Calibri" panose="020F0502020204030204" pitchFamily="34" charset="0"/>
                  <a:sym typeface="Aileron Bold"/>
                </a:rPr>
                <a:t>Ε</a:t>
              </a:r>
              <a:r>
                <a:rPr lang="el-GR" sz="3600" b="1" dirty="0">
                  <a:solidFill>
                    <a:srgbClr val="FFFFFF"/>
                  </a:solidFill>
                  <a:latin typeface="Calibri" panose="020F0502020204030204" pitchFamily="34" charset="0"/>
                  <a:ea typeface="Aileron Bold"/>
                  <a:cs typeface="Calibri" panose="020F0502020204030204" pitchFamily="34" charset="0"/>
                  <a:sym typeface="Aileron Bold"/>
                </a:rPr>
                <a:t>.</a:t>
              </a:r>
              <a:endParaRPr lang="en-US" sz="3600" b="1" dirty="0">
                <a:solidFill>
                  <a:srgbClr val="FFFFFF"/>
                </a:solidFill>
                <a:latin typeface="Calibri" panose="020F0502020204030204" pitchFamily="34" charset="0"/>
                <a:ea typeface="Aileron Bold"/>
                <a:cs typeface="Calibri" panose="020F0502020204030204" pitchFamily="34" charset="0"/>
                <a:sym typeface="Aileron Bold"/>
              </a:endParaRPr>
            </a:p>
          </p:txBody>
        </p:sp>
        <p:sp>
          <p:nvSpPr>
            <p:cNvPr id="8" name="AutoShape 8"/>
            <p:cNvSpPr/>
            <p:nvPr/>
          </p:nvSpPr>
          <p:spPr>
            <a:xfrm>
              <a:off x="0" y="1991911"/>
              <a:ext cx="9973750" cy="0"/>
            </a:xfrm>
            <a:prstGeom prst="line">
              <a:avLst/>
            </a:prstGeom>
            <a:ln w="50800" cap="flat">
              <a:solidFill>
                <a:srgbClr val="FFFFFF"/>
              </a:solidFill>
              <a:prstDash val="solid"/>
              <a:headEnd type="none" w="sm" len="sm"/>
              <a:tailEnd type="none" w="sm" len="sm"/>
            </a:ln>
          </p:spPr>
          <p:txBody>
            <a:bodyPr/>
            <a:lstStyle/>
            <a:p>
              <a:endParaRPr lang="el-GR"/>
            </a:p>
          </p:txBody>
        </p:sp>
        <p:sp>
          <p:nvSpPr>
            <p:cNvPr id="9" name="TextBox 9"/>
            <p:cNvSpPr txBox="1"/>
            <p:nvPr/>
          </p:nvSpPr>
          <p:spPr>
            <a:xfrm>
              <a:off x="0" y="2464223"/>
              <a:ext cx="9949928" cy="1797897"/>
            </a:xfrm>
            <a:prstGeom prst="rect">
              <a:avLst/>
            </a:prstGeom>
          </p:spPr>
          <p:txBody>
            <a:bodyPr lIns="0" tIns="0" rIns="0" bIns="0" rtlCol="0" anchor="t">
              <a:spAutoFit/>
            </a:bodyPr>
            <a:lstStyle/>
            <a:p>
              <a:pPr algn="l">
                <a:lnSpc>
                  <a:spcPts val="3640"/>
                </a:lnSpc>
              </a:pPr>
              <a:r>
                <a:rPr lang="en-US" sz="2600" spc="39" dirty="0">
                  <a:solidFill>
                    <a:srgbClr val="FFFFFF"/>
                  </a:solidFill>
                  <a:latin typeface="Calibri" panose="020F0502020204030204" pitchFamily="34" charset="0"/>
                  <a:ea typeface="Aileron"/>
                  <a:cs typeface="Calibri" panose="020F0502020204030204" pitchFamily="34" charset="0"/>
                  <a:sym typeface="Aileron"/>
                </a:rPr>
                <a:t>τ. 231080751</a:t>
              </a:r>
              <a:r>
                <a:rPr lang="el-GR" sz="2600" spc="39" dirty="0">
                  <a:solidFill>
                    <a:srgbClr val="FFFFFF"/>
                  </a:solidFill>
                  <a:latin typeface="Calibri" panose="020F0502020204030204" pitchFamily="34" charset="0"/>
                  <a:ea typeface="Aileron"/>
                  <a:cs typeface="Calibri" panose="020F0502020204030204" pitchFamily="34" charset="0"/>
                  <a:sym typeface="Aileron"/>
                </a:rPr>
                <a:t>5</a:t>
              </a:r>
              <a:endParaRPr lang="en-US" sz="2600" spc="39" dirty="0">
                <a:solidFill>
                  <a:srgbClr val="FFFFFF"/>
                </a:solidFill>
                <a:latin typeface="Calibri" panose="020F0502020204030204" pitchFamily="34" charset="0"/>
                <a:ea typeface="Aileron"/>
                <a:cs typeface="Calibri" panose="020F0502020204030204" pitchFamily="34" charset="0"/>
                <a:sym typeface="Aileron"/>
              </a:endParaRPr>
            </a:p>
            <a:p>
              <a:pPr algn="l">
                <a:lnSpc>
                  <a:spcPts val="3640"/>
                </a:lnSpc>
              </a:pPr>
              <a:r>
                <a:rPr lang="en-US" sz="2600" spc="39" dirty="0">
                  <a:solidFill>
                    <a:srgbClr val="FFFFFF"/>
                  </a:solidFill>
                  <a:latin typeface="Calibri" panose="020F0502020204030204" pitchFamily="34" charset="0"/>
                  <a:ea typeface="Aileron"/>
                  <a:cs typeface="Calibri" panose="020F0502020204030204" pitchFamily="34" charset="0"/>
                  <a:sym typeface="Aileron"/>
                </a:rPr>
                <a:t>email: rc@ihu.gr</a:t>
              </a:r>
            </a:p>
            <a:p>
              <a:pPr marL="0" lvl="0" indent="0" algn="l">
                <a:lnSpc>
                  <a:spcPts val="3640"/>
                </a:lnSpc>
              </a:pPr>
              <a:r>
                <a:rPr lang="en-US" sz="2600" spc="38" dirty="0">
                  <a:solidFill>
                    <a:srgbClr val="FFFFFF"/>
                  </a:solidFill>
                  <a:latin typeface="Calibri" panose="020F0502020204030204" pitchFamily="34" charset="0"/>
                  <a:ea typeface="Aileron"/>
                  <a:cs typeface="Calibri" panose="020F0502020204030204" pitchFamily="34" charset="0"/>
                  <a:sym typeface="Aileron"/>
                </a:rPr>
                <a:t>https://rc.ihu.gr</a:t>
              </a:r>
            </a:p>
          </p:txBody>
        </p:sp>
      </p:grpSp>
      <p:sp>
        <p:nvSpPr>
          <p:cNvPr id="10" name="TextBox 10"/>
          <p:cNvSpPr txBox="1"/>
          <p:nvPr/>
        </p:nvSpPr>
        <p:spPr>
          <a:xfrm rot="5400000">
            <a:off x="13180760" y="5116478"/>
            <a:ext cx="9562735" cy="349250"/>
          </a:xfrm>
          <a:prstGeom prst="rect">
            <a:avLst/>
          </a:prstGeom>
        </p:spPr>
        <p:txBody>
          <a:bodyPr lIns="0" tIns="0" rIns="0" bIns="0" rtlCol="0" anchor="t">
            <a:spAutoFit/>
          </a:bodyPr>
          <a:lstStyle/>
          <a:p>
            <a:pPr algn="r">
              <a:lnSpc>
                <a:spcPts val="2800"/>
              </a:lnSpc>
            </a:pPr>
            <a:r>
              <a:rPr lang="en-US" sz="2000" b="1" spc="30" dirty="0">
                <a:solidFill>
                  <a:srgbClr val="FFFFFF"/>
                </a:solidFill>
                <a:latin typeface="Calibri" panose="020F0502020204030204" pitchFamily="34" charset="0"/>
                <a:ea typeface="Aileron Bold"/>
                <a:cs typeface="Calibri" panose="020F0502020204030204" pitchFamily="34" charset="0"/>
                <a:sym typeface="Aileron Bold"/>
              </a:rPr>
              <a:t>Σπ</a:t>
            </a:r>
            <a:r>
              <a:rPr lang="en-US" sz="2000" b="1" spc="30" dirty="0" err="1">
                <a:solidFill>
                  <a:srgbClr val="FFFFFF"/>
                </a:solidFill>
                <a:latin typeface="Calibri" panose="020F0502020204030204" pitchFamily="34" charset="0"/>
                <a:ea typeface="Aileron Bold"/>
                <a:cs typeface="Calibri" panose="020F0502020204030204" pitchFamily="34" charset="0"/>
                <a:sym typeface="Aileron Bold"/>
              </a:rPr>
              <a:t>ουδάστε</a:t>
            </a:r>
            <a:r>
              <a:rPr lang="en-US" sz="2000" b="1" spc="30" dirty="0">
                <a:solidFill>
                  <a:srgbClr val="FFFFFF"/>
                </a:solidFill>
                <a:latin typeface="Calibri" panose="020F0502020204030204" pitchFamily="34" charset="0"/>
                <a:ea typeface="Aileron Bold"/>
                <a:cs typeface="Calibri" panose="020F0502020204030204" pitchFamily="34" charset="0"/>
                <a:sym typeface="Aileron Bold"/>
              </a:rPr>
              <a:t>. </a:t>
            </a:r>
            <a:r>
              <a:rPr lang="en-US" sz="2000" b="1" spc="30" dirty="0" err="1">
                <a:solidFill>
                  <a:srgbClr val="FFFFFF"/>
                </a:solidFill>
                <a:latin typeface="Calibri" panose="020F0502020204030204" pitchFamily="34" charset="0"/>
                <a:ea typeface="Aileron Bold"/>
                <a:cs typeface="Calibri" panose="020F0502020204030204" pitchFamily="34" charset="0"/>
                <a:sym typeface="Aileron Bold"/>
              </a:rPr>
              <a:t>Ζήστε</a:t>
            </a:r>
            <a:r>
              <a:rPr lang="en-US" sz="2000" b="1" spc="30" dirty="0">
                <a:solidFill>
                  <a:srgbClr val="FFFFFF"/>
                </a:solidFill>
                <a:latin typeface="Calibri" panose="020F0502020204030204" pitchFamily="34" charset="0"/>
                <a:ea typeface="Aileron Bold"/>
                <a:cs typeface="Calibri" panose="020F0502020204030204" pitchFamily="34" charset="0"/>
                <a:sym typeface="Aileron Bold"/>
              </a:rPr>
              <a:t>. </a:t>
            </a:r>
            <a:r>
              <a:rPr lang="en-US" sz="2000" b="1" spc="30" dirty="0" err="1">
                <a:solidFill>
                  <a:srgbClr val="FFFFFF"/>
                </a:solidFill>
                <a:latin typeface="Calibri" panose="020F0502020204030204" pitchFamily="34" charset="0"/>
                <a:ea typeface="Aileron Bold"/>
                <a:cs typeface="Calibri" panose="020F0502020204030204" pitchFamily="34" charset="0"/>
                <a:sym typeface="Aileron Bold"/>
              </a:rPr>
              <a:t>Ξεχωρίστε</a:t>
            </a:r>
            <a:r>
              <a:rPr lang="en-US" sz="2000" b="1" spc="30" dirty="0">
                <a:solidFill>
                  <a:srgbClr val="FFFFFF"/>
                </a:solidFill>
                <a:latin typeface="Calibri" panose="020F0502020204030204" pitchFamily="34" charset="0"/>
                <a:ea typeface="Aileron Bold"/>
                <a:cs typeface="Calibri" panose="020F0502020204030204" pitchFamily="34" charset="0"/>
                <a:sym typeface="Aileron Bold"/>
              </a:rPr>
              <a:t> </a:t>
            </a:r>
            <a:r>
              <a:rPr lang="en-US" sz="2000" b="1" spc="30" dirty="0" err="1">
                <a:solidFill>
                  <a:srgbClr val="FFFFFF"/>
                </a:solidFill>
                <a:latin typeface="Calibri" panose="020F0502020204030204" pitchFamily="34" charset="0"/>
                <a:ea typeface="Aileron Bold"/>
                <a:cs typeface="Calibri" panose="020F0502020204030204" pitchFamily="34" charset="0"/>
                <a:sym typeface="Aileron Bold"/>
              </a:rPr>
              <a:t>στο</a:t>
            </a:r>
            <a:r>
              <a:rPr lang="en-US" sz="2000" b="1" spc="30" dirty="0">
                <a:solidFill>
                  <a:srgbClr val="FFFFFF"/>
                </a:solidFill>
                <a:latin typeface="Calibri" panose="020F0502020204030204" pitchFamily="34" charset="0"/>
                <a:ea typeface="Aileron Bold"/>
                <a:cs typeface="Calibri" panose="020F0502020204030204" pitchFamily="34" charset="0"/>
                <a:sym typeface="Aileron Bold"/>
              </a:rPr>
              <a:t> </a:t>
            </a:r>
            <a:r>
              <a:rPr lang="en-US" sz="2000" b="1" spc="30" dirty="0" err="1">
                <a:solidFill>
                  <a:srgbClr val="FFFFFF"/>
                </a:solidFill>
                <a:latin typeface="Calibri" panose="020F0502020204030204" pitchFamily="34" charset="0"/>
                <a:ea typeface="Aileron Bold"/>
                <a:cs typeface="Calibri" panose="020F0502020204030204" pitchFamily="34" charset="0"/>
                <a:sym typeface="Aileron Bold"/>
              </a:rPr>
              <a:t>Διεθνές</a:t>
            </a:r>
            <a:r>
              <a:rPr lang="en-US" sz="2000" b="1" spc="30" dirty="0">
                <a:solidFill>
                  <a:srgbClr val="FFFFFF"/>
                </a:solidFill>
                <a:latin typeface="Calibri" panose="020F0502020204030204" pitchFamily="34" charset="0"/>
                <a:ea typeface="Aileron Bold"/>
                <a:cs typeface="Calibri" panose="020F0502020204030204" pitchFamily="34" charset="0"/>
                <a:sym typeface="Aileron Bold"/>
              </a:rPr>
              <a:t> Πα</a:t>
            </a:r>
            <a:r>
              <a:rPr lang="en-US" sz="2000" b="1" spc="30" dirty="0" err="1">
                <a:solidFill>
                  <a:srgbClr val="FFFFFF"/>
                </a:solidFill>
                <a:latin typeface="Calibri" panose="020F0502020204030204" pitchFamily="34" charset="0"/>
                <a:ea typeface="Aileron Bold"/>
                <a:cs typeface="Calibri" panose="020F0502020204030204" pitchFamily="34" charset="0"/>
                <a:sym typeface="Aileron Bold"/>
              </a:rPr>
              <a:t>νε</a:t>
            </a:r>
            <a:r>
              <a:rPr lang="en-US" sz="2000" b="1" spc="30" dirty="0">
                <a:solidFill>
                  <a:srgbClr val="FFFFFF"/>
                </a:solidFill>
                <a:latin typeface="Calibri" panose="020F0502020204030204" pitchFamily="34" charset="0"/>
                <a:ea typeface="Aileron Bold"/>
                <a:cs typeface="Calibri" panose="020F0502020204030204" pitchFamily="34" charset="0"/>
                <a:sym typeface="Aileron Bold"/>
              </a:rPr>
              <a:t>πιστήμιο της Ελλάδος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9AD5"/>
        </a:solidFill>
        <a:effectLst/>
      </p:bgPr>
    </p:bg>
    <p:spTree>
      <p:nvGrpSpPr>
        <p:cNvPr id="1" name=""/>
        <p:cNvGrpSpPr/>
        <p:nvPr/>
      </p:nvGrpSpPr>
      <p:grpSpPr>
        <a:xfrm>
          <a:off x="0" y="0"/>
          <a:ext cx="0" cy="0"/>
          <a:chOff x="0" y="0"/>
          <a:chExt cx="0" cy="0"/>
        </a:xfrm>
      </p:grpSpPr>
      <p:grpSp>
        <p:nvGrpSpPr>
          <p:cNvPr id="2" name="Group 2"/>
          <p:cNvGrpSpPr/>
          <p:nvPr/>
        </p:nvGrpSpPr>
        <p:grpSpPr>
          <a:xfrm>
            <a:off x="6488922" y="972022"/>
            <a:ext cx="10770378" cy="1644902"/>
            <a:chOff x="0" y="0"/>
            <a:chExt cx="2836643" cy="433225"/>
          </a:xfrm>
        </p:grpSpPr>
        <p:sp>
          <p:nvSpPr>
            <p:cNvPr id="3" name="Freeform 3"/>
            <p:cNvSpPr/>
            <p:nvPr/>
          </p:nvSpPr>
          <p:spPr>
            <a:xfrm>
              <a:off x="0" y="0"/>
              <a:ext cx="2836643" cy="433225"/>
            </a:xfrm>
            <a:custGeom>
              <a:avLst/>
              <a:gdLst/>
              <a:ahLst/>
              <a:cxnLst/>
              <a:rect l="l" t="t" r="r" b="b"/>
              <a:pathLst>
                <a:path w="2836643" h="433225">
                  <a:moveTo>
                    <a:pt x="0" y="0"/>
                  </a:moveTo>
                  <a:lnTo>
                    <a:pt x="2836643" y="0"/>
                  </a:lnTo>
                  <a:lnTo>
                    <a:pt x="2836643" y="433225"/>
                  </a:lnTo>
                  <a:lnTo>
                    <a:pt x="0" y="433225"/>
                  </a:lnTo>
                  <a:close/>
                </a:path>
              </a:pathLst>
            </a:custGeom>
            <a:solidFill>
              <a:srgbClr val="78DDE4"/>
            </a:solidFill>
          </p:spPr>
          <p:txBody>
            <a:bodyPr/>
            <a:lstStyle/>
            <a:p>
              <a:endParaRPr lang="el-GR">
                <a:latin typeface="Calibri" panose="020F0502020204030204" pitchFamily="34" charset="0"/>
                <a:cs typeface="Calibri" panose="020F0502020204030204" pitchFamily="34" charset="0"/>
              </a:endParaRPr>
            </a:p>
          </p:txBody>
        </p:sp>
        <p:sp>
          <p:nvSpPr>
            <p:cNvPr id="4" name="TextBox 4"/>
            <p:cNvSpPr txBox="1"/>
            <p:nvPr/>
          </p:nvSpPr>
          <p:spPr>
            <a:xfrm>
              <a:off x="0" y="-9525"/>
              <a:ext cx="2836643" cy="442750"/>
            </a:xfrm>
            <a:prstGeom prst="rect">
              <a:avLst/>
            </a:prstGeom>
          </p:spPr>
          <p:txBody>
            <a:bodyPr lIns="254000" tIns="254000" rIns="254000" bIns="254000" rtlCol="0" anchor="ctr"/>
            <a:lstStyle/>
            <a:p>
              <a:pPr algn="just">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ΕΝΗΜΕΡΩΣΗ</a:t>
              </a:r>
            </a:p>
            <a:p>
              <a:pPr algn="just">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ΑΝΑΔΟΧΟΥ</a:t>
              </a:r>
            </a:p>
          </p:txBody>
        </p:sp>
      </p:grpSp>
      <p:grpSp>
        <p:nvGrpSpPr>
          <p:cNvPr id="5" name="Group 5"/>
          <p:cNvGrpSpPr/>
          <p:nvPr/>
        </p:nvGrpSpPr>
        <p:grpSpPr>
          <a:xfrm>
            <a:off x="6629400" y="1482025"/>
            <a:ext cx="624897" cy="62489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a:p>
          </p:txBody>
        </p:sp>
        <p:sp>
          <p:nvSpPr>
            <p:cNvPr id="7" name="TextBox 7"/>
            <p:cNvSpPr txBox="1"/>
            <p:nvPr/>
          </p:nvSpPr>
          <p:spPr>
            <a:xfrm>
              <a:off x="76200" y="19050"/>
              <a:ext cx="660400" cy="717550"/>
            </a:xfrm>
            <a:prstGeom prst="rect">
              <a:avLst/>
            </a:prstGeom>
          </p:spPr>
          <p:txBody>
            <a:bodyPr lIns="0" tIns="0" rIns="0" bIns="0" rtlCol="0" anchor="ctr"/>
            <a:lstStyle/>
            <a:p>
              <a:pPr algn="ctr">
                <a:lnSpc>
                  <a:spcPts val="3640"/>
                </a:lnSpc>
              </a:pPr>
              <a:r>
                <a:rPr lang="en-US" sz="2600" b="1">
                  <a:solidFill>
                    <a:srgbClr val="78DDE4"/>
                  </a:solidFill>
                  <a:latin typeface="Aileron Bold"/>
                  <a:ea typeface="Aileron Bold"/>
                  <a:cs typeface="Aileron Bold"/>
                  <a:sym typeface="Aileron Bold"/>
                </a:rPr>
                <a:t>6</a:t>
              </a:r>
            </a:p>
          </p:txBody>
        </p:sp>
      </p:grpSp>
      <p:grpSp>
        <p:nvGrpSpPr>
          <p:cNvPr id="8" name="Group 8"/>
          <p:cNvGrpSpPr/>
          <p:nvPr/>
        </p:nvGrpSpPr>
        <p:grpSpPr>
          <a:xfrm>
            <a:off x="1028700" y="3944216"/>
            <a:ext cx="4554551" cy="2369993"/>
            <a:chOff x="0" y="-38100"/>
            <a:chExt cx="6072735" cy="3159990"/>
          </a:xfrm>
        </p:grpSpPr>
        <p:sp>
          <p:nvSpPr>
            <p:cNvPr id="9" name="TextBox 9"/>
            <p:cNvSpPr txBox="1"/>
            <p:nvPr/>
          </p:nvSpPr>
          <p:spPr>
            <a:xfrm>
              <a:off x="0" y="-38100"/>
              <a:ext cx="6072735" cy="1568892"/>
            </a:xfrm>
            <a:prstGeom prst="rect">
              <a:avLst/>
            </a:prstGeom>
          </p:spPr>
          <p:txBody>
            <a:bodyPr lIns="0" tIns="0" rIns="0" bIns="0" rtlCol="0" anchor="t">
              <a:spAutoFit/>
            </a:bodyPr>
            <a:lstStyle/>
            <a:p>
              <a:pPr marL="0" lvl="0" indent="0" algn="ctr">
                <a:lnSpc>
                  <a:spcPts val="4680"/>
                </a:lnSpc>
              </a:pPr>
              <a:r>
                <a:rPr lang="en-US" sz="3600" b="1" dirty="0">
                  <a:solidFill>
                    <a:srgbClr val="000000"/>
                  </a:solidFill>
                  <a:latin typeface="Aileron Bold"/>
                  <a:ea typeface="Aileron Bold"/>
                  <a:cs typeface="Aileron Bold"/>
                  <a:sym typeface="Aileron Bold"/>
                </a:rPr>
                <a:t> </a:t>
              </a:r>
              <a:r>
                <a:rPr lang="en-US" sz="3600" b="1" dirty="0">
                  <a:solidFill>
                    <a:srgbClr val="000000"/>
                  </a:solidFill>
                  <a:latin typeface="Calibri" panose="020F0502020204030204" pitchFamily="34" charset="0"/>
                  <a:ea typeface="Aileron Bold"/>
                  <a:cs typeface="Calibri" panose="020F0502020204030204" pitchFamily="34" charset="0"/>
                  <a:sym typeface="Aileron Bold"/>
                </a:rPr>
                <a:t>ΣΥΝΑΨΗ ΣΥΜΒΑΣΕΩΝ ΠΡΟΣΩΠΙΚΟΥ</a:t>
              </a:r>
            </a:p>
          </p:txBody>
        </p:sp>
        <p:sp>
          <p:nvSpPr>
            <p:cNvPr id="10" name="TextBox 10"/>
            <p:cNvSpPr txBox="1"/>
            <p:nvPr/>
          </p:nvSpPr>
          <p:spPr>
            <a:xfrm>
              <a:off x="0" y="2543193"/>
              <a:ext cx="6072735" cy="578697"/>
            </a:xfrm>
            <a:prstGeom prst="rect">
              <a:avLst/>
            </a:prstGeom>
          </p:spPr>
          <p:txBody>
            <a:bodyPr lIns="0" tIns="0" rIns="0" bIns="0" rtlCol="0" anchor="t">
              <a:spAutoFit/>
            </a:bodyPr>
            <a:lstStyle/>
            <a:p>
              <a:pPr marL="0" lvl="0" indent="0" algn="ctr">
                <a:lnSpc>
                  <a:spcPts val="3640"/>
                </a:lnSpc>
              </a:pPr>
              <a:r>
                <a:rPr lang="en-US" sz="2600" spc="38" dirty="0" err="1">
                  <a:solidFill>
                    <a:srgbClr val="000000"/>
                  </a:solidFill>
                  <a:ea typeface="Aileron"/>
                  <a:cs typeface="Aileron"/>
                  <a:sym typeface="Aileron"/>
                </a:rPr>
                <a:t>Πλήρη</a:t>
              </a:r>
              <a:r>
                <a:rPr lang="en-US" sz="2600" spc="38" dirty="0">
                  <a:solidFill>
                    <a:srgbClr val="000000"/>
                  </a:solidFill>
                  <a:ea typeface="Aileron"/>
                  <a:cs typeface="Aileron"/>
                  <a:sym typeface="Aileron"/>
                </a:rPr>
                <a:t> β</a:t>
              </a:r>
              <a:r>
                <a:rPr lang="en-US" sz="2600" spc="38" dirty="0" err="1">
                  <a:solidFill>
                    <a:srgbClr val="000000"/>
                  </a:solidFill>
                  <a:ea typeface="Aileron"/>
                  <a:cs typeface="Aileron"/>
                  <a:sym typeface="Aileron"/>
                </a:rPr>
                <a:t>ήμ</a:t>
              </a:r>
              <a:r>
                <a:rPr lang="en-US" sz="2600" spc="38" dirty="0">
                  <a:solidFill>
                    <a:srgbClr val="000000"/>
                  </a:solidFill>
                  <a:ea typeface="Aileron"/>
                  <a:cs typeface="Aileron"/>
                  <a:sym typeface="Aileron"/>
                </a:rPr>
                <a:t>ατα</a:t>
              </a:r>
            </a:p>
          </p:txBody>
        </p:sp>
      </p:grpSp>
      <p:grpSp>
        <p:nvGrpSpPr>
          <p:cNvPr id="11" name="Group 11"/>
          <p:cNvGrpSpPr/>
          <p:nvPr/>
        </p:nvGrpSpPr>
        <p:grpSpPr>
          <a:xfrm>
            <a:off x="6488922" y="2645263"/>
            <a:ext cx="10770378" cy="1644902"/>
            <a:chOff x="0" y="0"/>
            <a:chExt cx="2836643" cy="433225"/>
          </a:xfrm>
        </p:grpSpPr>
        <p:sp>
          <p:nvSpPr>
            <p:cNvPr id="12" name="Freeform 12"/>
            <p:cNvSpPr/>
            <p:nvPr/>
          </p:nvSpPr>
          <p:spPr>
            <a:xfrm>
              <a:off x="0" y="0"/>
              <a:ext cx="2836643" cy="433225"/>
            </a:xfrm>
            <a:custGeom>
              <a:avLst/>
              <a:gdLst/>
              <a:ahLst/>
              <a:cxnLst/>
              <a:rect l="l" t="t" r="r" b="b"/>
              <a:pathLst>
                <a:path w="2836643" h="433225">
                  <a:moveTo>
                    <a:pt x="0" y="0"/>
                  </a:moveTo>
                  <a:lnTo>
                    <a:pt x="2836643" y="0"/>
                  </a:lnTo>
                  <a:lnTo>
                    <a:pt x="2836643" y="433225"/>
                  </a:lnTo>
                  <a:lnTo>
                    <a:pt x="0" y="433225"/>
                  </a:lnTo>
                  <a:close/>
                </a:path>
              </a:pathLst>
            </a:custGeom>
            <a:solidFill>
              <a:srgbClr val="36D1D6"/>
            </a:solidFill>
          </p:spPr>
          <p:txBody>
            <a:bodyPr/>
            <a:lstStyle/>
            <a:p>
              <a:endParaRPr lang="el-GR">
                <a:latin typeface="Calibri" panose="020F0502020204030204" pitchFamily="34" charset="0"/>
                <a:cs typeface="Calibri" panose="020F0502020204030204" pitchFamily="34" charset="0"/>
              </a:endParaRPr>
            </a:p>
          </p:txBody>
        </p:sp>
        <p:sp>
          <p:nvSpPr>
            <p:cNvPr id="13" name="TextBox 13"/>
            <p:cNvSpPr txBox="1"/>
            <p:nvPr/>
          </p:nvSpPr>
          <p:spPr>
            <a:xfrm>
              <a:off x="0" y="-9525"/>
              <a:ext cx="2836643" cy="442750"/>
            </a:xfrm>
            <a:prstGeom prst="rect">
              <a:avLst/>
            </a:prstGeom>
          </p:spPr>
          <p:txBody>
            <a:bodyPr lIns="254000" tIns="254000" rIns="254000" bIns="254000" rtlCol="0" anchor="ctr"/>
            <a:lstStyle/>
            <a:p>
              <a:pPr algn="l">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ΕΝΗΜΕΡΩΣΗ</a:t>
              </a:r>
            </a:p>
            <a:p>
              <a:pPr algn="l">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E</a:t>
              </a:r>
              <a:r>
                <a:rPr lang="el-GR" sz="2600" b="1" dirty="0">
                  <a:solidFill>
                    <a:srgbClr val="FFFFFF"/>
                  </a:solidFill>
                  <a:latin typeface="Calibri" panose="020F0502020204030204" pitchFamily="34" charset="0"/>
                  <a:ea typeface="Aileron Bold"/>
                  <a:cs typeface="Calibri" panose="020F0502020204030204" pitchFamily="34" charset="0"/>
                  <a:sym typeface="Aileron Bold"/>
                </a:rPr>
                <a:t>/</a:t>
              </a:r>
              <a:r>
                <a:rPr lang="en-US" sz="2600" b="1" dirty="0">
                  <a:solidFill>
                    <a:srgbClr val="FFFFFF"/>
                  </a:solidFill>
                  <a:latin typeface="Calibri" panose="020F0502020204030204" pitchFamily="34" charset="0"/>
                  <a:ea typeface="Aileron Bold"/>
                  <a:cs typeface="Calibri" panose="020F0502020204030204" pitchFamily="34" charset="0"/>
                  <a:sym typeface="Aileron Bold"/>
                </a:rPr>
                <a:t>Y</a:t>
              </a:r>
            </a:p>
            <a:p>
              <a:pPr algn="l">
                <a:lnSpc>
                  <a:spcPts val="3120"/>
                </a:lnSpc>
              </a:pPr>
              <a:endParaRPr lang="en-US" sz="2600" b="1" dirty="0">
                <a:solidFill>
                  <a:srgbClr val="FFFFFF"/>
                </a:solidFill>
                <a:latin typeface="Calibri" panose="020F0502020204030204" pitchFamily="34" charset="0"/>
                <a:ea typeface="Aileron Bold"/>
                <a:cs typeface="Calibri" panose="020F0502020204030204" pitchFamily="34" charset="0"/>
                <a:sym typeface="Aileron Bold"/>
              </a:endParaRPr>
            </a:p>
          </p:txBody>
        </p:sp>
      </p:grpSp>
      <p:grpSp>
        <p:nvGrpSpPr>
          <p:cNvPr id="14" name="Group 14"/>
          <p:cNvGrpSpPr/>
          <p:nvPr/>
        </p:nvGrpSpPr>
        <p:grpSpPr>
          <a:xfrm>
            <a:off x="6629400" y="3155266"/>
            <a:ext cx="624897" cy="62489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a:p>
          </p:txBody>
        </p:sp>
        <p:sp>
          <p:nvSpPr>
            <p:cNvPr id="16" name="TextBox 16"/>
            <p:cNvSpPr txBox="1"/>
            <p:nvPr/>
          </p:nvSpPr>
          <p:spPr>
            <a:xfrm>
              <a:off x="76200" y="19050"/>
              <a:ext cx="660400" cy="717550"/>
            </a:xfrm>
            <a:prstGeom prst="rect">
              <a:avLst/>
            </a:prstGeom>
          </p:spPr>
          <p:txBody>
            <a:bodyPr lIns="0" tIns="0" rIns="0" bIns="0" rtlCol="0" anchor="ctr"/>
            <a:lstStyle/>
            <a:p>
              <a:pPr algn="ctr">
                <a:lnSpc>
                  <a:spcPts val="3640"/>
                </a:lnSpc>
              </a:pPr>
              <a:r>
                <a:rPr lang="el-GR" sz="2600" b="1" dirty="0">
                  <a:solidFill>
                    <a:srgbClr val="36D1D6"/>
                  </a:solidFill>
                  <a:latin typeface="Aileron Bold"/>
                  <a:ea typeface="Aileron Bold"/>
                  <a:cs typeface="Aileron Bold"/>
                  <a:sym typeface="Aileron Bold"/>
                </a:rPr>
                <a:t>6α</a:t>
              </a:r>
              <a:endParaRPr lang="en-US" sz="2600" b="1" dirty="0">
                <a:solidFill>
                  <a:srgbClr val="36D1D6"/>
                </a:solidFill>
                <a:latin typeface="Aileron Bold"/>
                <a:ea typeface="Aileron Bold"/>
                <a:cs typeface="Aileron Bold"/>
                <a:sym typeface="Aileron Bold"/>
              </a:endParaRPr>
            </a:p>
          </p:txBody>
        </p:sp>
      </p:grpSp>
      <p:grpSp>
        <p:nvGrpSpPr>
          <p:cNvPr id="17" name="Group 17"/>
          <p:cNvGrpSpPr/>
          <p:nvPr/>
        </p:nvGrpSpPr>
        <p:grpSpPr>
          <a:xfrm>
            <a:off x="6488922" y="4321049"/>
            <a:ext cx="10770378" cy="1644902"/>
            <a:chOff x="0" y="0"/>
            <a:chExt cx="2836643" cy="433225"/>
          </a:xfrm>
        </p:grpSpPr>
        <p:sp>
          <p:nvSpPr>
            <p:cNvPr id="18" name="Freeform 18"/>
            <p:cNvSpPr/>
            <p:nvPr/>
          </p:nvSpPr>
          <p:spPr>
            <a:xfrm>
              <a:off x="0" y="0"/>
              <a:ext cx="2836643" cy="433225"/>
            </a:xfrm>
            <a:custGeom>
              <a:avLst/>
              <a:gdLst/>
              <a:ahLst/>
              <a:cxnLst/>
              <a:rect l="l" t="t" r="r" b="b"/>
              <a:pathLst>
                <a:path w="2836643" h="433225">
                  <a:moveTo>
                    <a:pt x="0" y="0"/>
                  </a:moveTo>
                  <a:lnTo>
                    <a:pt x="2836643" y="0"/>
                  </a:lnTo>
                  <a:lnTo>
                    <a:pt x="2836643" y="433225"/>
                  </a:lnTo>
                  <a:lnTo>
                    <a:pt x="0" y="433225"/>
                  </a:lnTo>
                  <a:close/>
                </a:path>
              </a:pathLst>
            </a:custGeom>
            <a:solidFill>
              <a:srgbClr val="37C9EF"/>
            </a:solidFill>
          </p:spPr>
          <p:txBody>
            <a:bodyPr/>
            <a:lstStyle/>
            <a:p>
              <a:endParaRPr lang="el-GR">
                <a:latin typeface="Calibri" panose="020F0502020204030204" pitchFamily="34" charset="0"/>
                <a:cs typeface="Calibri" panose="020F0502020204030204" pitchFamily="34" charset="0"/>
              </a:endParaRPr>
            </a:p>
          </p:txBody>
        </p:sp>
        <p:sp>
          <p:nvSpPr>
            <p:cNvPr id="19" name="TextBox 19"/>
            <p:cNvSpPr txBox="1"/>
            <p:nvPr/>
          </p:nvSpPr>
          <p:spPr>
            <a:xfrm>
              <a:off x="0" y="-9525"/>
              <a:ext cx="2836643" cy="442750"/>
            </a:xfrm>
            <a:prstGeom prst="rect">
              <a:avLst/>
            </a:prstGeom>
          </p:spPr>
          <p:txBody>
            <a:bodyPr lIns="254000" tIns="254000" rIns="254000" bIns="254000" rtlCol="0" anchor="ctr"/>
            <a:lstStyle/>
            <a:p>
              <a:pPr algn="l">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a:t>
              </a:r>
              <a:r>
                <a:rPr lang="el-GR" sz="2600"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600" b="1" dirty="0">
                  <a:solidFill>
                    <a:srgbClr val="FFFFFF"/>
                  </a:solidFill>
                  <a:latin typeface="Calibri" panose="020F0502020204030204" pitchFamily="34" charset="0"/>
                  <a:ea typeface="Aileron Bold"/>
                  <a:cs typeface="Calibri" panose="020F0502020204030204" pitchFamily="34" charset="0"/>
                  <a:sym typeface="Aileron Bold"/>
                </a:rPr>
                <a:t>ΚΟΙΝΟΠΟΙΗΣΗ ΥΔ &amp; </a:t>
              </a:r>
            </a:p>
            <a:p>
              <a:pPr algn="l">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a:t>
              </a:r>
              <a:r>
                <a:rPr lang="el-GR" sz="2600"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600" b="1" dirty="0">
                  <a:solidFill>
                    <a:srgbClr val="FFFFFF"/>
                  </a:solidFill>
                  <a:latin typeface="Calibri" panose="020F0502020204030204" pitchFamily="34" charset="0"/>
                  <a:ea typeface="Aileron Bold"/>
                  <a:cs typeface="Calibri" panose="020F0502020204030204" pitchFamily="34" charset="0"/>
                  <a:sym typeface="Aileron Bold"/>
                </a:rPr>
                <a:t>ΣΥΜΒΑΣΕΩΝ ΣΕ Ε</a:t>
              </a:r>
              <a:r>
                <a:rPr lang="el-GR" sz="2600" b="1" dirty="0">
                  <a:solidFill>
                    <a:srgbClr val="FFFFFF"/>
                  </a:solidFill>
                  <a:latin typeface="Calibri" panose="020F0502020204030204" pitchFamily="34" charset="0"/>
                  <a:ea typeface="Aileron Bold"/>
                  <a:cs typeface="Calibri" panose="020F0502020204030204" pitchFamily="34" charset="0"/>
                  <a:sym typeface="Aileron Bold"/>
                </a:rPr>
                <a:t>/</a:t>
              </a:r>
              <a:r>
                <a:rPr lang="en-US" sz="2600" b="1" dirty="0">
                  <a:solidFill>
                    <a:srgbClr val="FFFFFF"/>
                  </a:solidFill>
                  <a:latin typeface="Calibri" panose="020F0502020204030204" pitchFamily="34" charset="0"/>
                  <a:ea typeface="Aileron Bold"/>
                  <a:cs typeface="Calibri" panose="020F0502020204030204" pitchFamily="34" charset="0"/>
                  <a:sym typeface="Aileron Bold"/>
                </a:rPr>
                <a:t>Υ &amp;</a:t>
              </a:r>
            </a:p>
            <a:p>
              <a:pPr algn="l">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a:t>
              </a:r>
              <a:r>
                <a:rPr lang="el-GR" sz="2600" b="1" dirty="0">
                  <a:solidFill>
                    <a:srgbClr val="FFFFFF"/>
                  </a:solidFill>
                  <a:latin typeface="Calibri" panose="020F0502020204030204" pitchFamily="34" charset="0"/>
                  <a:ea typeface="Aileron Bold"/>
                  <a:cs typeface="Calibri" panose="020F0502020204030204" pitchFamily="34" charset="0"/>
                  <a:sym typeface="Aileron Bold"/>
                </a:rPr>
                <a:t> </a:t>
              </a:r>
              <a:r>
                <a:rPr lang="en-US" sz="2600" b="1" dirty="0">
                  <a:solidFill>
                    <a:srgbClr val="FFFFFF"/>
                  </a:solidFill>
                  <a:latin typeface="Calibri" panose="020F0502020204030204" pitchFamily="34" charset="0"/>
                  <a:ea typeface="Aileron Bold"/>
                  <a:cs typeface="Calibri" panose="020F0502020204030204" pitchFamily="34" charset="0"/>
                  <a:sym typeface="Aileron Bold"/>
                </a:rPr>
                <a:t>ΑΝΑΔΟΧΟ</a:t>
              </a:r>
            </a:p>
          </p:txBody>
        </p:sp>
      </p:grpSp>
      <p:grpSp>
        <p:nvGrpSpPr>
          <p:cNvPr id="20" name="Group 20"/>
          <p:cNvGrpSpPr/>
          <p:nvPr/>
        </p:nvGrpSpPr>
        <p:grpSpPr>
          <a:xfrm>
            <a:off x="6629400" y="4833091"/>
            <a:ext cx="624897" cy="62489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a:p>
          </p:txBody>
        </p:sp>
        <p:sp>
          <p:nvSpPr>
            <p:cNvPr id="22" name="TextBox 22"/>
            <p:cNvSpPr txBox="1"/>
            <p:nvPr/>
          </p:nvSpPr>
          <p:spPr>
            <a:xfrm>
              <a:off x="76200" y="19050"/>
              <a:ext cx="660400" cy="717550"/>
            </a:xfrm>
            <a:prstGeom prst="rect">
              <a:avLst/>
            </a:prstGeom>
          </p:spPr>
          <p:txBody>
            <a:bodyPr lIns="0" tIns="0" rIns="0" bIns="0" rtlCol="0" anchor="ctr"/>
            <a:lstStyle/>
            <a:p>
              <a:pPr algn="ctr">
                <a:lnSpc>
                  <a:spcPts val="3640"/>
                </a:lnSpc>
              </a:pPr>
              <a:r>
                <a:rPr lang="en-US" sz="2600" b="1">
                  <a:solidFill>
                    <a:srgbClr val="37C9EF"/>
                  </a:solidFill>
                  <a:latin typeface="Aileron Bold"/>
                  <a:ea typeface="Aileron Bold"/>
                  <a:cs typeface="Aileron Bold"/>
                  <a:sym typeface="Aileron Bold"/>
                </a:rPr>
                <a:t>7</a:t>
              </a:r>
            </a:p>
          </p:txBody>
        </p:sp>
      </p:grpSp>
      <p:grpSp>
        <p:nvGrpSpPr>
          <p:cNvPr id="23" name="Group 23"/>
          <p:cNvGrpSpPr/>
          <p:nvPr/>
        </p:nvGrpSpPr>
        <p:grpSpPr>
          <a:xfrm>
            <a:off x="6488922" y="5994526"/>
            <a:ext cx="10770378" cy="1644902"/>
            <a:chOff x="0" y="0"/>
            <a:chExt cx="2836643" cy="433225"/>
          </a:xfrm>
        </p:grpSpPr>
        <p:sp>
          <p:nvSpPr>
            <p:cNvPr id="24" name="Freeform 24"/>
            <p:cNvSpPr/>
            <p:nvPr/>
          </p:nvSpPr>
          <p:spPr>
            <a:xfrm>
              <a:off x="0" y="0"/>
              <a:ext cx="2836643" cy="433225"/>
            </a:xfrm>
            <a:custGeom>
              <a:avLst/>
              <a:gdLst/>
              <a:ahLst/>
              <a:cxnLst/>
              <a:rect l="l" t="t" r="r" b="b"/>
              <a:pathLst>
                <a:path w="2836643" h="433225">
                  <a:moveTo>
                    <a:pt x="0" y="0"/>
                  </a:moveTo>
                  <a:lnTo>
                    <a:pt x="2836643" y="0"/>
                  </a:lnTo>
                  <a:lnTo>
                    <a:pt x="2836643" y="433225"/>
                  </a:lnTo>
                  <a:lnTo>
                    <a:pt x="0" y="433225"/>
                  </a:lnTo>
                  <a:close/>
                </a:path>
              </a:pathLst>
            </a:custGeom>
            <a:solidFill>
              <a:srgbClr val="2C92D5"/>
            </a:solidFill>
          </p:spPr>
          <p:txBody>
            <a:bodyPr/>
            <a:lstStyle/>
            <a:p>
              <a:endParaRPr lang="el-GR">
                <a:latin typeface="Calibri" panose="020F0502020204030204" pitchFamily="34" charset="0"/>
                <a:cs typeface="Calibri" panose="020F0502020204030204" pitchFamily="34" charset="0"/>
              </a:endParaRPr>
            </a:p>
          </p:txBody>
        </p:sp>
        <p:sp>
          <p:nvSpPr>
            <p:cNvPr id="25" name="TextBox 25"/>
            <p:cNvSpPr txBox="1"/>
            <p:nvPr/>
          </p:nvSpPr>
          <p:spPr>
            <a:xfrm>
              <a:off x="0" y="-9525"/>
              <a:ext cx="2836643" cy="442750"/>
            </a:xfrm>
            <a:prstGeom prst="rect">
              <a:avLst/>
            </a:prstGeom>
          </p:spPr>
          <p:txBody>
            <a:bodyPr lIns="254000" tIns="254000" rIns="254000" bIns="254000" rtlCol="0" anchor="ctr"/>
            <a:lstStyle/>
            <a:p>
              <a:pPr algn="l">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ΠΑΡΑΛΑΒΗ ΥΔ ΕΥ</a:t>
              </a:r>
            </a:p>
            <a:p>
              <a:pPr algn="l">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&amp; ΑΡΧΕΙΟΘΕΤΗΣΗ</a:t>
              </a:r>
            </a:p>
          </p:txBody>
        </p:sp>
      </p:grpSp>
      <p:grpSp>
        <p:nvGrpSpPr>
          <p:cNvPr id="26" name="Group 26"/>
          <p:cNvGrpSpPr/>
          <p:nvPr/>
        </p:nvGrpSpPr>
        <p:grpSpPr>
          <a:xfrm>
            <a:off x="6629400" y="6508876"/>
            <a:ext cx="624897" cy="62489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a:p>
          </p:txBody>
        </p:sp>
        <p:sp>
          <p:nvSpPr>
            <p:cNvPr id="28" name="TextBox 28"/>
            <p:cNvSpPr txBox="1"/>
            <p:nvPr/>
          </p:nvSpPr>
          <p:spPr>
            <a:xfrm>
              <a:off x="76200" y="19050"/>
              <a:ext cx="660400" cy="717550"/>
            </a:xfrm>
            <a:prstGeom prst="rect">
              <a:avLst/>
            </a:prstGeom>
          </p:spPr>
          <p:txBody>
            <a:bodyPr lIns="0" tIns="0" rIns="0" bIns="0" rtlCol="0" anchor="ctr"/>
            <a:lstStyle/>
            <a:p>
              <a:pPr algn="ctr">
                <a:lnSpc>
                  <a:spcPts val="3640"/>
                </a:lnSpc>
              </a:pPr>
              <a:r>
                <a:rPr lang="en-US" sz="2600" b="1">
                  <a:solidFill>
                    <a:srgbClr val="2C92D5"/>
                  </a:solidFill>
                  <a:latin typeface="Aileron Bold"/>
                  <a:ea typeface="Aileron Bold"/>
                  <a:cs typeface="Aileron Bold"/>
                  <a:sym typeface="Aileron Bold"/>
                </a:rPr>
                <a:t>8</a:t>
              </a:r>
            </a:p>
          </p:txBody>
        </p:sp>
      </p:grpSp>
      <p:grpSp>
        <p:nvGrpSpPr>
          <p:cNvPr id="29" name="Group 29"/>
          <p:cNvGrpSpPr/>
          <p:nvPr/>
        </p:nvGrpSpPr>
        <p:grpSpPr>
          <a:xfrm>
            <a:off x="6488922" y="7668003"/>
            <a:ext cx="10770378" cy="1644902"/>
            <a:chOff x="0" y="0"/>
            <a:chExt cx="2836643" cy="433225"/>
          </a:xfrm>
        </p:grpSpPr>
        <p:sp>
          <p:nvSpPr>
            <p:cNvPr id="30" name="Freeform 30"/>
            <p:cNvSpPr/>
            <p:nvPr/>
          </p:nvSpPr>
          <p:spPr>
            <a:xfrm>
              <a:off x="0" y="0"/>
              <a:ext cx="2836643" cy="433225"/>
            </a:xfrm>
            <a:custGeom>
              <a:avLst/>
              <a:gdLst/>
              <a:ahLst/>
              <a:cxnLst/>
              <a:rect l="l" t="t" r="r" b="b"/>
              <a:pathLst>
                <a:path w="2836643" h="433225">
                  <a:moveTo>
                    <a:pt x="0" y="0"/>
                  </a:moveTo>
                  <a:lnTo>
                    <a:pt x="2836643" y="0"/>
                  </a:lnTo>
                  <a:lnTo>
                    <a:pt x="2836643" y="433225"/>
                  </a:lnTo>
                  <a:lnTo>
                    <a:pt x="0" y="433225"/>
                  </a:lnTo>
                  <a:close/>
                </a:path>
              </a:pathLst>
            </a:custGeom>
            <a:solidFill>
              <a:srgbClr val="13538A"/>
            </a:solidFill>
          </p:spPr>
          <p:txBody>
            <a:bodyPr/>
            <a:lstStyle/>
            <a:p>
              <a:endParaRPr lang="el-GR">
                <a:latin typeface="Calibri" panose="020F0502020204030204" pitchFamily="34" charset="0"/>
                <a:cs typeface="Calibri" panose="020F0502020204030204" pitchFamily="34" charset="0"/>
              </a:endParaRPr>
            </a:p>
          </p:txBody>
        </p:sp>
        <p:sp>
          <p:nvSpPr>
            <p:cNvPr id="31" name="TextBox 31"/>
            <p:cNvSpPr txBox="1"/>
            <p:nvPr/>
          </p:nvSpPr>
          <p:spPr>
            <a:xfrm>
              <a:off x="0" y="-9525"/>
              <a:ext cx="2836643" cy="442750"/>
            </a:xfrm>
            <a:prstGeom prst="rect">
              <a:avLst/>
            </a:prstGeom>
          </p:spPr>
          <p:txBody>
            <a:bodyPr lIns="254000" tIns="254000" rIns="254000" bIns="254000" rtlCol="0" anchor="ctr"/>
            <a:lstStyle/>
            <a:p>
              <a:pPr algn="just">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ΑΠΟΔΟΧΗ ΣΥΜΒΑΣΗΣ</a:t>
              </a:r>
            </a:p>
            <a:p>
              <a:pPr algn="just">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(ΨΗΦΙΑΚΑ </a:t>
              </a:r>
            </a:p>
            <a:p>
              <a:pPr algn="just">
                <a:lnSpc>
                  <a:spcPts val="3120"/>
                </a:lnSpc>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        ΥΠΟΓΕΓΡΑΜΜΕΝΗΣ)</a:t>
              </a:r>
            </a:p>
          </p:txBody>
        </p:sp>
      </p:grpSp>
      <p:grpSp>
        <p:nvGrpSpPr>
          <p:cNvPr id="32" name="Group 32"/>
          <p:cNvGrpSpPr/>
          <p:nvPr/>
        </p:nvGrpSpPr>
        <p:grpSpPr>
          <a:xfrm>
            <a:off x="6629400" y="8182353"/>
            <a:ext cx="624897" cy="624897"/>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a:p>
          </p:txBody>
        </p:sp>
        <p:sp>
          <p:nvSpPr>
            <p:cNvPr id="34" name="TextBox 34"/>
            <p:cNvSpPr txBox="1"/>
            <p:nvPr/>
          </p:nvSpPr>
          <p:spPr>
            <a:xfrm>
              <a:off x="76200" y="19050"/>
              <a:ext cx="660400" cy="717550"/>
            </a:xfrm>
            <a:prstGeom prst="rect">
              <a:avLst/>
            </a:prstGeom>
          </p:spPr>
          <p:txBody>
            <a:bodyPr lIns="0" tIns="0" rIns="0" bIns="0" rtlCol="0" anchor="ctr"/>
            <a:lstStyle/>
            <a:p>
              <a:pPr algn="ctr">
                <a:lnSpc>
                  <a:spcPts val="3640"/>
                </a:lnSpc>
              </a:pPr>
              <a:r>
                <a:rPr lang="en-US" sz="2600" b="1" dirty="0">
                  <a:solidFill>
                    <a:srgbClr val="13538A"/>
                  </a:solidFill>
                  <a:latin typeface="Aileron Bold"/>
                  <a:ea typeface="Aileron Bold"/>
                  <a:cs typeface="Aileron Bold"/>
                  <a:sym typeface="Aileron Bold"/>
                </a:rPr>
                <a:t>09</a:t>
              </a:r>
            </a:p>
          </p:txBody>
        </p:sp>
      </p:grpSp>
      <p:sp>
        <p:nvSpPr>
          <p:cNvPr id="35" name="TextBox 35"/>
          <p:cNvSpPr txBox="1"/>
          <p:nvPr/>
        </p:nvSpPr>
        <p:spPr>
          <a:xfrm>
            <a:off x="11353800" y="1487797"/>
            <a:ext cx="5755716" cy="615553"/>
          </a:xfrm>
          <a:prstGeom prst="rect">
            <a:avLst/>
          </a:prstGeom>
        </p:spPr>
        <p:txBody>
          <a:bodyPr wrap="square" lIns="0" tIns="0" rIns="0" bIns="0" rtlCol="0" anchor="t">
            <a:spAutoFit/>
          </a:bodyPr>
          <a:lstStyle/>
          <a:p>
            <a:pPr algn="l">
              <a:lnSpc>
                <a:spcPts val="2400"/>
              </a:lnSpc>
            </a:pPr>
            <a:r>
              <a:rPr lang="en-US" sz="2000" spc="30" dirty="0">
                <a:solidFill>
                  <a:srgbClr val="FFFFFF"/>
                </a:solidFill>
                <a:latin typeface="Calibri" panose="020F0502020204030204" pitchFamily="34" charset="0"/>
                <a:ea typeface="Aileron"/>
                <a:cs typeface="Calibri" panose="020F0502020204030204" pitchFamily="34" charset="0"/>
                <a:sym typeface="Aileron"/>
              </a:rPr>
              <a:t>Ο α</a:t>
            </a:r>
            <a:r>
              <a:rPr lang="en-US" sz="2000" spc="30" dirty="0" err="1">
                <a:solidFill>
                  <a:srgbClr val="FFFFFF"/>
                </a:solidFill>
                <a:latin typeface="Calibri" panose="020F0502020204030204" pitchFamily="34" charset="0"/>
                <a:ea typeface="Aileron"/>
                <a:cs typeface="Calibri" panose="020F0502020204030204" pitchFamily="34" charset="0"/>
                <a:sym typeface="Aileron"/>
              </a:rPr>
              <a:t>νάδοχος</a:t>
            </a:r>
            <a:r>
              <a:rPr lang="en-US" sz="2000" spc="30" dirty="0">
                <a:solidFill>
                  <a:srgbClr val="FFFFFF"/>
                </a:solidFill>
                <a:latin typeface="Calibri" panose="020F0502020204030204" pitchFamily="34" charset="0"/>
                <a:ea typeface="Aileron"/>
                <a:cs typeface="Calibri" panose="020F0502020204030204" pitchFamily="34" charset="0"/>
                <a:sym typeface="Aileron"/>
              </a:rPr>
              <a:t> </a:t>
            </a:r>
            <a:r>
              <a:rPr lang="en-US" sz="2000" spc="30" dirty="0" err="1">
                <a:solidFill>
                  <a:srgbClr val="FFFFFF"/>
                </a:solidFill>
                <a:latin typeface="Calibri" panose="020F0502020204030204" pitchFamily="34" charset="0"/>
                <a:ea typeface="Aileron"/>
                <a:cs typeface="Calibri" panose="020F0502020204030204" pitchFamily="34" charset="0"/>
                <a:sym typeface="Aileron"/>
              </a:rPr>
              <a:t>ενημερώνετ</a:t>
            </a:r>
            <a:r>
              <a:rPr lang="en-US" sz="2000" spc="30" dirty="0">
                <a:solidFill>
                  <a:srgbClr val="FFFFFF"/>
                </a:solidFill>
                <a:latin typeface="Calibri" panose="020F0502020204030204" pitchFamily="34" charset="0"/>
                <a:ea typeface="Aileron"/>
                <a:cs typeface="Calibri" panose="020F0502020204030204" pitchFamily="34" charset="0"/>
                <a:sym typeface="Aileron"/>
              </a:rPr>
              <a:t>αι μέσω αυτοματοποιημένου </a:t>
            </a:r>
            <a:r>
              <a:rPr lang="el-GR" sz="2000" spc="30" dirty="0">
                <a:solidFill>
                  <a:srgbClr val="FFFFFF"/>
                </a:solidFill>
                <a:latin typeface="Calibri" panose="020F0502020204030204" pitchFamily="34" charset="0"/>
                <a:ea typeface="Aileron"/>
                <a:cs typeface="Calibri" panose="020F0502020204030204" pitchFamily="34" charset="0"/>
                <a:sym typeface="Aileron"/>
              </a:rPr>
              <a:t>ηλεκτρονικού μηνύματος - </a:t>
            </a:r>
            <a:r>
              <a:rPr lang="en-US" sz="2000" spc="30" dirty="0">
                <a:solidFill>
                  <a:srgbClr val="FFFFFF"/>
                </a:solidFill>
                <a:latin typeface="Calibri" panose="020F0502020204030204" pitchFamily="34" charset="0"/>
                <a:ea typeface="Aileron"/>
                <a:cs typeface="Calibri" panose="020F0502020204030204" pitchFamily="34" charset="0"/>
                <a:sym typeface="Aileron"/>
              </a:rPr>
              <a:t>email</a:t>
            </a:r>
          </a:p>
        </p:txBody>
      </p:sp>
      <p:sp>
        <p:nvSpPr>
          <p:cNvPr id="36" name="TextBox 36"/>
          <p:cNvSpPr txBox="1"/>
          <p:nvPr/>
        </p:nvSpPr>
        <p:spPr>
          <a:xfrm>
            <a:off x="11328598" y="3135621"/>
            <a:ext cx="5780918" cy="615553"/>
          </a:xfrm>
          <a:prstGeom prst="rect">
            <a:avLst/>
          </a:prstGeom>
        </p:spPr>
        <p:txBody>
          <a:bodyPr wrap="square" lIns="0" tIns="0" rIns="0" bIns="0" rtlCol="0" anchor="t">
            <a:spAutoFit/>
          </a:bodyPr>
          <a:lstStyle/>
          <a:p>
            <a:pPr>
              <a:lnSpc>
                <a:spcPts val="2399"/>
              </a:lnSpc>
            </a:pPr>
            <a:r>
              <a:rPr lang="en-US" sz="1999" spc="29" dirty="0">
                <a:solidFill>
                  <a:srgbClr val="FFFFFF"/>
                </a:solidFill>
                <a:latin typeface="Calibri" panose="020F0502020204030204" pitchFamily="34" charset="0"/>
                <a:ea typeface="Aileron"/>
                <a:cs typeface="Calibri" panose="020F0502020204030204" pitchFamily="34" charset="0"/>
                <a:sym typeface="Aileron"/>
              </a:rPr>
              <a:t>Ο/Η Ε</a:t>
            </a:r>
            <a:r>
              <a:rPr lang="el-GR" sz="1999" spc="29" dirty="0">
                <a:solidFill>
                  <a:srgbClr val="FFFFFF"/>
                </a:solidFill>
                <a:latin typeface="Calibri" panose="020F0502020204030204" pitchFamily="34" charset="0"/>
                <a:ea typeface="Aileron"/>
                <a:cs typeface="Calibri" panose="020F0502020204030204" pitchFamily="34" charset="0"/>
                <a:sym typeface="Aileron"/>
              </a:rPr>
              <a:t>/</a:t>
            </a:r>
            <a:r>
              <a:rPr lang="en-US" sz="1999" spc="29" dirty="0">
                <a:solidFill>
                  <a:srgbClr val="FFFFFF"/>
                </a:solidFill>
                <a:latin typeface="Calibri" panose="020F0502020204030204" pitchFamily="34" charset="0"/>
                <a:ea typeface="Aileron"/>
                <a:cs typeface="Calibri" panose="020F0502020204030204" pitchFamily="34" charset="0"/>
                <a:sym typeface="Aileron"/>
              </a:rPr>
              <a:t>Υ </a:t>
            </a:r>
            <a:r>
              <a:rPr lang="en-US" sz="1999" spc="29" dirty="0" err="1">
                <a:solidFill>
                  <a:srgbClr val="FFFFFF"/>
                </a:solidFill>
                <a:latin typeface="Calibri" panose="020F0502020204030204" pitchFamily="34" charset="0"/>
                <a:ea typeface="Aileron"/>
                <a:cs typeface="Calibri" panose="020F0502020204030204" pitchFamily="34" charset="0"/>
                <a:sym typeface="Aileron"/>
              </a:rPr>
              <a:t>ενημερώνετ</a:t>
            </a:r>
            <a:r>
              <a:rPr lang="en-US" sz="1999" spc="29" dirty="0">
                <a:solidFill>
                  <a:srgbClr val="FFFFFF"/>
                </a:solidFill>
                <a:latin typeface="Calibri" panose="020F0502020204030204" pitchFamily="34" charset="0"/>
                <a:ea typeface="Aileron"/>
                <a:cs typeface="Calibri" panose="020F0502020204030204" pitchFamily="34" charset="0"/>
                <a:sym typeface="Aileron"/>
              </a:rPr>
              <a:t>αι μέσω αυτοματοποιημένου </a:t>
            </a:r>
            <a:r>
              <a:rPr lang="el-GR" sz="2000" spc="30" dirty="0">
                <a:solidFill>
                  <a:srgbClr val="FFFFFF"/>
                </a:solidFill>
                <a:latin typeface="Calibri" panose="020F0502020204030204" pitchFamily="34" charset="0"/>
                <a:ea typeface="Aileron"/>
                <a:cs typeface="Calibri" panose="020F0502020204030204" pitchFamily="34" charset="0"/>
                <a:sym typeface="Aileron"/>
              </a:rPr>
              <a:t>ηλεκτρονικού μηνύματος - </a:t>
            </a:r>
            <a:r>
              <a:rPr lang="en-US" sz="1999" spc="29" dirty="0">
                <a:solidFill>
                  <a:srgbClr val="FFFFFF"/>
                </a:solidFill>
                <a:latin typeface="Calibri" panose="020F0502020204030204" pitchFamily="34" charset="0"/>
                <a:ea typeface="Aileron"/>
                <a:cs typeface="Calibri" panose="020F0502020204030204" pitchFamily="34" charset="0"/>
                <a:sym typeface="Aileron"/>
              </a:rPr>
              <a:t>email</a:t>
            </a:r>
          </a:p>
        </p:txBody>
      </p:sp>
      <p:sp>
        <p:nvSpPr>
          <p:cNvPr id="37" name="TextBox 37"/>
          <p:cNvSpPr txBox="1"/>
          <p:nvPr/>
        </p:nvSpPr>
        <p:spPr>
          <a:xfrm>
            <a:off x="10439400" y="4305300"/>
            <a:ext cx="6670116" cy="1394228"/>
          </a:xfrm>
          <a:prstGeom prst="rect">
            <a:avLst/>
          </a:prstGeom>
        </p:spPr>
        <p:txBody>
          <a:bodyPr wrap="square" lIns="0" tIns="0" rIns="0" bIns="0" rtlCol="0" anchor="t">
            <a:spAutoFit/>
          </a:bodyPr>
          <a:lstStyle/>
          <a:p>
            <a:pPr algn="l">
              <a:lnSpc>
                <a:spcPts val="2160"/>
              </a:lnSpc>
            </a:pPr>
            <a:r>
              <a:rPr lang="el-GR" sz="1600" spc="27" dirty="0">
                <a:solidFill>
                  <a:srgbClr val="FFFFFF"/>
                </a:solidFill>
                <a:latin typeface="Calibri" panose="020F0502020204030204" pitchFamily="34" charset="0"/>
                <a:ea typeface="Aileron"/>
                <a:cs typeface="Calibri" panose="020F0502020204030204" pitchFamily="34" charset="0"/>
                <a:sym typeface="Aileron"/>
              </a:rPr>
              <a:t>Η ενημέρωση για την υπογραφή της υπεύθυνης δήλωσης από τις/τους Ε/Υ για την παροχή εξουσιοδότησης προς τον Πρόεδρο της Επιτροπής Ερευνών υπογραφής της σύμβασης και του σώματος της σύμβασης για την υπογραφή της από τον ανάδοχο γίνεται με αυτοματοποιημένο μήνυμα το οποίο αποστέλλεται στις ηλεκτρονικές διευθύνσεις Ε/Υ και αναδόχου.  </a:t>
            </a:r>
            <a:endParaRPr lang="en-US" sz="1600" spc="27" dirty="0">
              <a:solidFill>
                <a:srgbClr val="FFFFFF"/>
              </a:solidFill>
              <a:latin typeface="Calibri" panose="020F0502020204030204" pitchFamily="34" charset="0"/>
              <a:ea typeface="Aileron"/>
              <a:cs typeface="Calibri" panose="020F0502020204030204" pitchFamily="34" charset="0"/>
              <a:sym typeface="Aileron"/>
            </a:endParaRPr>
          </a:p>
        </p:txBody>
      </p:sp>
      <p:sp>
        <p:nvSpPr>
          <p:cNvPr id="38" name="TextBox 38"/>
          <p:cNvSpPr txBox="1"/>
          <p:nvPr/>
        </p:nvSpPr>
        <p:spPr>
          <a:xfrm>
            <a:off x="11153348" y="6283577"/>
            <a:ext cx="5956168" cy="1401025"/>
          </a:xfrm>
          <a:prstGeom prst="rect">
            <a:avLst/>
          </a:prstGeom>
        </p:spPr>
        <p:txBody>
          <a:bodyPr lIns="0" tIns="0" rIns="0" bIns="0" rtlCol="0" anchor="t">
            <a:spAutoFit/>
          </a:bodyPr>
          <a:lstStyle/>
          <a:p>
            <a:pPr algn="l">
              <a:lnSpc>
                <a:spcPts val="2160"/>
              </a:lnSpc>
            </a:pPr>
            <a:r>
              <a:rPr lang="el-GR" sz="1800" spc="27" dirty="0">
                <a:solidFill>
                  <a:srgbClr val="FFFFFF"/>
                </a:solidFill>
                <a:latin typeface="Calibri" panose="020F0502020204030204" pitchFamily="34" charset="0"/>
                <a:ea typeface="Aileron"/>
                <a:cs typeface="Calibri" panose="020F0502020204030204" pitchFamily="34" charset="0"/>
                <a:sym typeface="Aileron"/>
              </a:rPr>
              <a:t>Οι υπάλληλοι του </a:t>
            </a:r>
            <a:r>
              <a:rPr lang="en-US" sz="1800" spc="27" dirty="0" err="1">
                <a:solidFill>
                  <a:srgbClr val="FFFFFF"/>
                </a:solidFill>
                <a:latin typeface="Calibri" panose="020F0502020204030204" pitchFamily="34" charset="0"/>
                <a:ea typeface="Aileron"/>
                <a:cs typeface="Calibri" panose="020F0502020204030204" pitchFamily="34" charset="0"/>
                <a:sym typeface="Aileron"/>
              </a:rPr>
              <a:t>Γρ</a:t>
            </a:r>
            <a:r>
              <a:rPr lang="el-GR" sz="1800" spc="27" dirty="0" err="1">
                <a:solidFill>
                  <a:srgbClr val="FFFFFF"/>
                </a:solidFill>
                <a:latin typeface="Calibri" panose="020F0502020204030204" pitchFamily="34" charset="0"/>
                <a:ea typeface="Aileron"/>
                <a:cs typeface="Calibri" panose="020F0502020204030204" pitchFamily="34" charset="0"/>
                <a:sym typeface="Aileron"/>
              </a:rPr>
              <a:t>αφείου</a:t>
            </a:r>
            <a:r>
              <a:rPr lang="en-US" sz="1800" spc="27" dirty="0">
                <a:solidFill>
                  <a:srgbClr val="FFFFFF"/>
                </a:solidFill>
                <a:latin typeface="Calibri" panose="020F0502020204030204" pitchFamily="34" charset="0"/>
                <a:ea typeface="Aileron"/>
                <a:cs typeface="Calibri" panose="020F0502020204030204" pitchFamily="34" charset="0"/>
                <a:sym typeface="Aileron"/>
              </a:rPr>
              <a:t> </a:t>
            </a:r>
            <a:r>
              <a:rPr lang="en-US" sz="1800" spc="27" dirty="0" err="1">
                <a:solidFill>
                  <a:srgbClr val="FFFFFF"/>
                </a:solidFill>
                <a:latin typeface="Calibri" panose="020F0502020204030204" pitchFamily="34" charset="0"/>
                <a:ea typeface="Aileron"/>
                <a:cs typeface="Calibri" panose="020F0502020204030204" pitchFamily="34" charset="0"/>
                <a:sym typeface="Aileron"/>
              </a:rPr>
              <a:t>Ανθρω</a:t>
            </a:r>
            <a:r>
              <a:rPr lang="en-US" sz="1800" spc="27" dirty="0">
                <a:solidFill>
                  <a:srgbClr val="FFFFFF"/>
                </a:solidFill>
                <a:latin typeface="Calibri" panose="020F0502020204030204" pitchFamily="34" charset="0"/>
                <a:ea typeface="Aileron"/>
                <a:cs typeface="Calibri" panose="020F0502020204030204" pitchFamily="34" charset="0"/>
                <a:sym typeface="Aileron"/>
              </a:rPr>
              <a:t>πίνων Πόρων ή ο αρμόδιος υπάλληλος </a:t>
            </a:r>
            <a:r>
              <a:rPr lang="el-GR" sz="1800" spc="27" dirty="0">
                <a:solidFill>
                  <a:srgbClr val="FFFFFF"/>
                </a:solidFill>
                <a:latin typeface="Calibri" panose="020F0502020204030204" pitchFamily="34" charset="0"/>
                <a:ea typeface="Aileron"/>
                <a:cs typeface="Calibri" panose="020F0502020204030204" pitchFamily="34" charset="0"/>
                <a:sym typeface="Aileron"/>
              </a:rPr>
              <a:t>του </a:t>
            </a:r>
            <a:r>
              <a:rPr lang="en-US" sz="1800" spc="27" dirty="0" err="1">
                <a:solidFill>
                  <a:srgbClr val="FFFFFF"/>
                </a:solidFill>
                <a:latin typeface="Calibri" panose="020F0502020204030204" pitchFamily="34" charset="0"/>
                <a:ea typeface="Aileron"/>
                <a:cs typeface="Calibri" panose="020F0502020204030204" pitchFamily="34" charset="0"/>
                <a:sym typeface="Aileron"/>
              </a:rPr>
              <a:t>Τμ</a:t>
            </a:r>
            <a:r>
              <a:rPr lang="el-GR" sz="1800" spc="27" dirty="0" err="1">
                <a:solidFill>
                  <a:srgbClr val="FFFFFF"/>
                </a:solidFill>
                <a:latin typeface="Calibri" panose="020F0502020204030204" pitchFamily="34" charset="0"/>
                <a:ea typeface="Aileron"/>
                <a:cs typeface="Calibri" panose="020F0502020204030204" pitchFamily="34" charset="0"/>
                <a:sym typeface="Aileron"/>
              </a:rPr>
              <a:t>ήματος</a:t>
            </a:r>
            <a:r>
              <a:rPr lang="en-US" sz="1800" spc="27" dirty="0">
                <a:solidFill>
                  <a:srgbClr val="FFFFFF"/>
                </a:solidFill>
                <a:latin typeface="Calibri" panose="020F0502020204030204" pitchFamily="34" charset="0"/>
                <a:ea typeface="Aileron"/>
                <a:cs typeface="Calibri" panose="020F0502020204030204" pitchFamily="34" charset="0"/>
                <a:sym typeface="Aileron"/>
              </a:rPr>
              <a:t> Παρα</a:t>
            </a:r>
            <a:r>
              <a:rPr lang="en-US" sz="1800" spc="27" dirty="0" err="1">
                <a:solidFill>
                  <a:srgbClr val="FFFFFF"/>
                </a:solidFill>
                <a:latin typeface="Calibri" panose="020F0502020204030204" pitchFamily="34" charset="0"/>
                <a:ea typeface="Aileron"/>
                <a:cs typeface="Calibri" panose="020F0502020204030204" pitchFamily="34" charset="0"/>
                <a:sym typeface="Aileron"/>
              </a:rPr>
              <a:t>κολούθησης</a:t>
            </a:r>
            <a:r>
              <a:rPr lang="en-US" sz="1800" spc="27" dirty="0">
                <a:solidFill>
                  <a:srgbClr val="FFFFFF"/>
                </a:solidFill>
                <a:latin typeface="Calibri" panose="020F0502020204030204" pitchFamily="34" charset="0"/>
                <a:ea typeface="Aileron"/>
                <a:cs typeface="Calibri" panose="020F0502020204030204" pitchFamily="34" charset="0"/>
                <a:sym typeface="Aileron"/>
              </a:rPr>
              <a:t> Έργων παραλαμβ</a:t>
            </a:r>
            <a:r>
              <a:rPr lang="en-US" sz="1800" spc="27" dirty="0" err="1">
                <a:solidFill>
                  <a:srgbClr val="FFFFFF"/>
                </a:solidFill>
                <a:latin typeface="Calibri" panose="020F0502020204030204" pitchFamily="34" charset="0"/>
                <a:ea typeface="Aileron"/>
                <a:cs typeface="Calibri" panose="020F0502020204030204" pitchFamily="34" charset="0"/>
                <a:sym typeface="Aileron"/>
              </a:rPr>
              <a:t>άν</a:t>
            </a:r>
            <a:r>
              <a:rPr lang="el-GR" sz="1800" spc="27" dirty="0" err="1">
                <a:solidFill>
                  <a:srgbClr val="FFFFFF"/>
                </a:solidFill>
                <a:latin typeface="Calibri" panose="020F0502020204030204" pitchFamily="34" charset="0"/>
                <a:ea typeface="Aileron"/>
                <a:cs typeface="Calibri" panose="020F0502020204030204" pitchFamily="34" charset="0"/>
                <a:sym typeface="Aileron"/>
              </a:rPr>
              <a:t>ουν</a:t>
            </a:r>
            <a:r>
              <a:rPr lang="en-US" sz="1800" spc="27" dirty="0">
                <a:solidFill>
                  <a:srgbClr val="FFFFFF"/>
                </a:solidFill>
                <a:latin typeface="Calibri" panose="020F0502020204030204" pitchFamily="34" charset="0"/>
                <a:ea typeface="Aileron"/>
                <a:cs typeface="Calibri" panose="020F0502020204030204" pitchFamily="34" charset="0"/>
                <a:sym typeface="Aileron"/>
              </a:rPr>
              <a:t> </a:t>
            </a:r>
            <a:r>
              <a:rPr lang="el-GR" sz="1800" spc="27" dirty="0">
                <a:solidFill>
                  <a:srgbClr val="FFFFFF"/>
                </a:solidFill>
                <a:latin typeface="Calibri" panose="020F0502020204030204" pitchFamily="34" charset="0"/>
                <a:ea typeface="Aileron"/>
                <a:cs typeface="Calibri" panose="020F0502020204030204" pitchFamily="34" charset="0"/>
                <a:sym typeface="Aileron"/>
              </a:rPr>
              <a:t>τις </a:t>
            </a:r>
            <a:r>
              <a:rPr lang="en-US" sz="1800" spc="27" dirty="0" err="1">
                <a:solidFill>
                  <a:srgbClr val="FFFFFF"/>
                </a:solidFill>
                <a:latin typeface="Calibri" panose="020F0502020204030204" pitchFamily="34" charset="0"/>
                <a:ea typeface="Aileron"/>
                <a:cs typeface="Calibri" panose="020F0502020204030204" pitchFamily="34" charset="0"/>
                <a:sym typeface="Aileron"/>
              </a:rPr>
              <a:t>ψηφ</a:t>
            </a:r>
            <a:r>
              <a:rPr lang="el-GR" sz="1800" spc="27" dirty="0" err="1">
                <a:solidFill>
                  <a:srgbClr val="FFFFFF"/>
                </a:solidFill>
                <a:latin typeface="Calibri" panose="020F0502020204030204" pitchFamily="34" charset="0"/>
                <a:ea typeface="Aileron"/>
                <a:cs typeface="Calibri" panose="020F0502020204030204" pitchFamily="34" charset="0"/>
                <a:sym typeface="Aileron"/>
              </a:rPr>
              <a:t>ακά</a:t>
            </a:r>
            <a:r>
              <a:rPr lang="en-US" sz="1800" spc="27" dirty="0">
                <a:solidFill>
                  <a:srgbClr val="FFFFFF"/>
                </a:solidFill>
                <a:latin typeface="Calibri" panose="020F0502020204030204" pitchFamily="34" charset="0"/>
                <a:ea typeface="Aileron"/>
                <a:cs typeface="Calibri" panose="020F0502020204030204" pitchFamily="34" charset="0"/>
                <a:sym typeface="Aileron"/>
              </a:rPr>
              <a:t> υπ</a:t>
            </a:r>
            <a:r>
              <a:rPr lang="en-US" sz="1800" spc="27" dirty="0" err="1">
                <a:solidFill>
                  <a:srgbClr val="FFFFFF"/>
                </a:solidFill>
                <a:latin typeface="Calibri" panose="020F0502020204030204" pitchFamily="34" charset="0"/>
                <a:ea typeface="Aileron"/>
                <a:cs typeface="Calibri" panose="020F0502020204030204" pitchFamily="34" charset="0"/>
                <a:sym typeface="Aileron"/>
              </a:rPr>
              <a:t>ογεγρ</a:t>
            </a:r>
            <a:r>
              <a:rPr lang="en-US" sz="1800" spc="27" dirty="0">
                <a:solidFill>
                  <a:srgbClr val="FFFFFF"/>
                </a:solidFill>
                <a:latin typeface="Calibri" panose="020F0502020204030204" pitchFamily="34" charset="0"/>
                <a:ea typeface="Aileron"/>
                <a:cs typeface="Calibri" panose="020F0502020204030204" pitchFamily="34" charset="0"/>
                <a:sym typeface="Aileron"/>
              </a:rPr>
              <a:t>αμμέν</a:t>
            </a:r>
            <a:r>
              <a:rPr lang="el-GR" sz="1800" spc="27" dirty="0" err="1">
                <a:solidFill>
                  <a:srgbClr val="FFFFFF"/>
                </a:solidFill>
                <a:latin typeface="Calibri" panose="020F0502020204030204" pitchFamily="34" charset="0"/>
                <a:ea typeface="Aileron"/>
                <a:cs typeface="Calibri" panose="020F0502020204030204" pitchFamily="34" charset="0"/>
                <a:sym typeface="Aileron"/>
              </a:rPr>
              <a:t>ες</a:t>
            </a:r>
            <a:r>
              <a:rPr lang="en-US" sz="1800" spc="27" dirty="0">
                <a:solidFill>
                  <a:srgbClr val="FFFFFF"/>
                </a:solidFill>
                <a:latin typeface="Calibri" panose="020F0502020204030204" pitchFamily="34" charset="0"/>
                <a:ea typeface="Aileron"/>
                <a:cs typeface="Calibri" panose="020F0502020204030204" pitchFamily="34" charset="0"/>
                <a:sym typeface="Aileron"/>
              </a:rPr>
              <a:t> ΥΔ </a:t>
            </a:r>
            <a:r>
              <a:rPr lang="el-GR" sz="1800" spc="27" dirty="0">
                <a:solidFill>
                  <a:srgbClr val="FFFFFF"/>
                </a:solidFill>
                <a:latin typeface="Calibri" panose="020F0502020204030204" pitchFamily="34" charset="0"/>
                <a:ea typeface="Aileron"/>
                <a:cs typeface="Calibri" panose="020F0502020204030204" pitchFamily="34" charset="0"/>
                <a:sym typeface="Aileron"/>
              </a:rPr>
              <a:t>των </a:t>
            </a:r>
            <a:r>
              <a:rPr lang="en-US" sz="1800" spc="27" dirty="0">
                <a:solidFill>
                  <a:srgbClr val="FFFFFF"/>
                </a:solidFill>
                <a:latin typeface="Calibri" panose="020F0502020204030204" pitchFamily="34" charset="0"/>
                <a:ea typeface="Aileron"/>
                <a:cs typeface="Calibri" panose="020F0502020204030204" pitchFamily="34" charset="0"/>
                <a:sym typeface="Aileron"/>
              </a:rPr>
              <a:t>Ε</a:t>
            </a:r>
            <a:r>
              <a:rPr lang="el-GR" sz="1800" spc="27" dirty="0">
                <a:solidFill>
                  <a:srgbClr val="FFFFFF"/>
                </a:solidFill>
                <a:latin typeface="Calibri" panose="020F0502020204030204" pitchFamily="34" charset="0"/>
                <a:ea typeface="Aileron"/>
                <a:cs typeface="Calibri" panose="020F0502020204030204" pitchFamily="34" charset="0"/>
                <a:sym typeface="Aileron"/>
              </a:rPr>
              <a:t>/</a:t>
            </a:r>
            <a:r>
              <a:rPr lang="en-US" sz="1800" spc="27" dirty="0">
                <a:solidFill>
                  <a:srgbClr val="FFFFFF"/>
                </a:solidFill>
                <a:latin typeface="Calibri" panose="020F0502020204030204" pitchFamily="34" charset="0"/>
                <a:ea typeface="Aileron"/>
                <a:cs typeface="Calibri" panose="020F0502020204030204" pitchFamily="34" charset="0"/>
                <a:sym typeface="Aileron"/>
              </a:rPr>
              <a:t>Υ και τ</a:t>
            </a:r>
            <a:r>
              <a:rPr lang="el-GR" sz="1800" spc="27" dirty="0" err="1">
                <a:solidFill>
                  <a:srgbClr val="FFFFFF"/>
                </a:solidFill>
                <a:latin typeface="Calibri" panose="020F0502020204030204" pitchFamily="34" charset="0"/>
                <a:ea typeface="Aileron"/>
                <a:cs typeface="Calibri" panose="020F0502020204030204" pitchFamily="34" charset="0"/>
                <a:sym typeface="Aileron"/>
              </a:rPr>
              <a:t>ις</a:t>
            </a:r>
            <a:r>
              <a:rPr lang="en-US" sz="1800" spc="27" dirty="0">
                <a:solidFill>
                  <a:srgbClr val="FFFFFF"/>
                </a:solidFill>
                <a:latin typeface="Calibri" panose="020F0502020204030204" pitchFamily="34" charset="0"/>
                <a:ea typeface="Aileron"/>
                <a:cs typeface="Calibri" panose="020F0502020204030204" pitchFamily="34" charset="0"/>
                <a:sym typeface="Aileron"/>
              </a:rPr>
              <a:t> α</a:t>
            </a:r>
            <a:r>
              <a:rPr lang="en-US" sz="1800" spc="27" dirty="0" err="1">
                <a:solidFill>
                  <a:srgbClr val="FFFFFF"/>
                </a:solidFill>
                <a:latin typeface="Calibri" panose="020F0502020204030204" pitchFamily="34" charset="0"/>
                <a:ea typeface="Aileron"/>
                <a:cs typeface="Calibri" panose="020F0502020204030204" pitchFamily="34" charset="0"/>
                <a:sym typeface="Aileron"/>
              </a:rPr>
              <a:t>ρχειοθετ</a:t>
            </a:r>
            <a:r>
              <a:rPr lang="el-GR" sz="1800" spc="27" dirty="0" err="1">
                <a:solidFill>
                  <a:srgbClr val="FFFFFF"/>
                </a:solidFill>
                <a:latin typeface="Calibri" panose="020F0502020204030204" pitchFamily="34" charset="0"/>
                <a:ea typeface="Aileron"/>
                <a:cs typeface="Calibri" panose="020F0502020204030204" pitchFamily="34" charset="0"/>
                <a:sym typeface="Aileron"/>
              </a:rPr>
              <a:t>ούν</a:t>
            </a:r>
            <a:r>
              <a:rPr lang="el-GR" sz="1800" spc="27" dirty="0">
                <a:solidFill>
                  <a:srgbClr val="FFFFFF"/>
                </a:solidFill>
                <a:latin typeface="Calibri" panose="020F0502020204030204" pitchFamily="34" charset="0"/>
                <a:ea typeface="Aileron"/>
                <a:cs typeface="Calibri" panose="020F0502020204030204" pitchFamily="34" charset="0"/>
                <a:sym typeface="Aileron"/>
              </a:rPr>
              <a:t> </a:t>
            </a:r>
            <a:r>
              <a:rPr lang="en-US" sz="1800" spc="27" dirty="0" err="1">
                <a:solidFill>
                  <a:srgbClr val="FFFFFF"/>
                </a:solidFill>
                <a:latin typeface="Calibri" panose="020F0502020204030204" pitchFamily="34" charset="0"/>
                <a:ea typeface="Aileron"/>
                <a:cs typeface="Calibri" panose="020F0502020204030204" pitchFamily="34" charset="0"/>
                <a:sym typeface="Aileron"/>
              </a:rPr>
              <a:t>στο</a:t>
            </a:r>
            <a:r>
              <a:rPr lang="en-US" sz="1800" spc="27" dirty="0">
                <a:solidFill>
                  <a:srgbClr val="FFFFFF"/>
                </a:solidFill>
                <a:latin typeface="Calibri" panose="020F0502020204030204" pitchFamily="34" charset="0"/>
                <a:ea typeface="Aileron"/>
                <a:cs typeface="Calibri" panose="020F0502020204030204" pitchFamily="34" charset="0"/>
                <a:sym typeface="Aileron"/>
              </a:rPr>
              <a:t> πρωτόκολλο της </a:t>
            </a:r>
            <a:r>
              <a:rPr lang="en-US" sz="1800" spc="27" dirty="0" err="1">
                <a:solidFill>
                  <a:srgbClr val="FFFFFF"/>
                </a:solidFill>
                <a:latin typeface="Calibri" panose="020F0502020204030204" pitchFamily="34" charset="0"/>
                <a:ea typeface="Aileron"/>
                <a:cs typeface="Calibri" panose="020F0502020204030204" pitchFamily="34" charset="0"/>
                <a:sym typeface="Aileron"/>
              </a:rPr>
              <a:t>ονομ</a:t>
            </a:r>
            <a:r>
              <a:rPr lang="en-US" sz="1800" spc="27" dirty="0">
                <a:solidFill>
                  <a:srgbClr val="FFFFFF"/>
                </a:solidFill>
                <a:latin typeface="Calibri" panose="020F0502020204030204" pitchFamily="34" charset="0"/>
                <a:ea typeface="Aileron"/>
                <a:cs typeface="Calibri" panose="020F0502020204030204" pitchFamily="34" charset="0"/>
                <a:sym typeface="Aileron"/>
              </a:rPr>
              <a:t>αστικής κατάστασης</a:t>
            </a:r>
          </a:p>
        </p:txBody>
      </p:sp>
      <p:sp>
        <p:nvSpPr>
          <p:cNvPr id="39" name="TextBox 39"/>
          <p:cNvSpPr txBox="1"/>
          <p:nvPr/>
        </p:nvSpPr>
        <p:spPr>
          <a:xfrm>
            <a:off x="11201400" y="7810500"/>
            <a:ext cx="5619676" cy="1401025"/>
          </a:xfrm>
          <a:prstGeom prst="rect">
            <a:avLst/>
          </a:prstGeom>
        </p:spPr>
        <p:txBody>
          <a:bodyPr lIns="0" tIns="0" rIns="0" bIns="0" rtlCol="0" anchor="t">
            <a:spAutoFit/>
          </a:bodyPr>
          <a:lstStyle/>
          <a:p>
            <a:pPr algn="l">
              <a:lnSpc>
                <a:spcPts val="2160"/>
              </a:lnSpc>
            </a:pPr>
            <a:r>
              <a:rPr lang="el-GR" sz="1800" spc="26" dirty="0">
                <a:solidFill>
                  <a:srgbClr val="FFFFFF"/>
                </a:solidFill>
                <a:latin typeface="Calibri" panose="020F0502020204030204" pitchFamily="34" charset="0"/>
                <a:ea typeface="Aileron"/>
                <a:cs typeface="Calibri" panose="020F0502020204030204" pitchFamily="34" charset="0"/>
                <a:sym typeface="Aileron"/>
              </a:rPr>
              <a:t>Οι υπάλληλοι του </a:t>
            </a:r>
            <a:r>
              <a:rPr lang="en-US" sz="1800" spc="26" dirty="0" err="1">
                <a:solidFill>
                  <a:srgbClr val="FFFFFF"/>
                </a:solidFill>
                <a:latin typeface="Calibri" panose="020F0502020204030204" pitchFamily="34" charset="0"/>
                <a:ea typeface="Aileron"/>
                <a:cs typeface="Calibri" panose="020F0502020204030204" pitchFamily="34" charset="0"/>
                <a:sym typeface="Aileron"/>
              </a:rPr>
              <a:t>Γρ</a:t>
            </a:r>
            <a:r>
              <a:rPr lang="el-GR" sz="1800" spc="26" dirty="0" err="1">
                <a:solidFill>
                  <a:srgbClr val="FFFFFF"/>
                </a:solidFill>
                <a:latin typeface="Calibri" panose="020F0502020204030204" pitchFamily="34" charset="0"/>
                <a:ea typeface="Aileron"/>
                <a:cs typeface="Calibri" panose="020F0502020204030204" pitchFamily="34" charset="0"/>
                <a:sym typeface="Aileron"/>
              </a:rPr>
              <a:t>αφείου</a:t>
            </a:r>
            <a:r>
              <a:rPr lang="en-US" sz="1800" spc="26" dirty="0">
                <a:solidFill>
                  <a:srgbClr val="FFFFFF"/>
                </a:solidFill>
                <a:latin typeface="Calibri" panose="020F0502020204030204" pitchFamily="34" charset="0"/>
                <a:ea typeface="Aileron"/>
                <a:cs typeface="Calibri" panose="020F0502020204030204" pitchFamily="34" charset="0"/>
                <a:sym typeface="Aileron"/>
              </a:rPr>
              <a:t> </a:t>
            </a:r>
            <a:r>
              <a:rPr lang="en-US" sz="1800" spc="26" dirty="0" err="1">
                <a:solidFill>
                  <a:srgbClr val="FFFFFF"/>
                </a:solidFill>
                <a:latin typeface="Calibri" panose="020F0502020204030204" pitchFamily="34" charset="0"/>
                <a:ea typeface="Aileron"/>
                <a:cs typeface="Calibri" panose="020F0502020204030204" pitchFamily="34" charset="0"/>
                <a:sym typeface="Aileron"/>
              </a:rPr>
              <a:t>Ανθρω</a:t>
            </a:r>
            <a:r>
              <a:rPr lang="en-US" sz="1800" spc="26" dirty="0">
                <a:solidFill>
                  <a:srgbClr val="FFFFFF"/>
                </a:solidFill>
                <a:latin typeface="Calibri" panose="020F0502020204030204" pitchFamily="34" charset="0"/>
                <a:ea typeface="Aileron"/>
                <a:cs typeface="Calibri" panose="020F0502020204030204" pitchFamily="34" charset="0"/>
                <a:sym typeface="Aileron"/>
              </a:rPr>
              <a:t>πίνων Πόρων ελέγχ</a:t>
            </a:r>
            <a:r>
              <a:rPr lang="el-GR" sz="1800" spc="26" dirty="0" err="1">
                <a:solidFill>
                  <a:srgbClr val="FFFFFF"/>
                </a:solidFill>
                <a:latin typeface="Calibri" panose="020F0502020204030204" pitchFamily="34" charset="0"/>
                <a:ea typeface="Aileron"/>
                <a:cs typeface="Calibri" panose="020F0502020204030204" pitchFamily="34" charset="0"/>
                <a:sym typeface="Aileron"/>
              </a:rPr>
              <a:t>ουν</a:t>
            </a:r>
            <a:r>
              <a:rPr lang="en-US" sz="1800" spc="26" dirty="0">
                <a:solidFill>
                  <a:srgbClr val="FFFFFF"/>
                </a:solidFill>
                <a:latin typeface="Calibri" panose="020F0502020204030204" pitchFamily="34" charset="0"/>
                <a:ea typeface="Aileron"/>
                <a:cs typeface="Calibri" panose="020F0502020204030204" pitchFamily="34" charset="0"/>
                <a:sym typeface="Aileron"/>
              </a:rPr>
              <a:t> &amp; απ</a:t>
            </a:r>
            <a:r>
              <a:rPr lang="en-US" sz="1800" spc="26" dirty="0" err="1">
                <a:solidFill>
                  <a:srgbClr val="FFFFFF"/>
                </a:solidFill>
                <a:latin typeface="Calibri" panose="020F0502020204030204" pitchFamily="34" charset="0"/>
                <a:ea typeface="Aileron"/>
                <a:cs typeface="Calibri" panose="020F0502020204030204" pitchFamily="34" charset="0"/>
                <a:sym typeface="Aileron"/>
              </a:rPr>
              <a:t>οδέχ</a:t>
            </a:r>
            <a:r>
              <a:rPr lang="el-GR" sz="1800" spc="26" dirty="0">
                <a:solidFill>
                  <a:srgbClr val="FFFFFF"/>
                </a:solidFill>
                <a:latin typeface="Calibri" panose="020F0502020204030204" pitchFamily="34" charset="0"/>
                <a:ea typeface="Aileron"/>
                <a:cs typeface="Calibri" panose="020F0502020204030204" pitchFamily="34" charset="0"/>
                <a:sym typeface="Aileron"/>
              </a:rPr>
              <a:t>ον</a:t>
            </a:r>
            <a:r>
              <a:rPr lang="en-US" sz="1800" spc="26" dirty="0">
                <a:solidFill>
                  <a:srgbClr val="FFFFFF"/>
                </a:solidFill>
                <a:latin typeface="Calibri" panose="020F0502020204030204" pitchFamily="34" charset="0"/>
                <a:ea typeface="Aileron"/>
                <a:cs typeface="Calibri" panose="020F0502020204030204" pitchFamily="34" charset="0"/>
                <a:sym typeface="Aileron"/>
              </a:rPr>
              <a:t>ται </a:t>
            </a:r>
            <a:r>
              <a:rPr lang="en-US" sz="1800" spc="26" dirty="0" err="1">
                <a:solidFill>
                  <a:srgbClr val="FFFFFF"/>
                </a:solidFill>
                <a:latin typeface="Calibri" panose="020F0502020204030204" pitchFamily="34" charset="0"/>
                <a:ea typeface="Aileron"/>
                <a:cs typeface="Calibri" panose="020F0502020204030204" pitchFamily="34" charset="0"/>
                <a:sym typeface="Aileron"/>
              </a:rPr>
              <a:t>την</a:t>
            </a:r>
            <a:r>
              <a:rPr lang="en-US" sz="1800" spc="26" dirty="0">
                <a:solidFill>
                  <a:srgbClr val="FFFFFF"/>
                </a:solidFill>
                <a:latin typeface="Calibri" panose="020F0502020204030204" pitchFamily="34" charset="0"/>
                <a:ea typeface="Aileron"/>
                <a:cs typeface="Calibri" panose="020F0502020204030204" pitchFamily="34" charset="0"/>
                <a:sym typeface="Aileron"/>
              </a:rPr>
              <a:t> </a:t>
            </a:r>
            <a:r>
              <a:rPr lang="en-US" sz="1800" spc="26" dirty="0" err="1">
                <a:solidFill>
                  <a:srgbClr val="FFFFFF"/>
                </a:solidFill>
                <a:latin typeface="Calibri" panose="020F0502020204030204" pitchFamily="34" charset="0"/>
                <a:ea typeface="Aileron"/>
                <a:cs typeface="Calibri" panose="020F0502020204030204" pitchFamily="34" charset="0"/>
                <a:sym typeface="Aileron"/>
              </a:rPr>
              <a:t>ψηφ</a:t>
            </a:r>
            <a:r>
              <a:rPr lang="el-GR" spc="26" dirty="0" err="1">
                <a:solidFill>
                  <a:srgbClr val="FFFFFF"/>
                </a:solidFill>
                <a:latin typeface="Calibri" panose="020F0502020204030204" pitchFamily="34" charset="0"/>
                <a:ea typeface="Aileron"/>
                <a:cs typeface="Calibri" panose="020F0502020204030204" pitchFamily="34" charset="0"/>
                <a:sym typeface="Aileron"/>
              </a:rPr>
              <a:t>ιακά</a:t>
            </a:r>
            <a:r>
              <a:rPr lang="en-US" sz="1800" spc="26" dirty="0">
                <a:solidFill>
                  <a:srgbClr val="FFFFFF"/>
                </a:solidFill>
                <a:latin typeface="Calibri" panose="020F0502020204030204" pitchFamily="34" charset="0"/>
                <a:ea typeface="Aileron"/>
                <a:cs typeface="Calibri" panose="020F0502020204030204" pitchFamily="34" charset="0"/>
                <a:sym typeface="Aileron"/>
              </a:rPr>
              <a:t> υπ</a:t>
            </a:r>
            <a:r>
              <a:rPr lang="en-US" sz="1800" spc="26" dirty="0" err="1">
                <a:solidFill>
                  <a:srgbClr val="FFFFFF"/>
                </a:solidFill>
                <a:latin typeface="Calibri" panose="020F0502020204030204" pitchFamily="34" charset="0"/>
                <a:ea typeface="Aileron"/>
                <a:cs typeface="Calibri" panose="020F0502020204030204" pitchFamily="34" charset="0"/>
                <a:sym typeface="Aileron"/>
              </a:rPr>
              <a:t>ογεγρ</a:t>
            </a:r>
            <a:r>
              <a:rPr lang="en-US" sz="1800" spc="26" dirty="0">
                <a:solidFill>
                  <a:srgbClr val="FFFFFF"/>
                </a:solidFill>
                <a:latin typeface="Calibri" panose="020F0502020204030204" pitchFamily="34" charset="0"/>
                <a:ea typeface="Aileron"/>
                <a:cs typeface="Calibri" panose="020F0502020204030204" pitchFamily="34" charset="0"/>
                <a:sym typeface="Aileron"/>
              </a:rPr>
              <a:t>αμμένη σύμβαση του αναδόχου </a:t>
            </a:r>
            <a:r>
              <a:rPr lang="el-GR" sz="1800" spc="26" dirty="0">
                <a:solidFill>
                  <a:srgbClr val="FFFFFF"/>
                </a:solidFill>
                <a:latin typeface="Calibri" panose="020F0502020204030204" pitchFamily="34" charset="0"/>
                <a:ea typeface="Aileron"/>
                <a:cs typeface="Calibri" panose="020F0502020204030204" pitchFamily="34" charset="0"/>
                <a:sym typeface="Aileron"/>
              </a:rPr>
              <a:t>προκειμένου να εμφανιστεί στο σύστημα </a:t>
            </a:r>
            <a:r>
              <a:rPr lang="en-US" sz="1800" spc="26" dirty="0" err="1">
                <a:solidFill>
                  <a:srgbClr val="FFFFFF"/>
                </a:solidFill>
                <a:latin typeface="Calibri" panose="020F0502020204030204" pitchFamily="34" charset="0"/>
                <a:ea typeface="Aileron"/>
                <a:cs typeface="Calibri" panose="020F0502020204030204" pitchFamily="34" charset="0"/>
                <a:sym typeface="Aileron"/>
              </a:rPr>
              <a:t>γι</a:t>
            </a:r>
            <a:r>
              <a:rPr lang="en-US" sz="1800" spc="26" dirty="0">
                <a:solidFill>
                  <a:srgbClr val="FFFFFF"/>
                </a:solidFill>
                <a:latin typeface="Calibri" panose="020F0502020204030204" pitchFamily="34" charset="0"/>
                <a:ea typeface="Aileron"/>
                <a:cs typeface="Calibri" panose="020F0502020204030204" pitchFamily="34" charset="0"/>
                <a:sym typeface="Aileron"/>
              </a:rPr>
              <a:t>α υπογραφή από </a:t>
            </a:r>
            <a:r>
              <a:rPr lang="el-GR" sz="1800" spc="26" dirty="0">
                <a:solidFill>
                  <a:srgbClr val="FFFFFF"/>
                </a:solidFill>
                <a:latin typeface="Calibri" panose="020F0502020204030204" pitchFamily="34" charset="0"/>
                <a:ea typeface="Aileron"/>
                <a:cs typeface="Calibri" panose="020F0502020204030204" pitchFamily="34" charset="0"/>
                <a:sym typeface="Aileron"/>
              </a:rPr>
              <a:t>τον Πρόεδρο της Επιτροπής Ερευνών του Ε.Λ.Κ.Ε./Δι.Πα.Ε.</a:t>
            </a:r>
            <a:endParaRPr lang="en-US" sz="1800" spc="26" dirty="0">
              <a:solidFill>
                <a:srgbClr val="FFFFFF"/>
              </a:solidFill>
              <a:latin typeface="Calibri" panose="020F0502020204030204" pitchFamily="34" charset="0"/>
              <a:ea typeface="Aileron"/>
              <a:cs typeface="Calibri" panose="020F0502020204030204" pitchFamily="34" charset="0"/>
              <a:sym typeface="Ailero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E9AD5"/>
        </a:solidFill>
        <a:effectLst/>
      </p:bgPr>
    </p:bg>
    <p:spTree>
      <p:nvGrpSpPr>
        <p:cNvPr id="1" name=""/>
        <p:cNvGrpSpPr/>
        <p:nvPr/>
      </p:nvGrpSpPr>
      <p:grpSpPr>
        <a:xfrm>
          <a:off x="0" y="0"/>
          <a:ext cx="0" cy="0"/>
          <a:chOff x="0" y="0"/>
          <a:chExt cx="0" cy="0"/>
        </a:xfrm>
      </p:grpSpPr>
      <p:grpSp>
        <p:nvGrpSpPr>
          <p:cNvPr id="2" name="Group 2"/>
          <p:cNvGrpSpPr/>
          <p:nvPr/>
        </p:nvGrpSpPr>
        <p:grpSpPr>
          <a:xfrm>
            <a:off x="6488922" y="972022"/>
            <a:ext cx="10770378" cy="1644902"/>
            <a:chOff x="0" y="0"/>
            <a:chExt cx="2836643" cy="433225"/>
          </a:xfrm>
        </p:grpSpPr>
        <p:sp>
          <p:nvSpPr>
            <p:cNvPr id="3" name="Freeform 3"/>
            <p:cNvSpPr/>
            <p:nvPr/>
          </p:nvSpPr>
          <p:spPr>
            <a:xfrm>
              <a:off x="0" y="0"/>
              <a:ext cx="2836643" cy="433225"/>
            </a:xfrm>
            <a:custGeom>
              <a:avLst/>
              <a:gdLst/>
              <a:ahLst/>
              <a:cxnLst/>
              <a:rect l="l" t="t" r="r" b="b"/>
              <a:pathLst>
                <a:path w="2836643" h="433225">
                  <a:moveTo>
                    <a:pt x="0" y="0"/>
                  </a:moveTo>
                  <a:lnTo>
                    <a:pt x="2836643" y="0"/>
                  </a:lnTo>
                  <a:lnTo>
                    <a:pt x="2836643" y="433225"/>
                  </a:lnTo>
                  <a:lnTo>
                    <a:pt x="0" y="433225"/>
                  </a:lnTo>
                  <a:close/>
                </a:path>
              </a:pathLst>
            </a:custGeom>
            <a:solidFill>
              <a:srgbClr val="78DDE4"/>
            </a:solidFill>
          </p:spPr>
          <p:txBody>
            <a:bodyPr/>
            <a:lstStyle/>
            <a:p>
              <a:endParaRPr lang="el-GR"/>
            </a:p>
          </p:txBody>
        </p:sp>
        <p:sp>
          <p:nvSpPr>
            <p:cNvPr id="4" name="TextBox 4"/>
            <p:cNvSpPr txBox="1"/>
            <p:nvPr/>
          </p:nvSpPr>
          <p:spPr>
            <a:xfrm>
              <a:off x="0" y="-9525"/>
              <a:ext cx="2836643" cy="442750"/>
            </a:xfrm>
            <a:prstGeom prst="rect">
              <a:avLst/>
            </a:prstGeom>
          </p:spPr>
          <p:txBody>
            <a:bodyPr lIns="254000" tIns="254000" rIns="254000" bIns="254000" rtlCol="0" anchor="ctr"/>
            <a:lstStyle/>
            <a:p>
              <a:pPr algn="just">
                <a:lnSpc>
                  <a:spcPts val="3120"/>
                </a:lnSpc>
              </a:pPr>
              <a:r>
                <a:rPr lang="en-US" sz="2600" b="1">
                  <a:solidFill>
                    <a:srgbClr val="FFFFFF"/>
                  </a:solidFill>
                  <a:latin typeface="Aileron Bold"/>
                  <a:ea typeface="Aileron Bold"/>
                  <a:cs typeface="Aileron Bold"/>
                  <a:sym typeface="Aileron Bold"/>
                </a:rPr>
                <a:t>                    ΥΠΟΓΡΑΦΗ ΝΟΜΙΜΟΥ</a:t>
              </a:r>
            </a:p>
            <a:p>
              <a:pPr algn="just">
                <a:lnSpc>
                  <a:spcPts val="3120"/>
                </a:lnSpc>
              </a:pPr>
              <a:r>
                <a:rPr lang="en-US" sz="2600" b="1">
                  <a:solidFill>
                    <a:srgbClr val="FFFFFF"/>
                  </a:solidFill>
                  <a:latin typeface="Aileron Bold"/>
                  <a:ea typeface="Aileron Bold"/>
                  <a:cs typeface="Aileron Bold"/>
                  <a:sym typeface="Aileron Bold"/>
                </a:rPr>
                <a:t>                     ΕΚΠΡΟΣΩΠΟΥ</a:t>
              </a:r>
            </a:p>
          </p:txBody>
        </p:sp>
      </p:grpSp>
      <p:grpSp>
        <p:nvGrpSpPr>
          <p:cNvPr id="5" name="Group 5"/>
          <p:cNvGrpSpPr/>
          <p:nvPr/>
        </p:nvGrpSpPr>
        <p:grpSpPr>
          <a:xfrm>
            <a:off x="6938474" y="1482025"/>
            <a:ext cx="624897" cy="62489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a:p>
          </p:txBody>
        </p:sp>
        <p:sp>
          <p:nvSpPr>
            <p:cNvPr id="7" name="TextBox 7"/>
            <p:cNvSpPr txBox="1"/>
            <p:nvPr/>
          </p:nvSpPr>
          <p:spPr>
            <a:xfrm>
              <a:off x="76200" y="19050"/>
              <a:ext cx="660400" cy="717550"/>
            </a:xfrm>
            <a:prstGeom prst="rect">
              <a:avLst/>
            </a:prstGeom>
          </p:spPr>
          <p:txBody>
            <a:bodyPr lIns="0" tIns="0" rIns="0" bIns="0" rtlCol="0" anchor="ctr"/>
            <a:lstStyle/>
            <a:p>
              <a:pPr algn="ctr">
                <a:lnSpc>
                  <a:spcPts val="3640"/>
                </a:lnSpc>
              </a:pPr>
              <a:r>
                <a:rPr lang="en-US" sz="2600" b="1">
                  <a:solidFill>
                    <a:srgbClr val="78DDE4"/>
                  </a:solidFill>
                  <a:latin typeface="Aileron Bold"/>
                  <a:ea typeface="Aileron Bold"/>
                  <a:cs typeface="Aileron Bold"/>
                  <a:sym typeface="Aileron Bold"/>
                </a:rPr>
                <a:t>10</a:t>
              </a:r>
            </a:p>
          </p:txBody>
        </p:sp>
      </p:grpSp>
      <p:grpSp>
        <p:nvGrpSpPr>
          <p:cNvPr id="8" name="Group 8"/>
          <p:cNvGrpSpPr/>
          <p:nvPr/>
        </p:nvGrpSpPr>
        <p:grpSpPr>
          <a:xfrm>
            <a:off x="1028700" y="3944216"/>
            <a:ext cx="4554551" cy="2381092"/>
            <a:chOff x="0" y="-38100"/>
            <a:chExt cx="6072735" cy="3174789"/>
          </a:xfrm>
        </p:grpSpPr>
        <p:sp>
          <p:nvSpPr>
            <p:cNvPr id="9" name="TextBox 9"/>
            <p:cNvSpPr txBox="1"/>
            <p:nvPr/>
          </p:nvSpPr>
          <p:spPr>
            <a:xfrm>
              <a:off x="0" y="-38100"/>
              <a:ext cx="6072735" cy="1568892"/>
            </a:xfrm>
            <a:prstGeom prst="rect">
              <a:avLst/>
            </a:prstGeom>
          </p:spPr>
          <p:txBody>
            <a:bodyPr lIns="0" tIns="0" rIns="0" bIns="0" rtlCol="0" anchor="t">
              <a:spAutoFit/>
            </a:bodyPr>
            <a:lstStyle/>
            <a:p>
              <a:pPr marL="0" lvl="0" indent="0" algn="ctr">
                <a:lnSpc>
                  <a:spcPts val="4680"/>
                </a:lnSpc>
              </a:pPr>
              <a:r>
                <a:rPr lang="en-US" sz="3600" b="1" dirty="0">
                  <a:solidFill>
                    <a:srgbClr val="000000"/>
                  </a:solidFill>
                  <a:latin typeface="Calibri" panose="020F0502020204030204" pitchFamily="34" charset="0"/>
                  <a:ea typeface="Aileron Bold"/>
                  <a:cs typeface="Calibri" panose="020F0502020204030204" pitchFamily="34" charset="0"/>
                  <a:sym typeface="Aileron Bold"/>
                </a:rPr>
                <a:t> ΣΥΝΑΨΗ ΣΥΜΒΑΣΕΩΝ ΠΡΟΣΩΠΙΚΟΥ</a:t>
              </a:r>
            </a:p>
          </p:txBody>
        </p:sp>
        <p:sp>
          <p:nvSpPr>
            <p:cNvPr id="10" name="TextBox 10"/>
            <p:cNvSpPr txBox="1"/>
            <p:nvPr/>
          </p:nvSpPr>
          <p:spPr>
            <a:xfrm>
              <a:off x="0" y="2543193"/>
              <a:ext cx="6072735" cy="593496"/>
            </a:xfrm>
            <a:prstGeom prst="rect">
              <a:avLst/>
            </a:prstGeom>
          </p:spPr>
          <p:txBody>
            <a:bodyPr lIns="0" tIns="0" rIns="0" bIns="0" rtlCol="0" anchor="t">
              <a:spAutoFit/>
            </a:bodyPr>
            <a:lstStyle/>
            <a:p>
              <a:pPr marL="0" lvl="0" indent="0" algn="ctr">
                <a:lnSpc>
                  <a:spcPts val="3640"/>
                </a:lnSpc>
              </a:pPr>
              <a:r>
                <a:rPr lang="en-US" sz="2600" spc="38" dirty="0" err="1">
                  <a:solidFill>
                    <a:srgbClr val="000000"/>
                  </a:solidFill>
                  <a:ea typeface="Aileron"/>
                  <a:cs typeface="Aileron"/>
                  <a:sym typeface="Aileron"/>
                </a:rPr>
                <a:t>Πλήρη</a:t>
              </a:r>
              <a:r>
                <a:rPr lang="en-US" sz="2600" spc="38" dirty="0">
                  <a:solidFill>
                    <a:srgbClr val="000000"/>
                  </a:solidFill>
                  <a:ea typeface="Aileron"/>
                  <a:cs typeface="Aileron"/>
                  <a:sym typeface="Aileron"/>
                </a:rPr>
                <a:t> </a:t>
              </a:r>
              <a:r>
                <a:rPr lang="en-US" sz="2600" spc="38" dirty="0">
                  <a:solidFill>
                    <a:srgbClr val="000000"/>
                  </a:solidFill>
                  <a:ea typeface="Aileron"/>
                  <a:cs typeface="Calibri" panose="020F0502020204030204" pitchFamily="34" charset="0"/>
                  <a:sym typeface="Aileron"/>
                </a:rPr>
                <a:t>β</a:t>
              </a:r>
              <a:r>
                <a:rPr lang="en-US" sz="2600" spc="38" dirty="0" err="1">
                  <a:solidFill>
                    <a:srgbClr val="000000"/>
                  </a:solidFill>
                  <a:ea typeface="Aileron"/>
                  <a:cs typeface="Calibri" panose="020F0502020204030204" pitchFamily="34" charset="0"/>
                  <a:sym typeface="Aileron"/>
                </a:rPr>
                <a:t>ήμ</a:t>
              </a:r>
              <a:r>
                <a:rPr lang="en-US" sz="2600" spc="38" dirty="0">
                  <a:solidFill>
                    <a:srgbClr val="000000"/>
                  </a:solidFill>
                  <a:ea typeface="Aileron"/>
                  <a:cs typeface="Calibri" panose="020F0502020204030204" pitchFamily="34" charset="0"/>
                  <a:sym typeface="Aileron"/>
                </a:rPr>
                <a:t>ατα</a:t>
              </a:r>
            </a:p>
          </p:txBody>
        </p:sp>
      </p:grpSp>
      <p:grpSp>
        <p:nvGrpSpPr>
          <p:cNvPr id="11" name="Group 11"/>
          <p:cNvGrpSpPr/>
          <p:nvPr/>
        </p:nvGrpSpPr>
        <p:grpSpPr>
          <a:xfrm>
            <a:off x="6488922" y="2645263"/>
            <a:ext cx="10770378" cy="1644902"/>
            <a:chOff x="0" y="0"/>
            <a:chExt cx="2836643" cy="433225"/>
          </a:xfrm>
        </p:grpSpPr>
        <p:sp>
          <p:nvSpPr>
            <p:cNvPr id="12" name="Freeform 12"/>
            <p:cNvSpPr/>
            <p:nvPr/>
          </p:nvSpPr>
          <p:spPr>
            <a:xfrm>
              <a:off x="0" y="0"/>
              <a:ext cx="2836643" cy="433225"/>
            </a:xfrm>
            <a:custGeom>
              <a:avLst/>
              <a:gdLst/>
              <a:ahLst/>
              <a:cxnLst/>
              <a:rect l="l" t="t" r="r" b="b"/>
              <a:pathLst>
                <a:path w="2836643" h="433225">
                  <a:moveTo>
                    <a:pt x="0" y="0"/>
                  </a:moveTo>
                  <a:lnTo>
                    <a:pt x="2836643" y="0"/>
                  </a:lnTo>
                  <a:lnTo>
                    <a:pt x="2836643" y="433225"/>
                  </a:lnTo>
                  <a:lnTo>
                    <a:pt x="0" y="433225"/>
                  </a:lnTo>
                  <a:close/>
                </a:path>
              </a:pathLst>
            </a:custGeom>
            <a:solidFill>
              <a:srgbClr val="36D1D6"/>
            </a:solidFill>
          </p:spPr>
          <p:txBody>
            <a:bodyPr/>
            <a:lstStyle/>
            <a:p>
              <a:endParaRPr lang="el-GR"/>
            </a:p>
          </p:txBody>
        </p:sp>
        <p:sp>
          <p:nvSpPr>
            <p:cNvPr id="13" name="TextBox 13"/>
            <p:cNvSpPr txBox="1"/>
            <p:nvPr/>
          </p:nvSpPr>
          <p:spPr>
            <a:xfrm>
              <a:off x="0" y="-9525"/>
              <a:ext cx="2836643" cy="442750"/>
            </a:xfrm>
            <a:prstGeom prst="rect">
              <a:avLst/>
            </a:prstGeom>
          </p:spPr>
          <p:txBody>
            <a:bodyPr lIns="254000" tIns="254000" rIns="254000" bIns="254000" rtlCol="0" anchor="ctr"/>
            <a:lstStyle/>
            <a:p>
              <a:pPr algn="l">
                <a:lnSpc>
                  <a:spcPts val="3120"/>
                </a:lnSpc>
              </a:pPr>
              <a:r>
                <a:rPr lang="en-US" sz="2600" b="1" dirty="0">
                  <a:solidFill>
                    <a:srgbClr val="FFFFFF"/>
                  </a:solidFill>
                  <a:latin typeface="Aileron Bold"/>
                  <a:ea typeface="Aileron Bold"/>
                  <a:cs typeface="Aileron Bold"/>
                  <a:sym typeface="Aileron Bold"/>
                </a:rPr>
                <a:t>               ΕΝΗΜΕΡΩΣΗ ΑΝΑΔΟΧΟΥ </a:t>
              </a:r>
            </a:p>
            <a:p>
              <a:pPr algn="l">
                <a:lnSpc>
                  <a:spcPts val="3120"/>
                </a:lnSpc>
              </a:pPr>
              <a:r>
                <a:rPr lang="en-US" sz="2600" b="1" dirty="0">
                  <a:solidFill>
                    <a:srgbClr val="FFFFFF"/>
                  </a:solidFill>
                  <a:latin typeface="Aileron Bold"/>
                  <a:ea typeface="Aileron Bold"/>
                  <a:cs typeface="Aileron Bold"/>
                  <a:sym typeface="Aileron Bold"/>
                </a:rPr>
                <a:t>               </a:t>
              </a:r>
              <a:r>
                <a:rPr lang="el-GR" sz="2600" b="1" dirty="0">
                  <a:solidFill>
                    <a:srgbClr val="FFFFFF"/>
                  </a:solidFill>
                  <a:latin typeface="Aileron Bold"/>
                  <a:ea typeface="Aileron Bold"/>
                  <a:cs typeface="Aileron Bold"/>
                  <a:sym typeface="Aileron Bold"/>
                </a:rPr>
                <a:t>ΟΛΟΚΛΗΡΩΣΗΣ ΤΗΣ </a:t>
              </a:r>
            </a:p>
            <a:p>
              <a:pPr algn="l">
                <a:lnSpc>
                  <a:spcPts val="3120"/>
                </a:lnSpc>
              </a:pPr>
              <a:r>
                <a:rPr lang="el-GR" sz="2600" b="1" dirty="0">
                  <a:solidFill>
                    <a:srgbClr val="FFFFFF"/>
                  </a:solidFill>
                  <a:latin typeface="Aileron Bold"/>
                  <a:ea typeface="Aileron Bold"/>
                  <a:cs typeface="Aileron Bold"/>
                  <a:sym typeface="Aileron Bold"/>
                </a:rPr>
                <a:t>               ΔΙΑΔΙΚΑΣΙΑΣ</a:t>
              </a:r>
              <a:endParaRPr lang="en-US" sz="2600" b="1" dirty="0">
                <a:solidFill>
                  <a:srgbClr val="FFFFFF"/>
                </a:solidFill>
                <a:latin typeface="Aileron Bold"/>
                <a:ea typeface="Aileron Bold"/>
                <a:cs typeface="Aileron Bold"/>
                <a:sym typeface="Aileron Bold"/>
              </a:endParaRPr>
            </a:p>
          </p:txBody>
        </p:sp>
      </p:grpSp>
      <p:grpSp>
        <p:nvGrpSpPr>
          <p:cNvPr id="14" name="Group 14"/>
          <p:cNvGrpSpPr/>
          <p:nvPr/>
        </p:nvGrpSpPr>
        <p:grpSpPr>
          <a:xfrm>
            <a:off x="6938474" y="3155266"/>
            <a:ext cx="624897" cy="62489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a:p>
          </p:txBody>
        </p:sp>
        <p:sp>
          <p:nvSpPr>
            <p:cNvPr id="16" name="TextBox 16"/>
            <p:cNvSpPr txBox="1"/>
            <p:nvPr/>
          </p:nvSpPr>
          <p:spPr>
            <a:xfrm>
              <a:off x="76200" y="19050"/>
              <a:ext cx="660400" cy="717550"/>
            </a:xfrm>
            <a:prstGeom prst="rect">
              <a:avLst/>
            </a:prstGeom>
          </p:spPr>
          <p:txBody>
            <a:bodyPr lIns="0" tIns="0" rIns="0" bIns="0" rtlCol="0" anchor="ctr"/>
            <a:lstStyle/>
            <a:p>
              <a:pPr algn="ctr">
                <a:lnSpc>
                  <a:spcPts val="3640"/>
                </a:lnSpc>
              </a:pPr>
              <a:r>
                <a:rPr lang="en-US" sz="2600" b="1">
                  <a:solidFill>
                    <a:srgbClr val="36D1D6"/>
                  </a:solidFill>
                  <a:latin typeface="Aileron Bold"/>
                  <a:ea typeface="Aileron Bold"/>
                  <a:cs typeface="Aileron Bold"/>
                  <a:sym typeface="Aileron Bold"/>
                </a:rPr>
                <a:t>11</a:t>
              </a:r>
            </a:p>
          </p:txBody>
        </p:sp>
      </p:grpSp>
      <p:sp>
        <p:nvSpPr>
          <p:cNvPr id="17" name="TextBox 17"/>
          <p:cNvSpPr txBox="1"/>
          <p:nvPr/>
        </p:nvSpPr>
        <p:spPr>
          <a:xfrm>
            <a:off x="12207514" y="1535422"/>
            <a:ext cx="4578152" cy="836768"/>
          </a:xfrm>
          <a:prstGeom prst="rect">
            <a:avLst/>
          </a:prstGeom>
        </p:spPr>
        <p:txBody>
          <a:bodyPr lIns="0" tIns="0" rIns="0" bIns="0" rtlCol="0" anchor="t">
            <a:spAutoFit/>
          </a:bodyPr>
          <a:lstStyle/>
          <a:p>
            <a:pPr algn="l">
              <a:lnSpc>
                <a:spcPts val="2160"/>
              </a:lnSpc>
            </a:pPr>
            <a:r>
              <a:rPr lang="el-GR" sz="1800" spc="27" dirty="0">
                <a:solidFill>
                  <a:srgbClr val="FFFFFF"/>
                </a:solidFill>
                <a:latin typeface="Calibri" panose="020F0502020204030204" pitchFamily="34" charset="0"/>
                <a:ea typeface="Aileron"/>
                <a:cs typeface="Calibri" panose="020F0502020204030204" pitchFamily="34" charset="0"/>
                <a:sym typeface="Aileron"/>
              </a:rPr>
              <a:t>Η σύμβαση υπογράφεται ψηφιακά από τον Πρόεδρο της Επιτροπής Ερευνών του Ε.Λ.Κ.Ε./Δι.Πα.Ε.</a:t>
            </a:r>
            <a:endParaRPr lang="en-US" sz="1800" spc="27" dirty="0">
              <a:solidFill>
                <a:srgbClr val="FFFFFF"/>
              </a:solidFill>
              <a:latin typeface="Calibri" panose="020F0502020204030204" pitchFamily="34" charset="0"/>
              <a:ea typeface="Aileron"/>
              <a:cs typeface="Calibri" panose="020F0502020204030204" pitchFamily="34" charset="0"/>
              <a:sym typeface="Aileron"/>
            </a:endParaRPr>
          </a:p>
        </p:txBody>
      </p:sp>
      <p:sp>
        <p:nvSpPr>
          <p:cNvPr id="18" name="TextBox 18"/>
          <p:cNvSpPr txBox="1"/>
          <p:nvPr/>
        </p:nvSpPr>
        <p:spPr>
          <a:xfrm>
            <a:off x="12207514" y="2705100"/>
            <a:ext cx="4902002" cy="1465338"/>
          </a:xfrm>
          <a:prstGeom prst="rect">
            <a:avLst/>
          </a:prstGeom>
        </p:spPr>
        <p:txBody>
          <a:bodyPr lIns="0" tIns="0" rIns="0" bIns="0" rtlCol="0" anchor="t">
            <a:spAutoFit/>
          </a:bodyPr>
          <a:lstStyle/>
          <a:p>
            <a:pPr algn="l">
              <a:lnSpc>
                <a:spcPts val="2279"/>
              </a:lnSpc>
            </a:pPr>
            <a:r>
              <a:rPr lang="en-US" sz="1899" spc="28" dirty="0">
                <a:solidFill>
                  <a:srgbClr val="FFFFFF"/>
                </a:solidFill>
                <a:latin typeface="Calibri" panose="020F0502020204030204" pitchFamily="34" charset="0"/>
                <a:ea typeface="Aileron"/>
                <a:cs typeface="Calibri" panose="020F0502020204030204" pitchFamily="34" charset="0"/>
                <a:sym typeface="Aileron"/>
              </a:rPr>
              <a:t>Ο α</a:t>
            </a:r>
            <a:r>
              <a:rPr lang="en-US" sz="1899" spc="28" dirty="0" err="1">
                <a:solidFill>
                  <a:srgbClr val="FFFFFF"/>
                </a:solidFill>
                <a:latin typeface="Calibri" panose="020F0502020204030204" pitchFamily="34" charset="0"/>
                <a:ea typeface="Aileron"/>
                <a:cs typeface="Calibri" panose="020F0502020204030204" pitchFamily="34" charset="0"/>
                <a:sym typeface="Aileron"/>
              </a:rPr>
              <a:t>νάδοχος</a:t>
            </a:r>
            <a:r>
              <a:rPr lang="en-US" sz="1899" spc="28" dirty="0">
                <a:solidFill>
                  <a:srgbClr val="FFFFFF"/>
                </a:solidFill>
                <a:latin typeface="Calibri" panose="020F0502020204030204" pitchFamily="34" charset="0"/>
                <a:ea typeface="Aileron"/>
                <a:cs typeface="Calibri" panose="020F0502020204030204" pitchFamily="34" charset="0"/>
                <a:sym typeface="Aileron"/>
              </a:rPr>
              <a:t> </a:t>
            </a:r>
            <a:r>
              <a:rPr lang="en-US" sz="1899" spc="28" dirty="0" err="1">
                <a:solidFill>
                  <a:srgbClr val="FFFFFF"/>
                </a:solidFill>
                <a:latin typeface="Calibri" panose="020F0502020204030204" pitchFamily="34" charset="0"/>
                <a:ea typeface="Aileron"/>
                <a:cs typeface="Calibri" panose="020F0502020204030204" pitchFamily="34" charset="0"/>
                <a:sym typeface="Aileron"/>
              </a:rPr>
              <a:t>ενημερώνετ</a:t>
            </a:r>
            <a:r>
              <a:rPr lang="en-US" sz="1899" spc="28" dirty="0">
                <a:solidFill>
                  <a:srgbClr val="FFFFFF"/>
                </a:solidFill>
                <a:latin typeface="Calibri" panose="020F0502020204030204" pitchFamily="34" charset="0"/>
                <a:ea typeface="Aileron"/>
                <a:cs typeface="Calibri" panose="020F0502020204030204" pitchFamily="34" charset="0"/>
                <a:sym typeface="Aileron"/>
              </a:rPr>
              <a:t>αι μέσω αυτοματοποιημένου </a:t>
            </a:r>
            <a:r>
              <a:rPr lang="el-GR" sz="1899" spc="28" dirty="0">
                <a:solidFill>
                  <a:srgbClr val="FFFFFF"/>
                </a:solidFill>
                <a:latin typeface="Calibri" panose="020F0502020204030204" pitchFamily="34" charset="0"/>
                <a:ea typeface="Aileron"/>
                <a:cs typeface="Calibri" panose="020F0502020204030204" pitchFamily="34" charset="0"/>
                <a:sym typeface="Aileron"/>
              </a:rPr>
              <a:t>ηλεκτρονικού μηνύματος – </a:t>
            </a:r>
            <a:r>
              <a:rPr lang="en-US" sz="1899" spc="28" dirty="0">
                <a:solidFill>
                  <a:srgbClr val="FFFFFF"/>
                </a:solidFill>
                <a:latin typeface="Calibri" panose="020F0502020204030204" pitchFamily="34" charset="0"/>
                <a:ea typeface="Aileron"/>
                <a:cs typeface="Calibri" panose="020F0502020204030204" pitchFamily="34" charset="0"/>
                <a:sym typeface="Aileron"/>
              </a:rPr>
              <a:t>email</a:t>
            </a:r>
            <a:r>
              <a:rPr lang="el-GR" sz="1899" spc="28" dirty="0">
                <a:solidFill>
                  <a:srgbClr val="FFFFFF"/>
                </a:solidFill>
                <a:latin typeface="Calibri" panose="020F0502020204030204" pitchFamily="34" charset="0"/>
                <a:ea typeface="Aileron"/>
                <a:cs typeface="Calibri" panose="020F0502020204030204" pitchFamily="34" charset="0"/>
                <a:sym typeface="Aileron"/>
              </a:rPr>
              <a:t> για την ολοκλήρωση της διαδικασίας των υπογραφών και την δυνατότητα λήψης της μέσω </a:t>
            </a:r>
            <a:r>
              <a:rPr lang="en-US" sz="1899" spc="28" dirty="0">
                <a:solidFill>
                  <a:srgbClr val="FFFFFF"/>
                </a:solidFill>
                <a:latin typeface="Calibri" panose="020F0502020204030204" pitchFamily="34" charset="0"/>
                <a:ea typeface="Aileron"/>
                <a:cs typeface="Calibri" panose="020F0502020204030204" pitchFamily="34" charset="0"/>
                <a:sym typeface="Aileron"/>
              </a:rPr>
              <a:t>web resCom.</a:t>
            </a:r>
            <a:r>
              <a:rPr lang="el-GR" sz="1899" spc="28" dirty="0">
                <a:solidFill>
                  <a:srgbClr val="FFFFFF"/>
                </a:solidFill>
                <a:latin typeface="Calibri" panose="020F0502020204030204" pitchFamily="34" charset="0"/>
                <a:ea typeface="Aileron"/>
                <a:cs typeface="Calibri" panose="020F0502020204030204" pitchFamily="34" charset="0"/>
                <a:sym typeface="Aileron"/>
              </a:rPr>
              <a:t>  </a:t>
            </a:r>
            <a:endParaRPr lang="en-US" sz="1899" spc="28" dirty="0">
              <a:solidFill>
                <a:srgbClr val="FFFFFF"/>
              </a:solidFill>
              <a:latin typeface="Calibri" panose="020F0502020204030204" pitchFamily="34" charset="0"/>
              <a:ea typeface="Aileron"/>
              <a:cs typeface="Calibri" panose="020F0502020204030204" pitchFamily="34" charset="0"/>
              <a:sym typeface="Ailero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37C9EF"/>
            </a:solidFill>
          </p:spPr>
          <p:txBody>
            <a:bodyPr/>
            <a:lstStyle/>
            <a:p>
              <a:endParaRPr lang="el-GR"/>
            </a:p>
          </p:txBody>
        </p:sp>
        <p:sp>
          <p:nvSpPr>
            <p:cNvPr id="4" name="TextBox 4"/>
            <p:cNvSpPr txBox="1"/>
            <p:nvPr/>
          </p:nvSpPr>
          <p:spPr>
            <a:xfrm>
              <a:off x="0" y="0"/>
              <a:ext cx="4816593" cy="2709333"/>
            </a:xfrm>
            <a:prstGeom prst="rect">
              <a:avLst/>
            </a:prstGeom>
          </p:spPr>
          <p:txBody>
            <a:bodyPr lIns="50800" tIns="50800" rIns="50800" bIns="50800" rtlCol="0" anchor="ctr"/>
            <a:lstStyle/>
            <a:p>
              <a:pPr algn="ctr">
                <a:lnSpc>
                  <a:spcPts val="2639"/>
                </a:lnSpc>
              </a:pPr>
              <a:endParaRPr/>
            </a:p>
          </p:txBody>
        </p:sp>
      </p:grpSp>
      <p:sp>
        <p:nvSpPr>
          <p:cNvPr id="5" name="Freeform 5"/>
          <p:cNvSpPr/>
          <p:nvPr/>
        </p:nvSpPr>
        <p:spPr>
          <a:xfrm>
            <a:off x="0" y="1333195"/>
            <a:ext cx="18288000" cy="8953805"/>
          </a:xfrm>
          <a:custGeom>
            <a:avLst/>
            <a:gdLst/>
            <a:ahLst/>
            <a:cxnLst/>
            <a:rect l="l" t="t" r="r" b="b"/>
            <a:pathLst>
              <a:path w="18288000" h="8953805">
                <a:moveTo>
                  <a:pt x="0" y="0"/>
                </a:moveTo>
                <a:lnTo>
                  <a:pt x="18288000" y="0"/>
                </a:lnTo>
                <a:lnTo>
                  <a:pt x="18288000" y="8953805"/>
                </a:lnTo>
                <a:lnTo>
                  <a:pt x="0" y="8953805"/>
                </a:lnTo>
                <a:lnTo>
                  <a:pt x="0" y="0"/>
                </a:lnTo>
                <a:close/>
              </a:path>
            </a:pathLst>
          </a:custGeom>
          <a:blipFill>
            <a:blip r:embed="rId2"/>
            <a:stretch>
              <a:fillRect/>
            </a:stretch>
          </a:blipFill>
        </p:spPr>
        <p:txBody>
          <a:bodyPr/>
          <a:lstStyle/>
          <a:p>
            <a:endParaRPr lang="el-GR"/>
          </a:p>
        </p:txBody>
      </p:sp>
      <p:sp>
        <p:nvSpPr>
          <p:cNvPr id="6" name="TextBox 6"/>
          <p:cNvSpPr txBox="1"/>
          <p:nvPr/>
        </p:nvSpPr>
        <p:spPr>
          <a:xfrm>
            <a:off x="0" y="38100"/>
            <a:ext cx="18288000" cy="657713"/>
          </a:xfrm>
          <a:prstGeom prst="rect">
            <a:avLst/>
          </a:prstGeom>
        </p:spPr>
        <p:txBody>
          <a:bodyPr lIns="0" tIns="0" rIns="0" bIns="0" rtlCol="0" anchor="t">
            <a:spAutoFit/>
          </a:bodyPr>
          <a:lstStyle/>
          <a:p>
            <a:pPr marL="0" lvl="0" indent="0" algn="ctr">
              <a:lnSpc>
                <a:spcPts val="5060"/>
              </a:lnSpc>
            </a:pPr>
            <a:r>
              <a:rPr lang="en-US" sz="4600" b="1" dirty="0">
                <a:solidFill>
                  <a:srgbClr val="FFFFFF"/>
                </a:solidFill>
                <a:latin typeface="Calibri" panose="020F0502020204030204" pitchFamily="34" charset="0"/>
                <a:ea typeface="Aileron Bold"/>
                <a:cs typeface="Calibri" panose="020F0502020204030204" pitchFamily="34" charset="0"/>
                <a:sym typeface="Aileron Bold"/>
              </a:rPr>
              <a:t>ΚΑΤΑΧΩΡΗΣΗ ΣΥΜΒΑΣΗΣ: ΕΠΙΛΟΓΗ ΕΡΓΟΥ &amp; ΑΠΟΔΕΚΤΗ</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37C9EF"/>
            </a:solidFill>
          </p:spPr>
          <p:txBody>
            <a:bodyPr/>
            <a:lstStyle/>
            <a:p>
              <a:endParaRPr lang="el-GR"/>
            </a:p>
          </p:txBody>
        </p:sp>
        <p:sp>
          <p:nvSpPr>
            <p:cNvPr id="4" name="TextBox 4"/>
            <p:cNvSpPr txBox="1"/>
            <p:nvPr/>
          </p:nvSpPr>
          <p:spPr>
            <a:xfrm>
              <a:off x="0" y="0"/>
              <a:ext cx="4816593" cy="2709333"/>
            </a:xfrm>
            <a:prstGeom prst="rect">
              <a:avLst/>
            </a:prstGeom>
          </p:spPr>
          <p:txBody>
            <a:bodyPr lIns="50800" tIns="50800" rIns="50800" bIns="50800" rtlCol="0" anchor="ctr"/>
            <a:lstStyle/>
            <a:p>
              <a:pPr algn="ctr">
                <a:lnSpc>
                  <a:spcPts val="2639"/>
                </a:lnSpc>
              </a:pPr>
              <a:endParaRPr/>
            </a:p>
          </p:txBody>
        </p:sp>
      </p:grpSp>
      <p:sp>
        <p:nvSpPr>
          <p:cNvPr id="5" name="Freeform 5"/>
          <p:cNvSpPr/>
          <p:nvPr/>
        </p:nvSpPr>
        <p:spPr>
          <a:xfrm>
            <a:off x="0" y="1378016"/>
            <a:ext cx="18288000" cy="8441105"/>
          </a:xfrm>
          <a:custGeom>
            <a:avLst/>
            <a:gdLst/>
            <a:ahLst/>
            <a:cxnLst/>
            <a:rect l="l" t="t" r="r" b="b"/>
            <a:pathLst>
              <a:path w="18288000" h="8441105">
                <a:moveTo>
                  <a:pt x="0" y="0"/>
                </a:moveTo>
                <a:lnTo>
                  <a:pt x="18288000" y="0"/>
                </a:lnTo>
                <a:lnTo>
                  <a:pt x="18288000" y="8441104"/>
                </a:lnTo>
                <a:lnTo>
                  <a:pt x="0" y="8441104"/>
                </a:lnTo>
                <a:lnTo>
                  <a:pt x="0" y="0"/>
                </a:lnTo>
                <a:close/>
              </a:path>
            </a:pathLst>
          </a:custGeom>
          <a:blipFill>
            <a:blip r:embed="rId2"/>
            <a:stretch>
              <a:fillRect b="-1858"/>
            </a:stretch>
          </a:blipFill>
        </p:spPr>
        <p:txBody>
          <a:bodyPr/>
          <a:lstStyle/>
          <a:p>
            <a:endParaRPr lang="el-GR"/>
          </a:p>
        </p:txBody>
      </p:sp>
      <p:sp>
        <p:nvSpPr>
          <p:cNvPr id="6" name="TextBox 6"/>
          <p:cNvSpPr txBox="1"/>
          <p:nvPr/>
        </p:nvSpPr>
        <p:spPr>
          <a:xfrm>
            <a:off x="104169" y="38100"/>
            <a:ext cx="18183831" cy="657713"/>
          </a:xfrm>
          <a:prstGeom prst="rect">
            <a:avLst/>
          </a:prstGeom>
        </p:spPr>
        <p:txBody>
          <a:bodyPr lIns="0" tIns="0" rIns="0" bIns="0" rtlCol="0" anchor="t">
            <a:spAutoFit/>
          </a:bodyPr>
          <a:lstStyle/>
          <a:p>
            <a:pPr lvl="0" algn="ctr">
              <a:lnSpc>
                <a:spcPts val="5060"/>
              </a:lnSpc>
            </a:pPr>
            <a:r>
              <a:rPr lang="en-US" sz="4600" b="1" dirty="0">
                <a:solidFill>
                  <a:srgbClr val="FFFFFF"/>
                </a:solidFill>
                <a:latin typeface="Calibri" panose="020F0502020204030204" pitchFamily="34" charset="0"/>
                <a:ea typeface="Aileron Bold"/>
                <a:cs typeface="Calibri" panose="020F0502020204030204" pitchFamily="34" charset="0"/>
                <a:sym typeface="Aileron Bold"/>
              </a:rPr>
              <a:t>ΚΑΤΑΧΩΡΗΣΗ ΣΥΜΒΑΣΗΣ: </a:t>
            </a:r>
            <a:r>
              <a:rPr lang="el-GR" sz="4600" b="1" dirty="0">
                <a:solidFill>
                  <a:srgbClr val="FFFFFF"/>
                </a:solidFill>
                <a:latin typeface="Calibri" panose="020F0502020204030204" pitchFamily="34" charset="0"/>
                <a:ea typeface="Aileron Bold"/>
                <a:cs typeface="Calibri" panose="020F0502020204030204" pitchFamily="34" charset="0"/>
                <a:sym typeface="Aileron Bold"/>
              </a:rPr>
              <a:t>ΚΑΤΗΓΟΡΙΑ</a:t>
            </a:r>
            <a:r>
              <a:rPr lang="en-US" sz="4600" b="1" dirty="0">
                <a:solidFill>
                  <a:srgbClr val="FFFFFF"/>
                </a:solidFill>
                <a:latin typeface="Calibri" panose="020F0502020204030204" pitchFamily="34" charset="0"/>
                <a:ea typeface="Aileron Bold"/>
                <a:cs typeface="Calibri" panose="020F0502020204030204" pitchFamily="34" charset="0"/>
                <a:sym typeface="Aileron Bold"/>
              </a:rPr>
              <a:t> &amp; ΤΥΠΟΣ ΣΥΜΒΑΣΗΣ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37C9EF"/>
            </a:solidFill>
          </p:spPr>
          <p:txBody>
            <a:bodyPr/>
            <a:lstStyle/>
            <a:p>
              <a:endParaRPr lang="el-GR"/>
            </a:p>
          </p:txBody>
        </p:sp>
        <p:sp>
          <p:nvSpPr>
            <p:cNvPr id="4" name="TextBox 4"/>
            <p:cNvSpPr txBox="1"/>
            <p:nvPr/>
          </p:nvSpPr>
          <p:spPr>
            <a:xfrm>
              <a:off x="0" y="0"/>
              <a:ext cx="4816593" cy="2709333"/>
            </a:xfrm>
            <a:prstGeom prst="rect">
              <a:avLst/>
            </a:prstGeom>
          </p:spPr>
          <p:txBody>
            <a:bodyPr lIns="50800" tIns="50800" rIns="50800" bIns="50800" rtlCol="0" anchor="ctr"/>
            <a:lstStyle/>
            <a:p>
              <a:pPr algn="ctr">
                <a:lnSpc>
                  <a:spcPts val="2639"/>
                </a:lnSpc>
              </a:pPr>
              <a:endParaRPr/>
            </a:p>
          </p:txBody>
        </p:sp>
      </p:grpSp>
      <p:sp>
        <p:nvSpPr>
          <p:cNvPr id="5" name="Freeform 5"/>
          <p:cNvSpPr/>
          <p:nvPr/>
        </p:nvSpPr>
        <p:spPr>
          <a:xfrm>
            <a:off x="0" y="1798940"/>
            <a:ext cx="18288000" cy="8488060"/>
          </a:xfrm>
          <a:custGeom>
            <a:avLst/>
            <a:gdLst/>
            <a:ahLst/>
            <a:cxnLst/>
            <a:rect l="l" t="t" r="r" b="b"/>
            <a:pathLst>
              <a:path w="18288000" h="8488060">
                <a:moveTo>
                  <a:pt x="0" y="0"/>
                </a:moveTo>
                <a:lnTo>
                  <a:pt x="18288000" y="0"/>
                </a:lnTo>
                <a:lnTo>
                  <a:pt x="18288000" y="8488060"/>
                </a:lnTo>
                <a:lnTo>
                  <a:pt x="0" y="8488060"/>
                </a:lnTo>
                <a:lnTo>
                  <a:pt x="0" y="0"/>
                </a:lnTo>
                <a:close/>
              </a:path>
            </a:pathLst>
          </a:custGeom>
          <a:blipFill>
            <a:blip r:embed="rId2"/>
            <a:stretch>
              <a:fillRect/>
            </a:stretch>
          </a:blipFill>
        </p:spPr>
        <p:txBody>
          <a:bodyPr/>
          <a:lstStyle/>
          <a:p>
            <a:endParaRPr lang="el-GR"/>
          </a:p>
        </p:txBody>
      </p:sp>
      <p:sp>
        <p:nvSpPr>
          <p:cNvPr id="6" name="TextBox 6"/>
          <p:cNvSpPr txBox="1"/>
          <p:nvPr/>
        </p:nvSpPr>
        <p:spPr>
          <a:xfrm>
            <a:off x="0" y="229883"/>
            <a:ext cx="18288000" cy="1308050"/>
          </a:xfrm>
          <a:prstGeom prst="rect">
            <a:avLst/>
          </a:prstGeom>
        </p:spPr>
        <p:txBody>
          <a:bodyPr lIns="0" tIns="0" rIns="0" bIns="0" rtlCol="0" anchor="t">
            <a:spAutoFit/>
          </a:bodyPr>
          <a:lstStyle/>
          <a:p>
            <a:pPr marL="0" lvl="0" indent="0" algn="ctr">
              <a:lnSpc>
                <a:spcPts val="5060"/>
              </a:lnSpc>
            </a:pPr>
            <a:r>
              <a:rPr lang="en-US" sz="4600" b="1" dirty="0">
                <a:solidFill>
                  <a:srgbClr val="FFFFFF"/>
                </a:solidFill>
                <a:latin typeface="Calibri" panose="020F0502020204030204" pitchFamily="34" charset="0"/>
                <a:ea typeface="Aileron Bold"/>
                <a:cs typeface="Calibri" panose="020F0502020204030204" pitchFamily="34" charset="0"/>
                <a:sym typeface="Aileron Bold"/>
              </a:rPr>
              <a:t>ΚΑΤΑΧΩΡΗΣΗ ΣΥΜΒΑΣΗΣ: ΣΤΟΙΧΕΙΑ ΣΥΜΒΑΣΗΣ</a:t>
            </a:r>
            <a:r>
              <a:rPr lang="el-GR" sz="4600" b="1" dirty="0">
                <a:solidFill>
                  <a:srgbClr val="FFFFFF"/>
                </a:solidFill>
                <a:latin typeface="Calibri" panose="020F0502020204030204" pitchFamily="34" charset="0"/>
                <a:ea typeface="Aileron Bold"/>
                <a:cs typeface="Calibri" panose="020F0502020204030204" pitchFamily="34" charset="0"/>
                <a:sym typeface="Aileron Bold"/>
              </a:rPr>
              <a:t> </a:t>
            </a:r>
          </a:p>
          <a:p>
            <a:pPr marL="0" lvl="0" indent="0" algn="ctr">
              <a:lnSpc>
                <a:spcPts val="5060"/>
              </a:lnSpc>
            </a:pPr>
            <a:r>
              <a:rPr lang="el-GR" sz="4600" b="1" dirty="0">
                <a:solidFill>
                  <a:srgbClr val="FFFFFF"/>
                </a:solidFill>
                <a:latin typeface="Calibri" panose="020F0502020204030204" pitchFamily="34" charset="0"/>
                <a:ea typeface="Aileron Bold"/>
                <a:cs typeface="Calibri" panose="020F0502020204030204" pitchFamily="34" charset="0"/>
                <a:sym typeface="Aileron Bold"/>
              </a:rPr>
              <a:t>(</a:t>
            </a:r>
            <a:r>
              <a:rPr lang="el-GR" sz="2400" b="1" dirty="0">
                <a:solidFill>
                  <a:srgbClr val="FFFFFF"/>
                </a:solidFill>
                <a:latin typeface="Calibri" panose="020F0502020204030204" pitchFamily="34" charset="0"/>
                <a:ea typeface="Aileron Bold"/>
                <a:cs typeface="Calibri" panose="020F0502020204030204" pitchFamily="34" charset="0"/>
                <a:sym typeface="Aileron Bold"/>
              </a:rPr>
              <a:t>Διάστημα απασχόλησης, αμοιβή, μορφωτικό επίπεδο, </a:t>
            </a:r>
            <a:r>
              <a:rPr lang="el-GR" sz="2400" b="1" dirty="0" err="1">
                <a:solidFill>
                  <a:srgbClr val="FFFFFF"/>
                </a:solidFill>
                <a:latin typeface="Calibri" panose="020F0502020204030204" pitchFamily="34" charset="0"/>
                <a:ea typeface="Aileron Bold"/>
                <a:cs typeface="Calibri" panose="020F0502020204030204" pitchFamily="34" charset="0"/>
                <a:sym typeface="Aileron Bold"/>
              </a:rPr>
              <a:t>κ.λπ</a:t>
            </a:r>
            <a:r>
              <a:rPr lang="el-GR" sz="2400" b="1" dirty="0">
                <a:solidFill>
                  <a:srgbClr val="FFFFFF"/>
                </a:solidFill>
                <a:latin typeface="Calibri" panose="020F0502020204030204" pitchFamily="34" charset="0"/>
                <a:ea typeface="Aileron Bold"/>
                <a:cs typeface="Calibri" panose="020F0502020204030204" pitchFamily="34" charset="0"/>
                <a:sym typeface="Aileron Bold"/>
              </a:rPr>
              <a:t>) </a:t>
            </a:r>
            <a:endParaRPr lang="en-US" sz="2400" b="1" dirty="0">
              <a:solidFill>
                <a:srgbClr val="FFFFFF"/>
              </a:solidFill>
              <a:latin typeface="Calibri" panose="020F0502020204030204" pitchFamily="34" charset="0"/>
              <a:ea typeface="Aileron Bold"/>
              <a:cs typeface="Calibri" panose="020F0502020204030204" pitchFamily="34" charset="0"/>
              <a:sym typeface="Aileron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37C9EF"/>
            </a:solidFill>
          </p:spPr>
          <p:txBody>
            <a:bodyPr/>
            <a:lstStyle/>
            <a:p>
              <a:endParaRPr lang="el-GR"/>
            </a:p>
          </p:txBody>
        </p:sp>
        <p:sp>
          <p:nvSpPr>
            <p:cNvPr id="4" name="TextBox 4"/>
            <p:cNvSpPr txBox="1"/>
            <p:nvPr/>
          </p:nvSpPr>
          <p:spPr>
            <a:xfrm>
              <a:off x="0" y="-57150"/>
              <a:ext cx="4816593" cy="2766483"/>
            </a:xfrm>
            <a:prstGeom prst="rect">
              <a:avLst/>
            </a:prstGeom>
          </p:spPr>
          <p:txBody>
            <a:bodyPr lIns="50800" tIns="50800" rIns="50800" bIns="50800" rtlCol="0" anchor="ctr"/>
            <a:lstStyle/>
            <a:p>
              <a:pPr marL="615637" lvl="1" indent="-307819" algn="l">
                <a:lnSpc>
                  <a:spcPts val="3992"/>
                </a:lnSpc>
                <a:spcBef>
                  <a:spcPct val="0"/>
                </a:spcBef>
                <a:buFont typeface="Arial"/>
                <a:buChar char="•"/>
              </a:pPr>
              <a:endParaRPr/>
            </a:p>
          </p:txBody>
        </p:sp>
      </p:grpSp>
      <p:sp>
        <p:nvSpPr>
          <p:cNvPr id="5" name="TextBox 5"/>
          <p:cNvSpPr txBox="1"/>
          <p:nvPr/>
        </p:nvSpPr>
        <p:spPr>
          <a:xfrm>
            <a:off x="1028700" y="1468722"/>
            <a:ext cx="16755609" cy="6920356"/>
          </a:xfrm>
          <a:prstGeom prst="rect">
            <a:avLst/>
          </a:prstGeom>
        </p:spPr>
        <p:txBody>
          <a:bodyPr lIns="0" tIns="0" rIns="0" bIns="0" rtlCol="0" anchor="t">
            <a:spAutoFit/>
          </a:bodyPr>
          <a:lstStyle/>
          <a:p>
            <a:pPr algn="l">
              <a:lnSpc>
                <a:spcPts val="4479"/>
              </a:lnSpc>
            </a:pPr>
            <a:r>
              <a:rPr lang="en-US" sz="2799" spc="41" dirty="0">
                <a:solidFill>
                  <a:srgbClr val="FFFFFF"/>
                </a:solidFill>
                <a:latin typeface="Calibri" panose="020F0502020204030204" pitchFamily="34" charset="0"/>
                <a:ea typeface="Aileron"/>
                <a:cs typeface="Calibri" panose="020F0502020204030204" pitchFamily="34" charset="0"/>
                <a:sym typeface="Aileron"/>
              </a:rPr>
              <a:t>Απα</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ρέγκλιτη</a:t>
            </a:r>
            <a:r>
              <a:rPr lang="en-US" sz="2799" spc="41" dirty="0">
                <a:solidFill>
                  <a:srgbClr val="FFFFFF"/>
                </a:solidFill>
                <a:latin typeface="Calibri" panose="020F0502020204030204" pitchFamily="34" charset="0"/>
                <a:ea typeface="Aileron"/>
                <a:cs typeface="Calibri" panose="020F0502020204030204" pitchFamily="34" charset="0"/>
                <a:sym typeface="Aileron"/>
              </a:rPr>
              <a:t> </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τήρηση</a:t>
            </a:r>
            <a:r>
              <a:rPr lang="en-US" sz="2799" spc="41" dirty="0">
                <a:solidFill>
                  <a:srgbClr val="FFFFFF"/>
                </a:solidFill>
                <a:latin typeface="Calibri" panose="020F0502020204030204" pitchFamily="34" charset="0"/>
                <a:ea typeface="Aileron"/>
                <a:cs typeface="Calibri" panose="020F0502020204030204" pitchFamily="34" charset="0"/>
                <a:sym typeface="Aileron"/>
              </a:rPr>
              <a:t> </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του</a:t>
            </a:r>
            <a:r>
              <a:rPr lang="en-US" sz="2799" spc="41" dirty="0">
                <a:solidFill>
                  <a:srgbClr val="FFFFFF"/>
                </a:solidFill>
                <a:latin typeface="Calibri" panose="020F0502020204030204" pitchFamily="34" charset="0"/>
                <a:ea typeface="Aileron"/>
                <a:cs typeface="Calibri" panose="020F0502020204030204" pitchFamily="34" charset="0"/>
                <a:sym typeface="Aileron"/>
              </a:rPr>
              <a:t> υπ</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άρχοντος</a:t>
            </a:r>
            <a:r>
              <a:rPr lang="en-US" sz="2799" spc="41" dirty="0">
                <a:solidFill>
                  <a:srgbClr val="FFFFFF"/>
                </a:solidFill>
                <a:latin typeface="Calibri" panose="020F0502020204030204" pitchFamily="34" charset="0"/>
                <a:ea typeface="Aileron"/>
                <a:cs typeface="Calibri" panose="020F0502020204030204" pitchFamily="34" charset="0"/>
                <a:sym typeface="Aileron"/>
              </a:rPr>
              <a:t> </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χρονικού</a:t>
            </a:r>
            <a:r>
              <a:rPr lang="en-US" sz="2799" spc="41" dirty="0">
                <a:solidFill>
                  <a:srgbClr val="FFFFFF"/>
                </a:solidFill>
                <a:latin typeface="Calibri" panose="020F0502020204030204" pitchFamily="34" charset="0"/>
                <a:ea typeface="Aileron"/>
                <a:cs typeface="Calibri" panose="020F0502020204030204" pitchFamily="34" charset="0"/>
                <a:sym typeface="Aileron"/>
              </a:rPr>
              <a:t> π</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εριθωρίου</a:t>
            </a:r>
            <a:r>
              <a:rPr lang="en-US" sz="2799" spc="41" dirty="0">
                <a:solidFill>
                  <a:srgbClr val="FFFFFF"/>
                </a:solidFill>
                <a:latin typeface="Calibri" panose="020F0502020204030204" pitchFamily="34" charset="0"/>
                <a:ea typeface="Aileron"/>
                <a:cs typeface="Calibri" panose="020F0502020204030204" pitchFamily="34" charset="0"/>
                <a:sym typeface="Aileron"/>
              </a:rPr>
              <a:t> </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των</a:t>
            </a:r>
            <a:r>
              <a:rPr lang="en-US" sz="2799" spc="41" dirty="0">
                <a:solidFill>
                  <a:srgbClr val="FFFFFF"/>
                </a:solidFill>
                <a:latin typeface="Calibri" panose="020F0502020204030204" pitchFamily="34" charset="0"/>
                <a:ea typeface="Aileron"/>
                <a:cs typeface="Calibri" panose="020F0502020204030204" pitchFamily="34" charset="0"/>
                <a:sym typeface="Aileron"/>
              </a:rPr>
              <a:t> </a:t>
            </a:r>
            <a:r>
              <a:rPr lang="en-US" sz="2799" b="1" u="sng" spc="41" dirty="0">
                <a:solidFill>
                  <a:srgbClr val="FFFFFF"/>
                </a:solidFill>
                <a:latin typeface="Calibri" panose="020F0502020204030204" pitchFamily="34" charset="0"/>
                <a:ea typeface="Aileron Bold"/>
                <a:cs typeface="Calibri" panose="020F0502020204030204" pitchFamily="34" charset="0"/>
                <a:sym typeface="Aileron Bold"/>
              </a:rPr>
              <a:t>15 </a:t>
            </a:r>
            <a:r>
              <a:rPr lang="en-US" sz="2799" b="1" u="sng" spc="41" dirty="0" err="1">
                <a:solidFill>
                  <a:srgbClr val="FFFFFF"/>
                </a:solidFill>
                <a:latin typeface="Calibri" panose="020F0502020204030204" pitchFamily="34" charset="0"/>
                <a:ea typeface="Aileron Bold"/>
                <a:cs typeface="Calibri" panose="020F0502020204030204" pitchFamily="34" charset="0"/>
                <a:sym typeface="Aileron Bold"/>
              </a:rPr>
              <a:t>ημερών</a:t>
            </a:r>
            <a:r>
              <a:rPr lang="en-US" sz="2799" b="1" spc="41" dirty="0">
                <a:solidFill>
                  <a:srgbClr val="FFFFFF"/>
                </a:solidFill>
                <a:latin typeface="Calibri" panose="020F0502020204030204" pitchFamily="34" charset="0"/>
                <a:ea typeface="Aileron Bold"/>
                <a:cs typeface="Calibri" panose="020F0502020204030204" pitchFamily="34" charset="0"/>
                <a:sym typeface="Aileron Bold"/>
              </a:rPr>
              <a:t> </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στο</a:t>
            </a:r>
            <a:r>
              <a:rPr lang="en-US" sz="2799" spc="41" dirty="0">
                <a:solidFill>
                  <a:srgbClr val="FFFFFF"/>
                </a:solidFill>
                <a:latin typeface="Calibri" panose="020F0502020204030204" pitchFamily="34" charset="0"/>
                <a:ea typeface="Aileron"/>
                <a:cs typeface="Calibri" panose="020F0502020204030204" pitchFamily="34" charset="0"/>
                <a:sym typeface="Aileron"/>
              </a:rPr>
              <a:t> web</a:t>
            </a:r>
            <a:r>
              <a:rPr lang="el-GR" sz="2799" spc="41" dirty="0">
                <a:solidFill>
                  <a:srgbClr val="FFFFFF"/>
                </a:solidFill>
                <a:latin typeface="Calibri" panose="020F0502020204030204" pitchFamily="34" charset="0"/>
                <a:ea typeface="Aileron"/>
                <a:cs typeface="Calibri" panose="020F0502020204030204" pitchFamily="34" charset="0"/>
                <a:sym typeface="Aileron"/>
              </a:rPr>
              <a:t> </a:t>
            </a:r>
            <a:r>
              <a:rPr lang="en-US" sz="2799" spc="41" dirty="0">
                <a:solidFill>
                  <a:srgbClr val="FFFFFF"/>
                </a:solidFill>
                <a:latin typeface="Calibri" panose="020F0502020204030204" pitchFamily="34" charset="0"/>
                <a:ea typeface="Aileron"/>
                <a:cs typeface="Calibri" panose="020F0502020204030204" pitchFamily="34" charset="0"/>
                <a:sym typeface="Aileron"/>
              </a:rPr>
              <a:t>resCom κα</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τά</a:t>
            </a:r>
            <a:r>
              <a:rPr lang="en-US" sz="2799" spc="41" dirty="0">
                <a:solidFill>
                  <a:srgbClr val="FFFFFF"/>
                </a:solidFill>
                <a:latin typeface="Calibri" panose="020F0502020204030204" pitchFamily="34" charset="0"/>
                <a:ea typeface="Aileron"/>
                <a:cs typeface="Calibri" panose="020F0502020204030204" pitchFamily="34" charset="0"/>
                <a:sym typeface="Aileron"/>
              </a:rPr>
              <a:t> </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την</a:t>
            </a:r>
            <a:r>
              <a:rPr lang="en-US" sz="2799" spc="41" dirty="0">
                <a:solidFill>
                  <a:srgbClr val="FFFFFF"/>
                </a:solidFill>
                <a:latin typeface="Calibri" panose="020F0502020204030204" pitchFamily="34" charset="0"/>
                <a:ea typeface="Aileron"/>
                <a:cs typeface="Calibri" panose="020F0502020204030204" pitchFamily="34" charset="0"/>
                <a:sym typeface="Aileron"/>
              </a:rPr>
              <a:t> υποβ</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ολή</a:t>
            </a:r>
            <a:r>
              <a:rPr lang="en-US" sz="2799" spc="41" dirty="0">
                <a:solidFill>
                  <a:srgbClr val="FFFFFF"/>
                </a:solidFill>
                <a:latin typeface="Calibri" panose="020F0502020204030204" pitchFamily="34" charset="0"/>
                <a:ea typeface="Aileron"/>
                <a:cs typeface="Calibri" panose="020F0502020204030204" pitchFamily="34" charset="0"/>
                <a:sym typeface="Aileron"/>
              </a:rPr>
              <a:t> </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του</a:t>
            </a:r>
            <a:r>
              <a:rPr lang="en-US" sz="2799" spc="41" dirty="0">
                <a:solidFill>
                  <a:srgbClr val="FFFFFF"/>
                </a:solidFill>
                <a:latin typeface="Calibri" panose="020F0502020204030204" pitchFamily="34" charset="0"/>
                <a:ea typeface="Aileron"/>
                <a:cs typeface="Calibri" panose="020F0502020204030204" pitchFamily="34" charset="0"/>
                <a:sym typeface="Aileron"/>
              </a:rPr>
              <a:t> α</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ιτήμ</a:t>
            </a:r>
            <a:r>
              <a:rPr lang="en-US" sz="2799" spc="41" dirty="0">
                <a:solidFill>
                  <a:srgbClr val="FFFFFF"/>
                </a:solidFill>
                <a:latin typeface="Calibri" panose="020F0502020204030204" pitchFamily="34" charset="0"/>
                <a:ea typeface="Aileron"/>
                <a:cs typeface="Calibri" panose="020F0502020204030204" pitchFamily="34" charset="0"/>
                <a:sym typeface="Aileron"/>
              </a:rPr>
              <a:t>ατος ονομαστικής κατάστασης.</a:t>
            </a:r>
          </a:p>
          <a:p>
            <a:pPr algn="ctr">
              <a:lnSpc>
                <a:spcPts val="3123"/>
              </a:lnSpc>
            </a:pPr>
            <a:endParaRPr lang="en-US" sz="2799" spc="41" dirty="0">
              <a:solidFill>
                <a:srgbClr val="FFFFFF"/>
              </a:solidFill>
              <a:latin typeface="Calibri" panose="020F0502020204030204" pitchFamily="34" charset="0"/>
              <a:ea typeface="Aileron"/>
              <a:cs typeface="Calibri" panose="020F0502020204030204" pitchFamily="34" charset="0"/>
              <a:sym typeface="Aileron"/>
            </a:endParaRPr>
          </a:p>
          <a:p>
            <a:pPr algn="l">
              <a:lnSpc>
                <a:spcPts val="4479"/>
              </a:lnSpc>
            </a:pPr>
            <a:r>
              <a:rPr lang="en-US" sz="2799" spc="41" dirty="0" err="1">
                <a:solidFill>
                  <a:srgbClr val="FFFFFF"/>
                </a:solidFill>
                <a:latin typeface="Calibri" panose="020F0502020204030204" pitchFamily="34" charset="0"/>
                <a:ea typeface="Aileron"/>
                <a:cs typeface="Calibri" panose="020F0502020204030204" pitchFamily="34" charset="0"/>
                <a:sym typeface="Aileron"/>
              </a:rPr>
              <a:t>Ανάγκη</a:t>
            </a:r>
            <a:r>
              <a:rPr lang="en-US" sz="2799" spc="41" dirty="0">
                <a:solidFill>
                  <a:srgbClr val="FFFFFF"/>
                </a:solidFill>
                <a:latin typeface="Calibri" panose="020F0502020204030204" pitchFamily="34" charset="0"/>
                <a:ea typeface="Aileron"/>
                <a:cs typeface="Calibri" panose="020F0502020204030204" pitchFamily="34" charset="0"/>
                <a:sym typeface="Aileron"/>
              </a:rPr>
              <a:t> κατα</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χώρησης</a:t>
            </a:r>
            <a:r>
              <a:rPr lang="en-US" sz="2799" spc="41" dirty="0">
                <a:solidFill>
                  <a:srgbClr val="FFFFFF"/>
                </a:solidFill>
                <a:latin typeface="Calibri" panose="020F0502020204030204" pitchFamily="34" charset="0"/>
                <a:ea typeface="Aileron"/>
                <a:cs typeface="Calibri" panose="020F0502020204030204" pitchFamily="34" charset="0"/>
                <a:sym typeface="Aileron"/>
              </a:rPr>
              <a:t> «</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ολοκληρωμένου</a:t>
            </a:r>
            <a:r>
              <a:rPr lang="en-US" sz="2799" spc="41" dirty="0">
                <a:solidFill>
                  <a:srgbClr val="FFFFFF"/>
                </a:solidFill>
                <a:latin typeface="Calibri" panose="020F0502020204030204" pitchFamily="34" charset="0"/>
                <a:ea typeface="Aileron"/>
                <a:cs typeface="Calibri" panose="020F0502020204030204" pitchFamily="34" charset="0"/>
                <a:sym typeface="Aileron"/>
              </a:rPr>
              <a:t>» α</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ιτήμ</a:t>
            </a:r>
            <a:r>
              <a:rPr lang="en-US" sz="2799" spc="41" dirty="0">
                <a:solidFill>
                  <a:srgbClr val="FFFFFF"/>
                </a:solidFill>
                <a:latin typeface="Calibri" panose="020F0502020204030204" pitchFamily="34" charset="0"/>
                <a:ea typeface="Aileron"/>
                <a:cs typeface="Calibri" panose="020F0502020204030204" pitchFamily="34" charset="0"/>
                <a:sym typeface="Aileron"/>
              </a:rPr>
              <a:t>ατος. </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Τυχόν</a:t>
            </a:r>
            <a:r>
              <a:rPr lang="en-US" sz="2799" spc="41" dirty="0">
                <a:solidFill>
                  <a:srgbClr val="FFFFFF"/>
                </a:solidFill>
                <a:latin typeface="Calibri" panose="020F0502020204030204" pitchFamily="34" charset="0"/>
                <a:ea typeface="Aileron"/>
                <a:cs typeface="Calibri" panose="020F0502020204030204" pitchFamily="34" charset="0"/>
                <a:sym typeface="Aileron"/>
              </a:rPr>
              <a:t> </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έλλειψη</a:t>
            </a:r>
            <a:r>
              <a:rPr lang="en-US" sz="2799" spc="41" dirty="0">
                <a:solidFill>
                  <a:srgbClr val="FFFFFF"/>
                </a:solidFill>
                <a:latin typeface="Calibri" panose="020F0502020204030204" pitchFamily="34" charset="0"/>
                <a:ea typeface="Aileron"/>
                <a:cs typeface="Calibri" panose="020F0502020204030204" pitchFamily="34" charset="0"/>
                <a:sym typeface="Aileron"/>
              </a:rPr>
              <a:t> </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δικ</a:t>
            </a:r>
            <a:r>
              <a:rPr lang="en-US" sz="2799" spc="41" dirty="0">
                <a:solidFill>
                  <a:srgbClr val="FFFFFF"/>
                </a:solidFill>
                <a:latin typeface="Calibri" panose="020F0502020204030204" pitchFamily="34" charset="0"/>
                <a:ea typeface="Aileron"/>
                <a:cs typeface="Calibri" panose="020F0502020204030204" pitchFamily="34" charset="0"/>
                <a:sym typeface="Aileron"/>
              </a:rPr>
              <a:t>αιολογητικών ως συνοδευτικών εντύπων στο πρωτόκολλο του αιτήματος της ονομαστικής κατάστασης συνιστά καθυστέρηση ως προς την διαδικασία. </a:t>
            </a:r>
          </a:p>
          <a:p>
            <a:pPr algn="ctr">
              <a:lnSpc>
                <a:spcPts val="3123"/>
              </a:lnSpc>
            </a:pPr>
            <a:endParaRPr lang="en-US" sz="2799" spc="41" dirty="0">
              <a:solidFill>
                <a:srgbClr val="FFFFFF"/>
              </a:solidFill>
              <a:latin typeface="Calibri" panose="020F0502020204030204" pitchFamily="34" charset="0"/>
              <a:ea typeface="Aileron"/>
              <a:cs typeface="Calibri" panose="020F0502020204030204" pitchFamily="34" charset="0"/>
              <a:sym typeface="Aileron"/>
            </a:endParaRPr>
          </a:p>
          <a:p>
            <a:pPr algn="l">
              <a:lnSpc>
                <a:spcPts val="4479"/>
              </a:lnSpc>
            </a:pPr>
            <a:r>
              <a:rPr lang="en-US" sz="2799" spc="41" dirty="0" err="1">
                <a:solidFill>
                  <a:srgbClr val="FFFFFF"/>
                </a:solidFill>
                <a:latin typeface="Calibri" panose="020F0502020204030204" pitchFamily="34" charset="0"/>
                <a:ea typeface="Aileron"/>
                <a:cs typeface="Calibri" panose="020F0502020204030204" pitchFamily="34" charset="0"/>
                <a:sym typeface="Aileron"/>
              </a:rPr>
              <a:t>Δεκτή</a:t>
            </a:r>
            <a:r>
              <a:rPr lang="en-US" sz="2799" spc="41" dirty="0">
                <a:solidFill>
                  <a:srgbClr val="FFFFFF"/>
                </a:solidFill>
                <a:latin typeface="Calibri" panose="020F0502020204030204" pitchFamily="34" charset="0"/>
                <a:ea typeface="Aileron"/>
                <a:cs typeface="Calibri" panose="020F0502020204030204" pitchFamily="34" charset="0"/>
                <a:sym typeface="Aileron"/>
              </a:rPr>
              <a:t> </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ψηφι</a:t>
            </a:r>
            <a:r>
              <a:rPr lang="en-US" sz="2799" spc="41" dirty="0">
                <a:solidFill>
                  <a:srgbClr val="FFFFFF"/>
                </a:solidFill>
                <a:latin typeface="Calibri" panose="020F0502020204030204" pitchFamily="34" charset="0"/>
                <a:ea typeface="Aileron"/>
                <a:cs typeface="Calibri" panose="020F0502020204030204" pitchFamily="34" charset="0"/>
                <a:sym typeface="Aileron"/>
              </a:rPr>
              <a:t>ακή υπογραφή μέχρι και την προηγούμενη ημέρα από την ημ</a:t>
            </a:r>
            <a:r>
              <a:rPr lang="el-GR" sz="2799" spc="41" dirty="0" err="1">
                <a:solidFill>
                  <a:srgbClr val="FFFFFF"/>
                </a:solidFill>
                <a:latin typeface="Calibri" panose="020F0502020204030204" pitchFamily="34" charset="0"/>
                <a:ea typeface="Aileron"/>
                <a:cs typeface="Calibri" panose="020F0502020204030204" pitchFamily="34" charset="0"/>
                <a:sym typeface="Aileron"/>
              </a:rPr>
              <a:t>ερομη</a:t>
            </a:r>
            <a:r>
              <a:rPr lang="en-US" sz="2799" spc="41" dirty="0">
                <a:solidFill>
                  <a:srgbClr val="FFFFFF"/>
                </a:solidFill>
                <a:latin typeface="Calibri" panose="020F0502020204030204" pitchFamily="34" charset="0"/>
                <a:ea typeface="Aileron"/>
                <a:cs typeface="Calibri" panose="020F0502020204030204" pitchFamily="34" charset="0"/>
                <a:sym typeface="Aileron"/>
              </a:rPr>
              <a:t>ν</a:t>
            </a:r>
            <a:r>
              <a:rPr lang="el-GR" sz="2799" spc="41" dirty="0">
                <a:solidFill>
                  <a:srgbClr val="FFFFFF"/>
                </a:solidFill>
                <a:latin typeface="Calibri" panose="020F0502020204030204" pitchFamily="34" charset="0"/>
                <a:ea typeface="Aileron"/>
                <a:cs typeface="Calibri" panose="020F0502020204030204" pitchFamily="34" charset="0"/>
                <a:sym typeface="Aileron"/>
              </a:rPr>
              <a:t>ί</a:t>
            </a:r>
            <a:r>
              <a:rPr lang="en-US" sz="2799" spc="41" dirty="0">
                <a:solidFill>
                  <a:srgbClr val="FFFFFF"/>
                </a:solidFill>
                <a:latin typeface="Calibri" panose="020F0502020204030204" pitchFamily="34" charset="0"/>
                <a:ea typeface="Aileron"/>
                <a:cs typeface="Calibri" panose="020F0502020204030204" pitchFamily="34" charset="0"/>
                <a:sym typeface="Aileron"/>
              </a:rPr>
              <a:t>α έναρξης του διαστήματος της σύμβασης. </a:t>
            </a:r>
            <a:r>
              <a:rPr lang="el-GR" sz="2799" spc="41" dirty="0">
                <a:solidFill>
                  <a:srgbClr val="FFFFFF"/>
                </a:solidFill>
                <a:latin typeface="Calibri" panose="020F0502020204030204" pitchFamily="34" charset="0"/>
                <a:ea typeface="Aileron"/>
                <a:cs typeface="Calibri" panose="020F0502020204030204" pitchFamily="34" charset="0"/>
                <a:sym typeface="Aileron"/>
              </a:rPr>
              <a:t>ΣΥΝΕΠΩΣ!!!</a:t>
            </a:r>
            <a:r>
              <a:rPr lang="en-US" sz="2799" spc="41" dirty="0">
                <a:solidFill>
                  <a:srgbClr val="FFFFFF"/>
                </a:solidFill>
                <a:latin typeface="Calibri" panose="020F0502020204030204" pitchFamily="34" charset="0"/>
                <a:ea typeface="Aileron"/>
                <a:cs typeface="Calibri" panose="020F0502020204030204" pitchFamily="34" charset="0"/>
                <a:sym typeface="Aileron"/>
              </a:rPr>
              <a:t> </a:t>
            </a:r>
            <a:r>
              <a:rPr lang="en-US" sz="2799" b="1" u="sng" spc="41" dirty="0" err="1">
                <a:solidFill>
                  <a:srgbClr val="FFFFFF"/>
                </a:solidFill>
                <a:latin typeface="Calibri" panose="020F0502020204030204" pitchFamily="34" charset="0"/>
                <a:ea typeface="Aileron"/>
                <a:cs typeface="Calibri" panose="020F0502020204030204" pitchFamily="34" charset="0"/>
                <a:sym typeface="Aileron"/>
              </a:rPr>
              <a:t>Προσοχή</a:t>
            </a:r>
            <a:r>
              <a:rPr lang="en-US" sz="2799" b="1" u="sng" spc="41" dirty="0">
                <a:solidFill>
                  <a:srgbClr val="FFFFFF"/>
                </a:solidFill>
                <a:latin typeface="Calibri" panose="020F0502020204030204" pitchFamily="34" charset="0"/>
                <a:ea typeface="Aileron"/>
                <a:cs typeface="Calibri" panose="020F0502020204030204" pitchFamily="34" charset="0"/>
                <a:sym typeface="Aileron"/>
              </a:rPr>
              <a:t> στην </a:t>
            </a:r>
            <a:r>
              <a:rPr lang="en-US" sz="2799" b="1" u="sng" spc="41" dirty="0" err="1">
                <a:solidFill>
                  <a:srgbClr val="FFFFFF"/>
                </a:solidFill>
                <a:latin typeface="Calibri" panose="020F0502020204030204" pitchFamily="34" charset="0"/>
                <a:ea typeface="Aileron"/>
                <a:cs typeface="Calibri" panose="020F0502020204030204" pitchFamily="34" charset="0"/>
                <a:sym typeface="Aileron"/>
              </a:rPr>
              <a:t>ημ</a:t>
            </a:r>
            <a:r>
              <a:rPr lang="el-GR" sz="2799" b="1" u="sng" spc="41" dirty="0" err="1">
                <a:solidFill>
                  <a:srgbClr val="FFFFFF"/>
                </a:solidFill>
                <a:latin typeface="Calibri" panose="020F0502020204030204" pitchFamily="34" charset="0"/>
                <a:ea typeface="Aileron"/>
                <a:cs typeface="Calibri" panose="020F0502020204030204" pitchFamily="34" charset="0"/>
                <a:sym typeface="Aileron"/>
              </a:rPr>
              <a:t>ερομη</a:t>
            </a:r>
            <a:r>
              <a:rPr lang="en-US" sz="2799" b="1" u="sng" spc="41" dirty="0">
                <a:solidFill>
                  <a:srgbClr val="FFFFFF"/>
                </a:solidFill>
                <a:latin typeface="Calibri" panose="020F0502020204030204" pitchFamily="34" charset="0"/>
                <a:ea typeface="Aileron"/>
                <a:cs typeface="Calibri" panose="020F0502020204030204" pitchFamily="34" charset="0"/>
                <a:sym typeface="Aileron"/>
              </a:rPr>
              <a:t>ν</a:t>
            </a:r>
            <a:r>
              <a:rPr lang="el-GR" sz="2799" b="1" u="sng" spc="41" dirty="0">
                <a:solidFill>
                  <a:srgbClr val="FFFFFF"/>
                </a:solidFill>
                <a:latin typeface="Calibri" panose="020F0502020204030204" pitchFamily="34" charset="0"/>
                <a:ea typeface="Aileron"/>
                <a:cs typeface="Calibri" panose="020F0502020204030204" pitchFamily="34" charset="0"/>
                <a:sym typeface="Aileron"/>
              </a:rPr>
              <a:t>ί</a:t>
            </a:r>
            <a:r>
              <a:rPr lang="en-US" sz="2799" b="1" u="sng" spc="41" dirty="0">
                <a:solidFill>
                  <a:srgbClr val="FFFFFF"/>
                </a:solidFill>
                <a:latin typeface="Calibri" panose="020F0502020204030204" pitchFamily="34" charset="0"/>
                <a:ea typeface="Aileron"/>
                <a:cs typeface="Calibri" panose="020F0502020204030204" pitchFamily="34" charset="0"/>
                <a:sym typeface="Aileron"/>
              </a:rPr>
              <a:t>α </a:t>
            </a:r>
            <a:r>
              <a:rPr lang="en-US" sz="2799" b="1" u="sng" spc="41" dirty="0" err="1">
                <a:solidFill>
                  <a:srgbClr val="FFFFFF"/>
                </a:solidFill>
                <a:latin typeface="Calibri" panose="020F0502020204030204" pitchFamily="34" charset="0"/>
                <a:ea typeface="Aileron"/>
                <a:cs typeface="Calibri" panose="020F0502020204030204" pitchFamily="34" charset="0"/>
                <a:sym typeface="Aileron"/>
              </a:rPr>
              <a:t>έν</a:t>
            </a:r>
            <a:r>
              <a:rPr lang="en-US" sz="2799" b="1" u="sng" spc="41" dirty="0">
                <a:solidFill>
                  <a:srgbClr val="FFFFFF"/>
                </a:solidFill>
                <a:latin typeface="Calibri" panose="020F0502020204030204" pitchFamily="34" charset="0"/>
                <a:ea typeface="Aileron"/>
                <a:cs typeface="Calibri" panose="020F0502020204030204" pitchFamily="34" charset="0"/>
                <a:sym typeface="Aileron"/>
              </a:rPr>
              <a:t>αρξης </a:t>
            </a:r>
            <a:r>
              <a:rPr lang="el-GR" sz="2799" b="1" u="sng" spc="41" dirty="0">
                <a:solidFill>
                  <a:srgbClr val="FFFFFF"/>
                </a:solidFill>
                <a:latin typeface="Calibri" panose="020F0502020204030204" pitchFamily="34" charset="0"/>
                <a:ea typeface="Aileron"/>
                <a:cs typeface="Calibri" panose="020F0502020204030204" pitchFamily="34" charset="0"/>
                <a:sym typeface="Aileron"/>
              </a:rPr>
              <a:t>της </a:t>
            </a:r>
            <a:r>
              <a:rPr lang="en-US" sz="2799" b="1" u="sng" spc="41" dirty="0" err="1">
                <a:solidFill>
                  <a:srgbClr val="FFFFFF"/>
                </a:solidFill>
                <a:latin typeface="Calibri" panose="020F0502020204030204" pitchFamily="34" charset="0"/>
                <a:ea typeface="Aileron"/>
                <a:cs typeface="Calibri" panose="020F0502020204030204" pitchFamily="34" charset="0"/>
                <a:sym typeface="Aileron"/>
              </a:rPr>
              <a:t>σύμ</a:t>
            </a:r>
            <a:r>
              <a:rPr lang="en-US" sz="2799" b="1" u="sng" spc="41" dirty="0">
                <a:solidFill>
                  <a:srgbClr val="FFFFFF"/>
                </a:solidFill>
                <a:latin typeface="Calibri" panose="020F0502020204030204" pitchFamily="34" charset="0"/>
                <a:ea typeface="Aileron"/>
                <a:cs typeface="Calibri" panose="020F0502020204030204" pitchFamily="34" charset="0"/>
                <a:sym typeface="Aileron"/>
              </a:rPr>
              <a:t>βασης</a:t>
            </a:r>
            <a:r>
              <a:rPr lang="el-GR" sz="2799" b="1" u="sng" spc="41" dirty="0">
                <a:solidFill>
                  <a:srgbClr val="FFFFFF"/>
                </a:solidFill>
                <a:latin typeface="Calibri" panose="020F0502020204030204" pitchFamily="34" charset="0"/>
                <a:ea typeface="Aileron"/>
                <a:cs typeface="Calibri" panose="020F0502020204030204" pitchFamily="34" charset="0"/>
                <a:sym typeface="Aileron"/>
              </a:rPr>
              <a:t>!!!</a:t>
            </a:r>
            <a:endParaRPr lang="en-US" sz="2799" b="1" u="sng" spc="41" dirty="0">
              <a:solidFill>
                <a:srgbClr val="FFFFFF"/>
              </a:solidFill>
              <a:latin typeface="Calibri" panose="020F0502020204030204" pitchFamily="34" charset="0"/>
              <a:ea typeface="Aileron"/>
              <a:cs typeface="Calibri" panose="020F0502020204030204" pitchFamily="34" charset="0"/>
              <a:sym typeface="Aileron"/>
            </a:endParaRPr>
          </a:p>
          <a:p>
            <a:pPr algn="l">
              <a:lnSpc>
                <a:spcPts val="4479"/>
              </a:lnSpc>
            </a:pPr>
            <a:endParaRPr lang="en-US" sz="2799" spc="41" dirty="0">
              <a:solidFill>
                <a:srgbClr val="FFFFFF"/>
              </a:solidFill>
              <a:latin typeface="Calibri" panose="020F0502020204030204" pitchFamily="34" charset="0"/>
              <a:ea typeface="Aileron"/>
              <a:cs typeface="Calibri" panose="020F0502020204030204" pitchFamily="34" charset="0"/>
              <a:sym typeface="Aileron"/>
            </a:endParaRPr>
          </a:p>
          <a:p>
            <a:pPr algn="l">
              <a:lnSpc>
                <a:spcPts val="4479"/>
              </a:lnSpc>
            </a:pPr>
            <a:r>
              <a:rPr lang="en-US" sz="2799" spc="41" dirty="0">
                <a:solidFill>
                  <a:srgbClr val="FFFFFF"/>
                </a:solidFill>
                <a:latin typeface="Calibri" panose="020F0502020204030204" pitchFamily="34" charset="0"/>
                <a:ea typeface="Aileron"/>
                <a:cs typeface="Calibri" panose="020F0502020204030204" pitchFamily="34" charset="0"/>
                <a:sym typeface="Aileron"/>
              </a:rPr>
              <a:t>(!) Σαββα</a:t>
            </a:r>
            <a:r>
              <a:rPr lang="en-US" sz="2799" spc="41" dirty="0" err="1">
                <a:solidFill>
                  <a:srgbClr val="FFFFFF"/>
                </a:solidFill>
                <a:latin typeface="Calibri" panose="020F0502020204030204" pitchFamily="34" charset="0"/>
                <a:ea typeface="Aileron"/>
                <a:cs typeface="Calibri" panose="020F0502020204030204" pitchFamily="34" charset="0"/>
                <a:sym typeface="Aileron"/>
              </a:rPr>
              <a:t>τοκύρι</a:t>
            </a:r>
            <a:r>
              <a:rPr lang="en-US" sz="2799" spc="41" dirty="0">
                <a:solidFill>
                  <a:srgbClr val="FFFFFF"/>
                </a:solidFill>
                <a:latin typeface="Calibri" panose="020F0502020204030204" pitchFamily="34" charset="0"/>
                <a:ea typeface="Aileron"/>
                <a:cs typeface="Calibri" panose="020F0502020204030204" pitchFamily="34" charset="0"/>
                <a:sym typeface="Aileron"/>
              </a:rPr>
              <a:t>ακα-Δευτέρα θέλουν ιδιαίτερη προσοχή όταν επιλέγονται λόγω του χρονικού περιορισμού που θέτουν</a:t>
            </a:r>
            <a:r>
              <a:rPr lang="el-GR" sz="2799" spc="41" dirty="0">
                <a:solidFill>
                  <a:srgbClr val="FFFFFF"/>
                </a:solidFill>
                <a:latin typeface="Calibri" panose="020F0502020204030204" pitchFamily="34" charset="0"/>
                <a:ea typeface="Aileron"/>
                <a:cs typeface="Calibri" panose="020F0502020204030204" pitchFamily="34" charset="0"/>
                <a:sym typeface="Aileron"/>
              </a:rPr>
              <a:t>.</a:t>
            </a:r>
            <a:endParaRPr lang="en-US" sz="2799" spc="41" dirty="0">
              <a:solidFill>
                <a:srgbClr val="FFFFFF"/>
              </a:solidFill>
              <a:latin typeface="Calibri" panose="020F0502020204030204" pitchFamily="34" charset="0"/>
              <a:ea typeface="Aileron"/>
              <a:cs typeface="Calibri" panose="020F0502020204030204" pitchFamily="34" charset="0"/>
              <a:sym typeface="Aileron"/>
            </a:endParaRPr>
          </a:p>
          <a:p>
            <a:pPr algn="ctr">
              <a:lnSpc>
                <a:spcPts val="2733"/>
              </a:lnSpc>
              <a:spcBef>
                <a:spcPct val="0"/>
              </a:spcBef>
            </a:pPr>
            <a:endParaRPr lang="en-US" sz="2799" spc="41" dirty="0">
              <a:solidFill>
                <a:srgbClr val="FFFFFF"/>
              </a:solidFill>
              <a:latin typeface="Calibri" panose="020F0502020204030204" pitchFamily="34" charset="0"/>
              <a:ea typeface="Aileron"/>
              <a:cs typeface="Calibri" panose="020F0502020204030204" pitchFamily="34" charset="0"/>
              <a:sym typeface="Aileron"/>
            </a:endParaRPr>
          </a:p>
        </p:txBody>
      </p:sp>
      <p:sp>
        <p:nvSpPr>
          <p:cNvPr id="6" name="Freeform 6"/>
          <p:cNvSpPr/>
          <p:nvPr/>
        </p:nvSpPr>
        <p:spPr>
          <a:xfrm>
            <a:off x="115596" y="1685661"/>
            <a:ext cx="773126" cy="873140"/>
          </a:xfrm>
          <a:custGeom>
            <a:avLst/>
            <a:gdLst/>
            <a:ahLst/>
            <a:cxnLst/>
            <a:rect l="l" t="t" r="r" b="b"/>
            <a:pathLst>
              <a:path w="773126" h="873140">
                <a:moveTo>
                  <a:pt x="0" y="0"/>
                </a:moveTo>
                <a:lnTo>
                  <a:pt x="773126" y="0"/>
                </a:lnTo>
                <a:lnTo>
                  <a:pt x="773126" y="873140"/>
                </a:lnTo>
                <a:lnTo>
                  <a:pt x="0" y="8731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7" name="TextBox 7"/>
          <p:cNvSpPr txBox="1"/>
          <p:nvPr/>
        </p:nvSpPr>
        <p:spPr>
          <a:xfrm>
            <a:off x="0" y="38100"/>
            <a:ext cx="18288000" cy="657713"/>
          </a:xfrm>
          <a:prstGeom prst="rect">
            <a:avLst/>
          </a:prstGeom>
        </p:spPr>
        <p:txBody>
          <a:bodyPr lIns="0" tIns="0" rIns="0" bIns="0" rtlCol="0" anchor="t">
            <a:spAutoFit/>
          </a:bodyPr>
          <a:lstStyle/>
          <a:p>
            <a:pPr marL="0" lvl="0" indent="0" algn="ctr">
              <a:lnSpc>
                <a:spcPts val="5060"/>
              </a:lnSpc>
            </a:pPr>
            <a:r>
              <a:rPr lang="en-US" sz="4600" b="1" dirty="0">
                <a:solidFill>
                  <a:srgbClr val="FFFFFF"/>
                </a:solidFill>
                <a:latin typeface="Calibri" panose="020F0502020204030204" pitchFamily="34" charset="0"/>
                <a:ea typeface="Aileron Bold"/>
                <a:cs typeface="Calibri" panose="020F0502020204030204" pitchFamily="34" charset="0"/>
                <a:sym typeface="Aileron Bold"/>
              </a:rPr>
              <a:t>ΕΛΕΓΧΟΣ ΟΝΟΜΑΣΤΙΚΗΣ ΚΑΤΑΣΤΑΣΗΣ</a:t>
            </a:r>
          </a:p>
        </p:txBody>
      </p:sp>
      <p:sp>
        <p:nvSpPr>
          <p:cNvPr id="8" name="Freeform 8"/>
          <p:cNvSpPr/>
          <p:nvPr/>
        </p:nvSpPr>
        <p:spPr>
          <a:xfrm>
            <a:off x="115596" y="3184030"/>
            <a:ext cx="773126" cy="873140"/>
          </a:xfrm>
          <a:custGeom>
            <a:avLst/>
            <a:gdLst/>
            <a:ahLst/>
            <a:cxnLst/>
            <a:rect l="l" t="t" r="r" b="b"/>
            <a:pathLst>
              <a:path w="773126" h="873140">
                <a:moveTo>
                  <a:pt x="0" y="0"/>
                </a:moveTo>
                <a:lnTo>
                  <a:pt x="773126" y="0"/>
                </a:lnTo>
                <a:lnTo>
                  <a:pt x="773126" y="873140"/>
                </a:lnTo>
                <a:lnTo>
                  <a:pt x="0" y="8731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9" name="Freeform 9"/>
          <p:cNvSpPr/>
          <p:nvPr/>
        </p:nvSpPr>
        <p:spPr>
          <a:xfrm>
            <a:off x="115596" y="5243219"/>
            <a:ext cx="773126" cy="873140"/>
          </a:xfrm>
          <a:custGeom>
            <a:avLst/>
            <a:gdLst/>
            <a:ahLst/>
            <a:cxnLst/>
            <a:rect l="l" t="t" r="r" b="b"/>
            <a:pathLst>
              <a:path w="773126" h="873140">
                <a:moveTo>
                  <a:pt x="0" y="0"/>
                </a:moveTo>
                <a:lnTo>
                  <a:pt x="773126" y="0"/>
                </a:lnTo>
                <a:lnTo>
                  <a:pt x="773126" y="873140"/>
                </a:lnTo>
                <a:lnTo>
                  <a:pt x="0" y="8731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10" name="Freeform 10"/>
          <p:cNvSpPr/>
          <p:nvPr/>
        </p:nvSpPr>
        <p:spPr>
          <a:xfrm>
            <a:off x="115596" y="6949892"/>
            <a:ext cx="773126" cy="873140"/>
          </a:xfrm>
          <a:custGeom>
            <a:avLst/>
            <a:gdLst/>
            <a:ahLst/>
            <a:cxnLst/>
            <a:rect l="l" t="t" r="r" b="b"/>
            <a:pathLst>
              <a:path w="773126" h="873140">
                <a:moveTo>
                  <a:pt x="0" y="0"/>
                </a:moveTo>
                <a:lnTo>
                  <a:pt x="773126" y="0"/>
                </a:lnTo>
                <a:lnTo>
                  <a:pt x="773126" y="873141"/>
                </a:lnTo>
                <a:lnTo>
                  <a:pt x="0" y="8731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952210934"/>
              </p:ext>
            </p:extLst>
          </p:nvPr>
        </p:nvGraphicFramePr>
        <p:xfrm>
          <a:off x="1028700" y="3392195"/>
          <a:ext cx="16192500" cy="5828005"/>
        </p:xfrm>
        <a:graphic>
          <a:graphicData uri="http://schemas.openxmlformats.org/drawingml/2006/table">
            <a:tbl>
              <a:tblPr/>
              <a:tblGrid>
                <a:gridCol w="3354936">
                  <a:extLst>
                    <a:ext uri="{9D8B030D-6E8A-4147-A177-3AD203B41FA5}">
                      <a16:colId xmlns:a16="http://schemas.microsoft.com/office/drawing/2014/main" val="20000"/>
                    </a:ext>
                  </a:extLst>
                </a:gridCol>
                <a:gridCol w="3931780">
                  <a:extLst>
                    <a:ext uri="{9D8B030D-6E8A-4147-A177-3AD203B41FA5}">
                      <a16:colId xmlns:a16="http://schemas.microsoft.com/office/drawing/2014/main" val="20001"/>
                    </a:ext>
                  </a:extLst>
                </a:gridCol>
                <a:gridCol w="4365114">
                  <a:extLst>
                    <a:ext uri="{9D8B030D-6E8A-4147-A177-3AD203B41FA5}">
                      <a16:colId xmlns:a16="http://schemas.microsoft.com/office/drawing/2014/main" val="20002"/>
                    </a:ext>
                  </a:extLst>
                </a:gridCol>
                <a:gridCol w="4540670">
                  <a:extLst>
                    <a:ext uri="{9D8B030D-6E8A-4147-A177-3AD203B41FA5}">
                      <a16:colId xmlns:a16="http://schemas.microsoft.com/office/drawing/2014/main" val="20003"/>
                    </a:ext>
                  </a:extLst>
                </a:gridCol>
              </a:tblGrid>
              <a:tr h="1732255">
                <a:tc>
                  <a:txBody>
                    <a:bodyPr/>
                    <a:lstStyle/>
                    <a:p>
                      <a:pPr algn="ctr">
                        <a:lnSpc>
                          <a:spcPts val="3380"/>
                        </a:lnSpc>
                        <a:defRPr/>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ΚΑΤΑΘΕΣΗ ΟΝΟΜΑΣΤΙΚΗΣ ΚΑΤΑΣΤΑΣΗΣ</a:t>
                      </a:r>
                      <a:endParaRPr lang="en-US" sz="1100" dirty="0">
                        <a:latin typeface="Calibri" panose="020F0502020204030204" pitchFamily="34" charset="0"/>
                        <a:cs typeface="Calibri" panose="020F0502020204030204" pitchFamily="34" charset="0"/>
                      </a:endParaRPr>
                    </a:p>
                  </a:txBody>
                  <a:tcPr marL="190500" marR="190500" marT="190500" marB="190500" anchor="ctr">
                    <a:lnL w="0" cap="flat" cmpd="sng" algn="ctr">
                      <a:solidFill>
                        <a:srgbClr val="000000"/>
                      </a:solidFill>
                      <a:prstDash val="solid"/>
                      <a:round/>
                      <a:headEnd type="none" w="med" len="med"/>
                      <a:tailEnd type="none" w="med" len="med"/>
                    </a:lnL>
                    <a:lnR w="6667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78DDE4"/>
                    </a:solidFill>
                  </a:tcPr>
                </a:tc>
                <a:tc>
                  <a:txBody>
                    <a:bodyPr/>
                    <a:lstStyle/>
                    <a:p>
                      <a:pPr algn="ctr">
                        <a:lnSpc>
                          <a:spcPts val="3380"/>
                        </a:lnSpc>
                        <a:defRPr/>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ΣΥΜΒΑΣΗ ΑΝΕΝΕΡΓΗ</a:t>
                      </a:r>
                      <a:endParaRPr lang="en-US" sz="1100" dirty="0">
                        <a:latin typeface="Calibri" panose="020F0502020204030204" pitchFamily="34" charset="0"/>
                        <a:cs typeface="Calibri" panose="020F0502020204030204" pitchFamily="34" charset="0"/>
                      </a:endParaRPr>
                    </a:p>
                  </a:txBody>
                  <a:tcPr marL="190500" marR="190500" marT="190500" marB="190500" anchor="ctr">
                    <a:lnL w="66675" cap="flat" cmpd="sng" algn="ctr">
                      <a:solidFill>
                        <a:srgbClr val="FFFFFF"/>
                      </a:solidFill>
                      <a:prstDash val="solid"/>
                      <a:round/>
                      <a:headEnd type="none" w="med" len="med"/>
                      <a:tailEnd type="none" w="med" len="med"/>
                    </a:lnL>
                    <a:lnR w="6667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36D1D6"/>
                    </a:solidFill>
                  </a:tcPr>
                </a:tc>
                <a:tc>
                  <a:txBody>
                    <a:bodyPr/>
                    <a:lstStyle/>
                    <a:p>
                      <a:pPr algn="ctr">
                        <a:lnSpc>
                          <a:spcPts val="3380"/>
                        </a:lnSpc>
                        <a:defRPr/>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ΣΥΜΒΑΣΗ ΕΝΕΡΓΗ</a:t>
                      </a:r>
                      <a:endParaRPr lang="en-US" sz="1100" dirty="0">
                        <a:latin typeface="Calibri" panose="020F0502020204030204" pitchFamily="34" charset="0"/>
                        <a:cs typeface="Calibri" panose="020F0502020204030204" pitchFamily="34" charset="0"/>
                      </a:endParaRPr>
                    </a:p>
                  </a:txBody>
                  <a:tcPr marL="190500" marR="190500" marT="190500" marB="190500" anchor="ctr">
                    <a:lnL w="66675" cap="flat" cmpd="sng" algn="ctr">
                      <a:solidFill>
                        <a:srgbClr val="FFFFFF"/>
                      </a:solidFill>
                      <a:prstDash val="solid"/>
                      <a:round/>
                      <a:headEnd type="none" w="med" len="med"/>
                      <a:tailEnd type="none" w="med" len="med"/>
                    </a:lnL>
                    <a:lnR w="6667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2C92D5"/>
                    </a:solidFill>
                  </a:tcPr>
                </a:tc>
                <a:tc>
                  <a:txBody>
                    <a:bodyPr/>
                    <a:lstStyle/>
                    <a:p>
                      <a:pPr algn="ctr">
                        <a:lnSpc>
                          <a:spcPts val="3380"/>
                        </a:lnSpc>
                        <a:defRPr/>
                      </a:pPr>
                      <a:r>
                        <a:rPr lang="en-US" sz="2600" b="1" dirty="0">
                          <a:solidFill>
                            <a:srgbClr val="FFFFFF"/>
                          </a:solidFill>
                          <a:latin typeface="Calibri" panose="020F0502020204030204" pitchFamily="34" charset="0"/>
                          <a:ea typeface="Aileron Bold"/>
                          <a:cs typeface="Calibri" panose="020F0502020204030204" pitchFamily="34" charset="0"/>
                          <a:sym typeface="Aileron Bold"/>
                        </a:rPr>
                        <a:t>ΑΙΤΗΜΑ ΟΝΟΜΑΣΤΙΚΗΣ ΚΑΤΑΣΤΑΣΗΣ ΣΕ ΣΥΝΕΔΡΙΑΣΗ</a:t>
                      </a:r>
                      <a:endParaRPr lang="en-US" sz="1100" dirty="0">
                        <a:latin typeface="Calibri" panose="020F0502020204030204" pitchFamily="34" charset="0"/>
                        <a:cs typeface="Calibri" panose="020F0502020204030204" pitchFamily="34" charset="0"/>
                      </a:endParaRPr>
                    </a:p>
                  </a:txBody>
                  <a:tcPr marL="190500" marR="190500" marT="190500" marB="190500" anchor="ctr">
                    <a:lnL w="66675" cap="flat" cmpd="sng" algn="ctr">
                      <a:solidFill>
                        <a:srgbClr val="FFFFFF"/>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13538A"/>
                    </a:solidFill>
                  </a:tcPr>
                </a:tc>
                <a:extLst>
                  <a:ext uri="{0D108BD9-81ED-4DB2-BD59-A6C34878D82A}">
                    <a16:rowId xmlns:a16="http://schemas.microsoft.com/office/drawing/2014/main" val="10000"/>
                  </a:ext>
                </a:extLst>
              </a:tr>
              <a:tr h="4095750">
                <a:tc>
                  <a:txBody>
                    <a:bodyPr/>
                    <a:lstStyle/>
                    <a:p>
                      <a:pPr algn="ctr">
                        <a:lnSpc>
                          <a:spcPts val="3079"/>
                        </a:lnSpc>
                        <a:defRPr/>
                      </a:pPr>
                      <a:r>
                        <a:rPr lang="en-US" sz="2199" spc="32" dirty="0">
                          <a:solidFill>
                            <a:srgbClr val="000000"/>
                          </a:solidFill>
                          <a:latin typeface="Calibri" panose="020F0502020204030204" pitchFamily="34" charset="0"/>
                          <a:ea typeface="Aileron"/>
                          <a:cs typeface="Calibri" panose="020F0502020204030204" pitchFamily="34" charset="0"/>
                          <a:sym typeface="Aileron"/>
                        </a:rPr>
                        <a:t>Ο/Η Ε</a:t>
                      </a:r>
                      <a:r>
                        <a:rPr lang="el-GR" sz="2199" spc="32" dirty="0">
                          <a:solidFill>
                            <a:srgbClr val="000000"/>
                          </a:solidFill>
                          <a:latin typeface="Calibri" panose="020F0502020204030204" pitchFamily="34" charset="0"/>
                          <a:ea typeface="Aileron"/>
                          <a:cs typeface="Calibri" panose="020F0502020204030204" pitchFamily="34" charset="0"/>
                          <a:sym typeface="Aileron"/>
                        </a:rPr>
                        <a:t>/</a:t>
                      </a:r>
                      <a:r>
                        <a:rPr lang="en-US" sz="2199" spc="32" dirty="0">
                          <a:solidFill>
                            <a:srgbClr val="000000"/>
                          </a:solidFill>
                          <a:latin typeface="Calibri" panose="020F0502020204030204" pitchFamily="34" charset="0"/>
                          <a:ea typeface="Aileron"/>
                          <a:cs typeface="Calibri" panose="020F0502020204030204" pitchFamily="34" charset="0"/>
                          <a:sym typeface="Aileron"/>
                        </a:rPr>
                        <a:t>Υ κατα</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θέτει</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μέσω</a:t>
                      </a:r>
                      <a:r>
                        <a:rPr lang="en-US" sz="2199" spc="32" dirty="0">
                          <a:solidFill>
                            <a:srgbClr val="000000"/>
                          </a:solidFill>
                          <a:latin typeface="Calibri" panose="020F0502020204030204" pitchFamily="34" charset="0"/>
                          <a:ea typeface="Aileron"/>
                          <a:cs typeface="Calibri" panose="020F0502020204030204" pitchFamily="34" charset="0"/>
                          <a:sym typeface="Aileron"/>
                        </a:rPr>
                        <a:t> web resCom </a:t>
                      </a:r>
                      <a:r>
                        <a:rPr lang="en-US" sz="2199" b="1" spc="32" dirty="0" err="1">
                          <a:solidFill>
                            <a:srgbClr val="000000"/>
                          </a:solidFill>
                          <a:latin typeface="Calibri" panose="020F0502020204030204" pitchFamily="34" charset="0"/>
                          <a:ea typeface="Aileron Bold"/>
                          <a:cs typeface="Calibri" panose="020F0502020204030204" pitchFamily="34" charset="0"/>
                          <a:sym typeface="Aileron Bold"/>
                        </a:rPr>
                        <a:t>ονομ</a:t>
                      </a:r>
                      <a:r>
                        <a:rPr lang="en-US" sz="2199" b="1" spc="32" dirty="0">
                          <a:solidFill>
                            <a:srgbClr val="000000"/>
                          </a:solidFill>
                          <a:latin typeface="Calibri" panose="020F0502020204030204" pitchFamily="34" charset="0"/>
                          <a:ea typeface="Aileron Bold"/>
                          <a:cs typeface="Calibri" panose="020F0502020204030204" pitchFamily="34" charset="0"/>
                          <a:sym typeface="Aileron Bold"/>
                        </a:rPr>
                        <a:t>αστική κατάσταση</a:t>
                      </a:r>
                      <a:endParaRPr lang="en-US" sz="1100" dirty="0">
                        <a:latin typeface="Calibri" panose="020F0502020204030204" pitchFamily="34" charset="0"/>
                        <a:cs typeface="Calibri" panose="020F0502020204030204" pitchFamily="34" charset="0"/>
                      </a:endParaRPr>
                    </a:p>
                  </a:txBody>
                  <a:tcPr marL="190500" marR="190500" marT="190500" marB="190500" anchor="ctr">
                    <a:lnL w="0" cap="flat" cmpd="sng" algn="ctr">
                      <a:solidFill>
                        <a:srgbClr val="000000"/>
                      </a:solidFill>
                      <a:prstDash val="solid"/>
                      <a:round/>
                      <a:headEnd type="none" w="med" len="med"/>
                      <a:tailEnd type="none" w="med" len="med"/>
                    </a:lnL>
                    <a:lnR w="6667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EDF0F2"/>
                    </a:solidFill>
                  </a:tcPr>
                </a:tc>
                <a:tc>
                  <a:txBody>
                    <a:bodyPr/>
                    <a:lstStyle/>
                    <a:p>
                      <a:pPr algn="ctr">
                        <a:lnSpc>
                          <a:spcPts val="3079"/>
                        </a:lnSpc>
                        <a:defRPr/>
                      </a:pPr>
                      <a:r>
                        <a:rPr lang="en-US" sz="2199" spc="32" dirty="0" err="1">
                          <a:solidFill>
                            <a:srgbClr val="000000"/>
                          </a:solidFill>
                          <a:latin typeface="Calibri" panose="020F0502020204030204" pitchFamily="34" charset="0"/>
                          <a:ea typeface="Aileron"/>
                          <a:cs typeface="Calibri" panose="020F0502020204030204" pitchFamily="34" charset="0"/>
                          <a:sym typeface="Aileron"/>
                        </a:rPr>
                        <a:t>Δημιουργείτ</a:t>
                      </a:r>
                      <a:r>
                        <a:rPr lang="en-US" sz="2199" spc="32" dirty="0">
                          <a:solidFill>
                            <a:srgbClr val="000000"/>
                          </a:solidFill>
                          <a:latin typeface="Calibri" panose="020F0502020204030204" pitchFamily="34" charset="0"/>
                          <a:ea typeface="Aileron"/>
                          <a:cs typeface="Calibri" panose="020F0502020204030204" pitchFamily="34" charset="0"/>
                          <a:sym typeface="Aileron"/>
                        </a:rPr>
                        <a:t>αι </a:t>
                      </a:r>
                      <a:r>
                        <a:rPr lang="en-US" sz="2199" b="1" spc="32" dirty="0">
                          <a:solidFill>
                            <a:srgbClr val="000000"/>
                          </a:solidFill>
                          <a:latin typeface="Calibri" panose="020F0502020204030204" pitchFamily="34" charset="0"/>
                          <a:ea typeface="Aileron Bold"/>
                          <a:cs typeface="Calibri" panose="020F0502020204030204" pitchFamily="34" charset="0"/>
                          <a:sym typeface="Aileron Bold"/>
                        </a:rPr>
                        <a:t>σύμβαση</a:t>
                      </a:r>
                      <a:r>
                        <a:rPr lang="en-US" sz="2199" spc="32" dirty="0">
                          <a:solidFill>
                            <a:srgbClr val="000000"/>
                          </a:solidFill>
                          <a:latin typeface="Calibri" panose="020F0502020204030204" pitchFamily="34" charset="0"/>
                          <a:ea typeface="Aileron"/>
                          <a:cs typeface="Calibri" panose="020F0502020204030204" pitchFamily="34" charset="0"/>
                          <a:sym typeface="Aileron"/>
                        </a:rPr>
                        <a:t> με αντίστοιχα στοιχεία &amp; τίθεται σε κατάσταση: </a:t>
                      </a:r>
                      <a:r>
                        <a:rPr lang="en-US" sz="2199" b="1" spc="32" dirty="0">
                          <a:solidFill>
                            <a:srgbClr val="000000"/>
                          </a:solidFill>
                          <a:latin typeface="Calibri" panose="020F0502020204030204" pitchFamily="34" charset="0"/>
                          <a:ea typeface="Aileron Bold"/>
                          <a:cs typeface="Calibri" panose="020F0502020204030204" pitchFamily="34" charset="0"/>
                          <a:sym typeface="Aileron Bold"/>
                        </a:rPr>
                        <a:t>ΑΝΑΜΟΝΗ</a:t>
                      </a:r>
                      <a:endParaRPr lang="en-US" sz="1100" dirty="0">
                        <a:latin typeface="Calibri" panose="020F0502020204030204" pitchFamily="34" charset="0"/>
                        <a:cs typeface="Calibri" panose="020F0502020204030204" pitchFamily="34" charset="0"/>
                      </a:endParaRPr>
                    </a:p>
                  </a:txBody>
                  <a:tcPr marL="190500" marR="190500" marT="190500" marB="190500" anchor="ctr">
                    <a:lnL w="66675" cap="flat" cmpd="sng" algn="ctr">
                      <a:solidFill>
                        <a:srgbClr val="FFFFFF"/>
                      </a:solidFill>
                      <a:prstDash val="solid"/>
                      <a:round/>
                      <a:headEnd type="none" w="med" len="med"/>
                      <a:tailEnd type="none" w="med" len="med"/>
                    </a:lnL>
                    <a:lnR w="6667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EDF0F2"/>
                    </a:solidFill>
                  </a:tcPr>
                </a:tc>
                <a:tc>
                  <a:txBody>
                    <a:bodyPr/>
                    <a:lstStyle/>
                    <a:p>
                      <a:pPr algn="ctr">
                        <a:lnSpc>
                          <a:spcPts val="3079"/>
                        </a:lnSpc>
                        <a:defRPr/>
                      </a:pPr>
                      <a:r>
                        <a:rPr lang="en-US" sz="2199" spc="32" dirty="0" err="1">
                          <a:solidFill>
                            <a:srgbClr val="000000"/>
                          </a:solidFill>
                          <a:latin typeface="Calibri" panose="020F0502020204030204" pitchFamily="34" charset="0"/>
                          <a:ea typeface="Aileron"/>
                          <a:cs typeface="Calibri" panose="020F0502020204030204" pitchFamily="34" charset="0"/>
                          <a:sym typeface="Aileron"/>
                        </a:rPr>
                        <a:t>Το</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οικείο</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l-GR" sz="2199" spc="32" dirty="0">
                          <a:solidFill>
                            <a:srgbClr val="000000"/>
                          </a:solidFill>
                          <a:latin typeface="Calibri" panose="020F0502020204030204" pitchFamily="34" charset="0"/>
                          <a:ea typeface="Aileron"/>
                          <a:cs typeface="Calibri" panose="020F0502020204030204" pitchFamily="34" charset="0"/>
                          <a:sym typeface="Aileron"/>
                        </a:rPr>
                        <a:t>Τ</a:t>
                      </a:r>
                      <a:r>
                        <a:rPr lang="en-US" sz="2199" spc="32" dirty="0">
                          <a:solidFill>
                            <a:srgbClr val="000000"/>
                          </a:solidFill>
                          <a:latin typeface="Calibri" panose="020F0502020204030204" pitchFamily="34" charset="0"/>
                          <a:ea typeface="Aileron"/>
                          <a:cs typeface="Calibri" panose="020F0502020204030204" pitchFamily="34" charset="0"/>
                          <a:sym typeface="Aileron"/>
                        </a:rPr>
                        <a:t>μ</a:t>
                      </a:r>
                      <a:r>
                        <a:rPr lang="el-GR" sz="2199" spc="32" dirty="0" err="1">
                          <a:solidFill>
                            <a:srgbClr val="000000"/>
                          </a:solidFill>
                          <a:latin typeface="Calibri" panose="020F0502020204030204" pitchFamily="34" charset="0"/>
                          <a:ea typeface="Aileron"/>
                          <a:cs typeface="Calibri" panose="020F0502020204030204" pitchFamily="34" charset="0"/>
                          <a:sym typeface="Aileron"/>
                        </a:rPr>
                        <a:t>ήμα</a:t>
                      </a:r>
                      <a:r>
                        <a:rPr lang="en-US" sz="2199" spc="32" dirty="0">
                          <a:solidFill>
                            <a:srgbClr val="000000"/>
                          </a:solidFill>
                          <a:latin typeface="Calibri" panose="020F0502020204030204" pitchFamily="34" charset="0"/>
                          <a:ea typeface="Aileron"/>
                          <a:cs typeface="Calibri" panose="020F0502020204030204" pitchFamily="34" charset="0"/>
                          <a:sym typeface="Aileron"/>
                        </a:rPr>
                        <a:t> Παρα</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κολούθησης</a:t>
                      </a:r>
                      <a:r>
                        <a:rPr lang="en-US" sz="2199" spc="32" dirty="0">
                          <a:solidFill>
                            <a:srgbClr val="000000"/>
                          </a:solidFill>
                          <a:latin typeface="Calibri" panose="020F0502020204030204" pitchFamily="34" charset="0"/>
                          <a:ea typeface="Aileron"/>
                          <a:cs typeface="Calibri" panose="020F0502020204030204" pitchFamily="34" charset="0"/>
                          <a:sym typeface="Aileron"/>
                        </a:rPr>
                        <a:t> Έργων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διενεργεί</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ελέγχους</a:t>
                      </a:r>
                      <a:r>
                        <a:rPr lang="en-US" sz="2199" spc="32" dirty="0">
                          <a:solidFill>
                            <a:srgbClr val="000000"/>
                          </a:solidFill>
                          <a:latin typeface="Calibri" panose="020F0502020204030204" pitchFamily="34" charset="0"/>
                          <a:ea typeface="Aileron"/>
                          <a:cs typeface="Calibri" panose="020F0502020204030204" pitchFamily="34" charset="0"/>
                          <a:sym typeface="Aileron"/>
                        </a:rPr>
                        <a:t> &amp;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θέτει</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τη</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σύμ</a:t>
                      </a:r>
                      <a:r>
                        <a:rPr lang="en-US" sz="2199" spc="32" dirty="0">
                          <a:solidFill>
                            <a:srgbClr val="000000"/>
                          </a:solidFill>
                          <a:latin typeface="Calibri" panose="020F0502020204030204" pitchFamily="34" charset="0"/>
                          <a:ea typeface="Aileron"/>
                          <a:cs typeface="Calibri" panose="020F0502020204030204" pitchFamily="34" charset="0"/>
                          <a:sym typeface="Aileron"/>
                        </a:rPr>
                        <a:t>βαση σε κατάσταση: </a:t>
                      </a:r>
                      <a:r>
                        <a:rPr lang="en-US" sz="2199" b="1" spc="32" dirty="0">
                          <a:solidFill>
                            <a:srgbClr val="000000"/>
                          </a:solidFill>
                          <a:latin typeface="Calibri" panose="020F0502020204030204" pitchFamily="34" charset="0"/>
                          <a:ea typeface="Aileron Bold"/>
                          <a:cs typeface="Calibri" panose="020F0502020204030204" pitchFamily="34" charset="0"/>
                          <a:sym typeface="Aileron Bold"/>
                        </a:rPr>
                        <a:t>ΕΝΕΡΓΗ.</a:t>
                      </a:r>
                      <a:endParaRPr lang="en-US" sz="1100" dirty="0">
                        <a:latin typeface="Calibri" panose="020F0502020204030204" pitchFamily="34" charset="0"/>
                        <a:cs typeface="Calibri" panose="020F0502020204030204" pitchFamily="34" charset="0"/>
                      </a:endParaRPr>
                    </a:p>
                  </a:txBody>
                  <a:tcPr marL="190500" marR="190500" marT="190500" marB="190500" anchor="ctr">
                    <a:lnL w="66675" cap="flat" cmpd="sng" algn="ctr">
                      <a:solidFill>
                        <a:srgbClr val="FFFFFF"/>
                      </a:solidFill>
                      <a:prstDash val="solid"/>
                      <a:round/>
                      <a:headEnd type="none" w="med" len="med"/>
                      <a:tailEnd type="none" w="med" len="med"/>
                    </a:lnL>
                    <a:lnR w="6667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EDF0F2"/>
                    </a:solidFill>
                  </a:tcPr>
                </a:tc>
                <a:tc>
                  <a:txBody>
                    <a:bodyPr/>
                    <a:lstStyle/>
                    <a:p>
                      <a:pPr algn="ctr">
                        <a:lnSpc>
                          <a:spcPts val="3079"/>
                        </a:lnSpc>
                        <a:defRPr/>
                      </a:pPr>
                      <a:r>
                        <a:rPr lang="en-US" sz="2199" spc="32" dirty="0" err="1">
                          <a:solidFill>
                            <a:srgbClr val="000000"/>
                          </a:solidFill>
                          <a:latin typeface="Calibri" panose="020F0502020204030204" pitchFamily="34" charset="0"/>
                          <a:ea typeface="Aileron"/>
                          <a:cs typeface="Calibri" panose="020F0502020204030204" pitchFamily="34" charset="0"/>
                          <a:sym typeface="Aileron"/>
                        </a:rPr>
                        <a:t>Το</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γρ</a:t>
                      </a:r>
                      <a:r>
                        <a:rPr lang="el-GR" sz="2199" spc="32" dirty="0" err="1">
                          <a:solidFill>
                            <a:srgbClr val="000000"/>
                          </a:solidFill>
                          <a:latin typeface="Calibri" panose="020F0502020204030204" pitchFamily="34" charset="0"/>
                          <a:ea typeface="Aileron"/>
                          <a:cs typeface="Calibri" panose="020F0502020204030204" pitchFamily="34" charset="0"/>
                          <a:sym typeface="Aileron"/>
                        </a:rPr>
                        <a:t>αφείο</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n-US" sz="2199" b="1" spc="32" dirty="0" err="1">
                          <a:solidFill>
                            <a:srgbClr val="000000"/>
                          </a:solidFill>
                          <a:latin typeface="Calibri" panose="020F0502020204030204" pitchFamily="34" charset="0"/>
                          <a:ea typeface="Aileron Bold"/>
                          <a:cs typeface="Calibri" panose="020F0502020204030204" pitchFamily="34" charset="0"/>
                          <a:sym typeface="Aileron Bold"/>
                        </a:rPr>
                        <a:t>Γρ</a:t>
                      </a:r>
                      <a:r>
                        <a:rPr lang="en-US" sz="2199" b="1" spc="32" dirty="0">
                          <a:solidFill>
                            <a:srgbClr val="000000"/>
                          </a:solidFill>
                          <a:latin typeface="Calibri" panose="020F0502020204030204" pitchFamily="34" charset="0"/>
                          <a:ea typeface="Aileron Bold"/>
                          <a:cs typeface="Calibri" panose="020F0502020204030204" pitchFamily="34" charset="0"/>
                          <a:sym typeface="Aileron Bold"/>
                        </a:rPr>
                        <a:t>αμματε</a:t>
                      </a:r>
                      <a:r>
                        <a:rPr lang="el-GR" sz="2199" b="1" spc="32" dirty="0">
                          <a:solidFill>
                            <a:srgbClr val="000000"/>
                          </a:solidFill>
                          <a:latin typeface="Calibri" panose="020F0502020204030204" pitchFamily="34" charset="0"/>
                          <a:ea typeface="Aileron Bold"/>
                          <a:cs typeface="Calibri" panose="020F0502020204030204" pitchFamily="34" charset="0"/>
                          <a:sym typeface="Aileron Bold"/>
                        </a:rPr>
                        <a:t>ι</a:t>
                      </a:r>
                      <a:r>
                        <a:rPr lang="en-US" sz="2199" b="1" spc="32" dirty="0">
                          <a:solidFill>
                            <a:srgbClr val="000000"/>
                          </a:solidFill>
                          <a:latin typeface="Calibri" panose="020F0502020204030204" pitchFamily="34" charset="0"/>
                          <a:ea typeface="Aileron Bold"/>
                          <a:cs typeface="Calibri" panose="020F0502020204030204" pitchFamily="34" charset="0"/>
                          <a:sym typeface="Aileron Bold"/>
                        </a:rPr>
                        <a:t>α</a:t>
                      </a:r>
                      <a:r>
                        <a:rPr lang="el-GR" sz="2199" b="1" spc="32" dirty="0" err="1">
                          <a:solidFill>
                            <a:srgbClr val="000000"/>
                          </a:solidFill>
                          <a:latin typeface="Calibri" panose="020F0502020204030204" pitchFamily="34" charset="0"/>
                          <a:ea typeface="Aileron Bold"/>
                          <a:cs typeface="Calibri" panose="020F0502020204030204" pitchFamily="34" charset="0"/>
                          <a:sym typeface="Aileron Bold"/>
                        </a:rPr>
                        <a:t>κής</a:t>
                      </a:r>
                      <a:r>
                        <a:rPr lang="el-GR" sz="2199" b="1" spc="32" dirty="0">
                          <a:solidFill>
                            <a:srgbClr val="000000"/>
                          </a:solidFill>
                          <a:latin typeface="Calibri" panose="020F0502020204030204" pitchFamily="34" charset="0"/>
                          <a:ea typeface="Aileron Bold"/>
                          <a:cs typeface="Calibri" panose="020F0502020204030204" pitchFamily="34" charset="0"/>
                          <a:sym typeface="Aileron Bold"/>
                        </a:rPr>
                        <a:t> Υποστήριξη</a:t>
                      </a:r>
                      <a:r>
                        <a:rPr lang="en-US" sz="2199" b="1" spc="32" dirty="0">
                          <a:solidFill>
                            <a:srgbClr val="000000"/>
                          </a:solidFill>
                          <a:latin typeface="Calibri" panose="020F0502020204030204" pitchFamily="34" charset="0"/>
                          <a:ea typeface="Aileron Bold"/>
                          <a:cs typeface="Calibri" panose="020F0502020204030204" pitchFamily="34" charset="0"/>
                          <a:sym typeface="Aileron Bold"/>
                        </a:rPr>
                        <a:t>ς Συνεδριάσεων Ε</a:t>
                      </a:r>
                      <a:r>
                        <a:rPr lang="el-GR" sz="2199" b="1" spc="32" dirty="0" err="1">
                          <a:solidFill>
                            <a:srgbClr val="000000"/>
                          </a:solidFill>
                          <a:latin typeface="Calibri" panose="020F0502020204030204" pitchFamily="34" charset="0"/>
                          <a:ea typeface="Aileron Bold"/>
                          <a:cs typeface="Calibri" panose="020F0502020204030204" pitchFamily="34" charset="0"/>
                          <a:sym typeface="Aileron Bold"/>
                        </a:rPr>
                        <a:t>πιτροπής</a:t>
                      </a:r>
                      <a:r>
                        <a:rPr lang="el-GR" sz="2199" b="1" spc="32" dirty="0">
                          <a:solidFill>
                            <a:srgbClr val="000000"/>
                          </a:solidFill>
                          <a:latin typeface="Calibri" panose="020F0502020204030204" pitchFamily="34" charset="0"/>
                          <a:ea typeface="Aileron Bold"/>
                          <a:cs typeface="Calibri" panose="020F0502020204030204" pitchFamily="34" charset="0"/>
                          <a:sym typeface="Aileron Bold"/>
                        </a:rPr>
                        <a:t> </a:t>
                      </a:r>
                      <a:r>
                        <a:rPr lang="en-US" sz="2199" b="1" spc="32" dirty="0">
                          <a:solidFill>
                            <a:srgbClr val="000000"/>
                          </a:solidFill>
                          <a:latin typeface="Calibri" panose="020F0502020204030204" pitchFamily="34" charset="0"/>
                          <a:ea typeface="Aileron Bold"/>
                          <a:cs typeface="Calibri" panose="020F0502020204030204" pitchFamily="34" charset="0"/>
                          <a:sym typeface="Aileron Bold"/>
                        </a:rPr>
                        <a:t>Ε</a:t>
                      </a:r>
                      <a:r>
                        <a:rPr lang="el-GR" sz="2199" b="1" spc="32" dirty="0" err="1">
                          <a:solidFill>
                            <a:srgbClr val="000000"/>
                          </a:solidFill>
                          <a:latin typeface="Calibri" panose="020F0502020204030204" pitchFamily="34" charset="0"/>
                          <a:ea typeface="Aileron Bold"/>
                          <a:cs typeface="Calibri" panose="020F0502020204030204" pitchFamily="34" charset="0"/>
                          <a:sym typeface="Aileron Bold"/>
                        </a:rPr>
                        <a:t>ρευνών</a:t>
                      </a:r>
                      <a:r>
                        <a:rPr lang="en-US" sz="2199" spc="32" dirty="0">
                          <a:solidFill>
                            <a:srgbClr val="000000"/>
                          </a:solidFill>
                          <a:latin typeface="Calibri" panose="020F0502020204030204" pitchFamily="34" charset="0"/>
                          <a:ea typeface="Aileron"/>
                          <a:cs typeface="Calibri" panose="020F0502020204030204" pitchFamily="34" charset="0"/>
                          <a:sym typeface="Aileron"/>
                        </a:rPr>
                        <a:t> </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οργ</a:t>
                      </a:r>
                      <a:r>
                        <a:rPr lang="en-US" sz="2199" spc="32" dirty="0">
                          <a:solidFill>
                            <a:srgbClr val="000000"/>
                          </a:solidFill>
                          <a:latin typeface="Calibri" panose="020F0502020204030204" pitchFamily="34" charset="0"/>
                          <a:ea typeface="Aileron"/>
                          <a:cs typeface="Calibri" panose="020F0502020204030204" pitchFamily="34" charset="0"/>
                          <a:sym typeface="Aileron"/>
                        </a:rPr>
                        <a:t>ανώνει την </a:t>
                      </a:r>
                      <a:r>
                        <a:rPr lang="el-GR" sz="2199" spc="32" dirty="0">
                          <a:solidFill>
                            <a:srgbClr val="000000"/>
                          </a:solidFill>
                          <a:latin typeface="Calibri" panose="020F0502020204030204" pitchFamily="34" charset="0"/>
                          <a:ea typeface="Aileron"/>
                          <a:cs typeface="Calibri" panose="020F0502020204030204" pitchFamily="34" charset="0"/>
                          <a:sym typeface="Aileron"/>
                        </a:rPr>
                        <a:t>η</a:t>
                      </a:r>
                      <a:r>
                        <a:rPr lang="en-US" sz="2199" spc="32" dirty="0" err="1">
                          <a:solidFill>
                            <a:srgbClr val="000000"/>
                          </a:solidFill>
                          <a:latin typeface="Calibri" panose="020F0502020204030204" pitchFamily="34" charset="0"/>
                          <a:ea typeface="Aileron"/>
                          <a:cs typeface="Calibri" panose="020F0502020204030204" pitchFamily="34" charset="0"/>
                          <a:sym typeface="Aileron"/>
                        </a:rPr>
                        <a:t>μερησί</a:t>
                      </a:r>
                      <a:r>
                        <a:rPr lang="en-US" sz="2199" spc="32" dirty="0">
                          <a:solidFill>
                            <a:srgbClr val="000000"/>
                          </a:solidFill>
                          <a:latin typeface="Calibri" panose="020F0502020204030204" pitchFamily="34" charset="0"/>
                          <a:ea typeface="Aileron"/>
                          <a:cs typeface="Calibri" panose="020F0502020204030204" pitchFamily="34" charset="0"/>
                          <a:sym typeface="Aileron"/>
                        </a:rPr>
                        <a:t>α διάταξη της συνεδρίασης</a:t>
                      </a:r>
                      <a:endParaRPr lang="en-US" sz="1100" dirty="0">
                        <a:latin typeface="Calibri" panose="020F0502020204030204" pitchFamily="34" charset="0"/>
                        <a:cs typeface="Calibri" panose="020F0502020204030204" pitchFamily="34" charset="0"/>
                      </a:endParaRPr>
                    </a:p>
                  </a:txBody>
                  <a:tcPr marL="190500" marR="190500" marT="190500" marB="190500" anchor="ctr">
                    <a:lnL w="66675" cap="flat" cmpd="sng" algn="ctr">
                      <a:solidFill>
                        <a:srgbClr val="FFFFFF"/>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EDF0F2"/>
                    </a:solidFill>
                  </a:tcPr>
                </a:tc>
                <a:extLst>
                  <a:ext uri="{0D108BD9-81ED-4DB2-BD59-A6C34878D82A}">
                    <a16:rowId xmlns:a16="http://schemas.microsoft.com/office/drawing/2014/main" val="10001"/>
                  </a:ext>
                </a:extLst>
              </a:tr>
            </a:tbl>
          </a:graphicData>
        </a:graphic>
      </p:graphicFrame>
      <p:grpSp>
        <p:nvGrpSpPr>
          <p:cNvPr id="3" name="Group 3"/>
          <p:cNvGrpSpPr/>
          <p:nvPr/>
        </p:nvGrpSpPr>
        <p:grpSpPr>
          <a:xfrm rot="-10800000">
            <a:off x="2196390" y="5105400"/>
            <a:ext cx="782604" cy="372887"/>
            <a:chOff x="0" y="0"/>
            <a:chExt cx="609111" cy="290223"/>
          </a:xfrm>
        </p:grpSpPr>
        <p:sp>
          <p:nvSpPr>
            <p:cNvPr id="4" name="Freeform 4"/>
            <p:cNvSpPr/>
            <p:nvPr/>
          </p:nvSpPr>
          <p:spPr>
            <a:xfrm>
              <a:off x="0" y="0"/>
              <a:ext cx="609110" cy="290223"/>
            </a:xfrm>
            <a:custGeom>
              <a:avLst/>
              <a:gdLst/>
              <a:ahLst/>
              <a:cxnLst/>
              <a:rect l="l" t="t" r="r" b="b"/>
              <a:pathLst>
                <a:path w="609110" h="290223">
                  <a:moveTo>
                    <a:pt x="304555" y="0"/>
                  </a:moveTo>
                  <a:lnTo>
                    <a:pt x="609110" y="290223"/>
                  </a:lnTo>
                  <a:lnTo>
                    <a:pt x="0" y="290223"/>
                  </a:lnTo>
                  <a:lnTo>
                    <a:pt x="304555" y="0"/>
                  </a:lnTo>
                  <a:close/>
                </a:path>
              </a:pathLst>
            </a:custGeom>
            <a:solidFill>
              <a:srgbClr val="78DDE4"/>
            </a:solidFill>
          </p:spPr>
          <p:txBody>
            <a:bodyPr/>
            <a:lstStyle/>
            <a:p>
              <a:endParaRPr lang="el-GR"/>
            </a:p>
          </p:txBody>
        </p:sp>
        <p:sp>
          <p:nvSpPr>
            <p:cNvPr id="5" name="TextBox 5"/>
            <p:cNvSpPr txBox="1"/>
            <p:nvPr/>
          </p:nvSpPr>
          <p:spPr>
            <a:xfrm>
              <a:off x="95174" y="96646"/>
              <a:ext cx="418763" cy="172846"/>
            </a:xfrm>
            <a:prstGeom prst="rect">
              <a:avLst/>
            </a:prstGeom>
          </p:spPr>
          <p:txBody>
            <a:bodyPr lIns="50800" tIns="50800" rIns="50800" bIns="50800" rtlCol="0" anchor="ctr"/>
            <a:lstStyle/>
            <a:p>
              <a:pPr algn="ctr">
                <a:lnSpc>
                  <a:spcPts val="2100"/>
                </a:lnSpc>
              </a:pPr>
              <a:endParaRPr/>
            </a:p>
          </p:txBody>
        </p:sp>
      </p:grpSp>
      <p:grpSp>
        <p:nvGrpSpPr>
          <p:cNvPr id="6" name="Group 6"/>
          <p:cNvGrpSpPr/>
          <p:nvPr/>
        </p:nvGrpSpPr>
        <p:grpSpPr>
          <a:xfrm rot="-10800000">
            <a:off x="6042936" y="5105400"/>
            <a:ext cx="782604" cy="372887"/>
            <a:chOff x="0" y="0"/>
            <a:chExt cx="609111" cy="290223"/>
          </a:xfrm>
        </p:grpSpPr>
        <p:sp>
          <p:nvSpPr>
            <p:cNvPr id="7" name="Freeform 7"/>
            <p:cNvSpPr/>
            <p:nvPr/>
          </p:nvSpPr>
          <p:spPr>
            <a:xfrm>
              <a:off x="0" y="0"/>
              <a:ext cx="609110" cy="290223"/>
            </a:xfrm>
            <a:custGeom>
              <a:avLst/>
              <a:gdLst/>
              <a:ahLst/>
              <a:cxnLst/>
              <a:rect l="l" t="t" r="r" b="b"/>
              <a:pathLst>
                <a:path w="609110" h="290223">
                  <a:moveTo>
                    <a:pt x="304555" y="0"/>
                  </a:moveTo>
                  <a:lnTo>
                    <a:pt x="609110" y="290223"/>
                  </a:lnTo>
                  <a:lnTo>
                    <a:pt x="0" y="290223"/>
                  </a:lnTo>
                  <a:lnTo>
                    <a:pt x="304555" y="0"/>
                  </a:lnTo>
                  <a:close/>
                </a:path>
              </a:pathLst>
            </a:custGeom>
            <a:solidFill>
              <a:srgbClr val="36D1D6"/>
            </a:solidFill>
          </p:spPr>
          <p:txBody>
            <a:bodyPr/>
            <a:lstStyle/>
            <a:p>
              <a:endParaRPr lang="el-GR"/>
            </a:p>
          </p:txBody>
        </p:sp>
        <p:sp>
          <p:nvSpPr>
            <p:cNvPr id="8" name="TextBox 8"/>
            <p:cNvSpPr txBox="1"/>
            <p:nvPr/>
          </p:nvSpPr>
          <p:spPr>
            <a:xfrm>
              <a:off x="95174" y="96646"/>
              <a:ext cx="418763" cy="172846"/>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rot="-10800000">
            <a:off x="9889482" y="5105400"/>
            <a:ext cx="782604" cy="372887"/>
            <a:chOff x="0" y="0"/>
            <a:chExt cx="609111" cy="290223"/>
          </a:xfrm>
        </p:grpSpPr>
        <p:sp>
          <p:nvSpPr>
            <p:cNvPr id="10" name="Freeform 10"/>
            <p:cNvSpPr/>
            <p:nvPr/>
          </p:nvSpPr>
          <p:spPr>
            <a:xfrm>
              <a:off x="0" y="0"/>
              <a:ext cx="609110" cy="290223"/>
            </a:xfrm>
            <a:custGeom>
              <a:avLst/>
              <a:gdLst/>
              <a:ahLst/>
              <a:cxnLst/>
              <a:rect l="l" t="t" r="r" b="b"/>
              <a:pathLst>
                <a:path w="609110" h="290223">
                  <a:moveTo>
                    <a:pt x="304555" y="0"/>
                  </a:moveTo>
                  <a:lnTo>
                    <a:pt x="609110" y="290223"/>
                  </a:lnTo>
                  <a:lnTo>
                    <a:pt x="0" y="290223"/>
                  </a:lnTo>
                  <a:lnTo>
                    <a:pt x="304555" y="0"/>
                  </a:lnTo>
                  <a:close/>
                </a:path>
              </a:pathLst>
            </a:custGeom>
            <a:solidFill>
              <a:srgbClr val="37C9EF"/>
            </a:solidFill>
          </p:spPr>
          <p:txBody>
            <a:bodyPr/>
            <a:lstStyle/>
            <a:p>
              <a:endParaRPr lang="el-GR"/>
            </a:p>
          </p:txBody>
        </p:sp>
        <p:sp>
          <p:nvSpPr>
            <p:cNvPr id="11" name="TextBox 11"/>
            <p:cNvSpPr txBox="1"/>
            <p:nvPr/>
          </p:nvSpPr>
          <p:spPr>
            <a:xfrm>
              <a:off x="95174" y="96646"/>
              <a:ext cx="418763" cy="172846"/>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rot="-10800000">
            <a:off x="14304420" y="5143500"/>
            <a:ext cx="782604" cy="372887"/>
            <a:chOff x="0" y="0"/>
            <a:chExt cx="609111" cy="290223"/>
          </a:xfrm>
        </p:grpSpPr>
        <p:sp>
          <p:nvSpPr>
            <p:cNvPr id="13" name="Freeform 13"/>
            <p:cNvSpPr/>
            <p:nvPr/>
          </p:nvSpPr>
          <p:spPr>
            <a:xfrm>
              <a:off x="0" y="0"/>
              <a:ext cx="609110" cy="290223"/>
            </a:xfrm>
            <a:custGeom>
              <a:avLst/>
              <a:gdLst/>
              <a:ahLst/>
              <a:cxnLst/>
              <a:rect l="l" t="t" r="r" b="b"/>
              <a:pathLst>
                <a:path w="609110" h="290223">
                  <a:moveTo>
                    <a:pt x="304555" y="0"/>
                  </a:moveTo>
                  <a:lnTo>
                    <a:pt x="609110" y="290223"/>
                  </a:lnTo>
                  <a:lnTo>
                    <a:pt x="0" y="290223"/>
                  </a:lnTo>
                  <a:lnTo>
                    <a:pt x="304555" y="0"/>
                  </a:lnTo>
                  <a:close/>
                </a:path>
              </a:pathLst>
            </a:custGeom>
            <a:solidFill>
              <a:srgbClr val="2C92D5"/>
            </a:solidFill>
          </p:spPr>
          <p:txBody>
            <a:bodyPr/>
            <a:lstStyle/>
            <a:p>
              <a:endParaRPr lang="el-GR"/>
            </a:p>
          </p:txBody>
        </p:sp>
        <p:sp>
          <p:nvSpPr>
            <p:cNvPr id="14" name="TextBox 14"/>
            <p:cNvSpPr txBox="1"/>
            <p:nvPr/>
          </p:nvSpPr>
          <p:spPr>
            <a:xfrm>
              <a:off x="95174" y="96646"/>
              <a:ext cx="418763" cy="172846"/>
            </a:xfrm>
            <a:prstGeom prst="rect">
              <a:avLst/>
            </a:prstGeom>
          </p:spPr>
          <p:txBody>
            <a:bodyPr lIns="50800" tIns="50800" rIns="50800" bIns="50800" rtlCol="0" anchor="ctr"/>
            <a:lstStyle/>
            <a:p>
              <a:pPr algn="ctr">
                <a:lnSpc>
                  <a:spcPts val="2100"/>
                </a:lnSpc>
              </a:pPr>
              <a:endParaRPr/>
            </a:p>
          </p:txBody>
        </p:sp>
      </p:grpSp>
      <p:grpSp>
        <p:nvGrpSpPr>
          <p:cNvPr id="15" name="Group 15"/>
          <p:cNvGrpSpPr/>
          <p:nvPr/>
        </p:nvGrpSpPr>
        <p:grpSpPr>
          <a:xfrm>
            <a:off x="3200976" y="1028700"/>
            <a:ext cx="11886048" cy="1160318"/>
            <a:chOff x="0" y="0"/>
            <a:chExt cx="15848063" cy="1547090"/>
          </a:xfrm>
        </p:grpSpPr>
        <p:sp>
          <p:nvSpPr>
            <p:cNvPr id="16" name="TextBox 16"/>
            <p:cNvSpPr txBox="1"/>
            <p:nvPr/>
          </p:nvSpPr>
          <p:spPr>
            <a:xfrm>
              <a:off x="0" y="-38100"/>
              <a:ext cx="15848063" cy="764540"/>
            </a:xfrm>
            <a:prstGeom prst="rect">
              <a:avLst/>
            </a:prstGeom>
          </p:spPr>
          <p:txBody>
            <a:bodyPr lIns="0" tIns="0" rIns="0" bIns="0" rtlCol="0" anchor="t">
              <a:spAutoFit/>
            </a:bodyPr>
            <a:lstStyle/>
            <a:p>
              <a:pPr marL="0" lvl="0" indent="0" algn="ctr">
                <a:lnSpc>
                  <a:spcPts val="4680"/>
                </a:lnSpc>
              </a:pPr>
              <a:r>
                <a:rPr lang="en-US" sz="3600" b="1" dirty="0">
                  <a:solidFill>
                    <a:srgbClr val="000000"/>
                  </a:solidFill>
                  <a:latin typeface="Calibri" panose="020F0502020204030204" pitchFamily="34" charset="0"/>
                  <a:ea typeface="Aileron Bold"/>
                  <a:cs typeface="Calibri" panose="020F0502020204030204" pitchFamily="34" charset="0"/>
                  <a:sym typeface="Aileron Bold"/>
                </a:rPr>
                <a:t>ΔΙΑΔΙΚΑΣΤΙΚΑ ΒΗΜΑΤΑ</a:t>
              </a:r>
            </a:p>
          </p:txBody>
        </p:sp>
        <p:sp>
          <p:nvSpPr>
            <p:cNvPr id="17" name="TextBox 17"/>
            <p:cNvSpPr txBox="1"/>
            <p:nvPr/>
          </p:nvSpPr>
          <p:spPr>
            <a:xfrm>
              <a:off x="0" y="968393"/>
              <a:ext cx="15848063" cy="578697"/>
            </a:xfrm>
            <a:prstGeom prst="rect">
              <a:avLst/>
            </a:prstGeom>
          </p:spPr>
          <p:txBody>
            <a:bodyPr lIns="0" tIns="0" rIns="0" bIns="0" rtlCol="0" anchor="t">
              <a:spAutoFit/>
            </a:bodyPr>
            <a:lstStyle/>
            <a:p>
              <a:pPr marL="0" lvl="0" indent="0" algn="ctr">
                <a:lnSpc>
                  <a:spcPts val="3640"/>
                </a:lnSpc>
              </a:pPr>
              <a:r>
                <a:rPr lang="en-US" sz="2600" spc="38" dirty="0">
                  <a:solidFill>
                    <a:srgbClr val="000000"/>
                  </a:solidFill>
                  <a:ea typeface="Aileron"/>
                  <a:cs typeface="Aileron"/>
                  <a:sym typeface="Aileron"/>
                </a:rPr>
                <a:t>Πα</a:t>
              </a:r>
              <a:r>
                <a:rPr lang="en-US" sz="2600" spc="38" dirty="0" err="1">
                  <a:solidFill>
                    <a:srgbClr val="000000"/>
                  </a:solidFill>
                  <a:ea typeface="Aileron"/>
                  <a:cs typeface="Aileron"/>
                  <a:sym typeface="Aileron"/>
                </a:rPr>
                <a:t>ράλληλες</a:t>
              </a:r>
              <a:r>
                <a:rPr lang="en-US" sz="2600" spc="38" dirty="0">
                  <a:solidFill>
                    <a:srgbClr val="000000"/>
                  </a:solidFill>
                  <a:ea typeface="Aileron"/>
                  <a:cs typeface="Aileron"/>
                  <a:sym typeface="Aileron"/>
                </a:rPr>
                <a:t> </a:t>
              </a:r>
              <a:r>
                <a:rPr lang="en-US" sz="2600" spc="38" dirty="0" err="1">
                  <a:solidFill>
                    <a:srgbClr val="000000"/>
                  </a:solidFill>
                  <a:ea typeface="Aileron"/>
                  <a:cs typeface="Aileron"/>
                  <a:sym typeface="Aileron"/>
                </a:rPr>
                <a:t>ενέργειες</a:t>
              </a:r>
              <a:r>
                <a:rPr lang="en-US" sz="2600" spc="38" dirty="0">
                  <a:solidFill>
                    <a:srgbClr val="000000"/>
                  </a:solidFill>
                  <a:ea typeface="Aileron"/>
                  <a:cs typeface="Aileron"/>
                  <a:sym typeface="Aileron"/>
                </a:rPr>
                <a:t> Ε</a:t>
              </a:r>
              <a:r>
                <a:rPr lang="el-GR" sz="2600" spc="38" dirty="0">
                  <a:solidFill>
                    <a:srgbClr val="000000"/>
                  </a:solidFill>
                  <a:ea typeface="Aileron"/>
                  <a:cs typeface="Aileron"/>
                  <a:sym typeface="Aileron"/>
                </a:rPr>
                <a:t>.</a:t>
              </a:r>
              <a:r>
                <a:rPr lang="en-US" sz="2600" spc="38" dirty="0">
                  <a:solidFill>
                    <a:srgbClr val="000000"/>
                  </a:solidFill>
                  <a:ea typeface="Aileron"/>
                  <a:cs typeface="Aileron"/>
                  <a:sym typeface="Aileron"/>
                </a:rPr>
                <a:t>Λ</a:t>
              </a:r>
              <a:r>
                <a:rPr lang="el-GR" sz="2600" spc="38" dirty="0">
                  <a:solidFill>
                    <a:srgbClr val="000000"/>
                  </a:solidFill>
                  <a:ea typeface="Aileron"/>
                  <a:cs typeface="Aileron"/>
                  <a:sym typeface="Aileron"/>
                </a:rPr>
                <a:t>.</a:t>
              </a:r>
              <a:r>
                <a:rPr lang="en-US" sz="2600" spc="38" dirty="0">
                  <a:solidFill>
                    <a:srgbClr val="000000"/>
                  </a:solidFill>
                  <a:ea typeface="Aileron"/>
                  <a:cs typeface="Aileron"/>
                  <a:sym typeface="Aileron"/>
                </a:rPr>
                <a:t>Κ</a:t>
              </a:r>
              <a:r>
                <a:rPr lang="el-GR" sz="2600" spc="38" dirty="0">
                  <a:solidFill>
                    <a:srgbClr val="000000"/>
                  </a:solidFill>
                  <a:ea typeface="Aileron"/>
                  <a:cs typeface="Aileron"/>
                  <a:sym typeface="Aileron"/>
                </a:rPr>
                <a:t>.</a:t>
              </a:r>
              <a:r>
                <a:rPr lang="en-US" sz="2600" spc="38" dirty="0">
                  <a:solidFill>
                    <a:srgbClr val="000000"/>
                  </a:solidFill>
                  <a:ea typeface="Aileron"/>
                  <a:cs typeface="Aileron"/>
                  <a:sym typeface="Aileron"/>
                </a:rPr>
                <a:t>Ε</a:t>
              </a:r>
              <a:r>
                <a:rPr lang="el-GR" sz="2600" spc="38" dirty="0">
                  <a:solidFill>
                    <a:srgbClr val="000000"/>
                  </a:solidFill>
                  <a:ea typeface="Aileron"/>
                  <a:cs typeface="Aileron"/>
                  <a:sym typeface="Aileron"/>
                </a:rPr>
                <a:t>.</a:t>
              </a:r>
              <a:endParaRPr lang="en-US" sz="2600" spc="38" dirty="0">
                <a:solidFill>
                  <a:srgbClr val="000000"/>
                </a:solidFill>
                <a:ea typeface="Aileron"/>
                <a:cs typeface="Aileron"/>
                <a:sym typeface="Aileron"/>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37C9EF"/>
            </a:solidFill>
          </p:spPr>
          <p:txBody>
            <a:bodyPr/>
            <a:lstStyle/>
            <a:p>
              <a:endParaRPr lang="el-GR"/>
            </a:p>
          </p:txBody>
        </p:sp>
        <p:sp>
          <p:nvSpPr>
            <p:cNvPr id="4" name="TextBox 4"/>
            <p:cNvSpPr txBox="1"/>
            <p:nvPr/>
          </p:nvSpPr>
          <p:spPr>
            <a:xfrm>
              <a:off x="0" y="0"/>
              <a:ext cx="4816593" cy="2709333"/>
            </a:xfrm>
            <a:prstGeom prst="rect">
              <a:avLst/>
            </a:prstGeom>
          </p:spPr>
          <p:txBody>
            <a:bodyPr lIns="50800" tIns="50800" rIns="50800" bIns="50800" rtlCol="0" anchor="ctr"/>
            <a:lstStyle/>
            <a:p>
              <a:pPr algn="ctr">
                <a:lnSpc>
                  <a:spcPts val="2639"/>
                </a:lnSpc>
              </a:pPr>
              <a:endParaRPr/>
            </a:p>
          </p:txBody>
        </p:sp>
      </p:grpSp>
      <p:sp>
        <p:nvSpPr>
          <p:cNvPr id="5" name="TextBox 5"/>
          <p:cNvSpPr txBox="1"/>
          <p:nvPr/>
        </p:nvSpPr>
        <p:spPr>
          <a:xfrm>
            <a:off x="1045709" y="3149776"/>
            <a:ext cx="16196583" cy="6642844"/>
          </a:xfrm>
          <a:prstGeom prst="rect">
            <a:avLst/>
          </a:prstGeom>
        </p:spPr>
        <p:txBody>
          <a:bodyPr lIns="0" tIns="0" rIns="0" bIns="0" rtlCol="0" anchor="t">
            <a:spAutoFit/>
          </a:bodyPr>
          <a:lstStyle/>
          <a:p>
            <a:pPr>
              <a:lnSpc>
                <a:spcPts val="3712"/>
              </a:lnSpc>
            </a:pPr>
            <a:r>
              <a:rPr lang="en-US" sz="2651" spc="39" dirty="0">
                <a:solidFill>
                  <a:srgbClr val="FCFDFD"/>
                </a:solidFill>
                <a:latin typeface="Calibri" panose="020F0502020204030204" pitchFamily="34" charset="0"/>
                <a:ea typeface="Aileron"/>
                <a:cs typeface="Calibri" panose="020F0502020204030204" pitchFamily="34" charset="0"/>
                <a:sym typeface="Aileron"/>
              </a:rPr>
              <a:t>Η </a:t>
            </a:r>
            <a:r>
              <a:rPr lang="en-US" sz="2651" spc="39" dirty="0" err="1">
                <a:solidFill>
                  <a:srgbClr val="FCFDFD"/>
                </a:solidFill>
                <a:latin typeface="Calibri" panose="020F0502020204030204" pitchFamily="34" charset="0"/>
                <a:cs typeface="Calibri" panose="020F0502020204030204" pitchFamily="34" charset="0"/>
                <a:sym typeface="Aileron"/>
              </a:rPr>
              <a:t>έγκ</a:t>
            </a:r>
            <a:r>
              <a:rPr lang="en-US" sz="2651" spc="39" dirty="0">
                <a:solidFill>
                  <a:srgbClr val="FCFDFD"/>
                </a:solidFill>
                <a:latin typeface="Calibri" panose="020F0502020204030204" pitchFamily="34" charset="0"/>
                <a:cs typeface="Calibri" panose="020F0502020204030204" pitchFamily="34" charset="0"/>
                <a:sym typeface="Aileron"/>
              </a:rPr>
              <a:t>αιρη καταχώρηση των αιτημάτων βοηθά </a:t>
            </a:r>
            <a:r>
              <a:rPr lang="el-GR" sz="2651" spc="39" dirty="0">
                <a:solidFill>
                  <a:srgbClr val="FCFDFD"/>
                </a:solidFill>
                <a:latin typeface="Calibri" panose="020F0502020204030204" pitchFamily="34" charset="0"/>
                <a:cs typeface="Calibri" panose="020F0502020204030204" pitchFamily="34" charset="0"/>
                <a:sym typeface="Aileron"/>
              </a:rPr>
              <a:t>το </a:t>
            </a:r>
            <a:r>
              <a:rPr lang="en-US" sz="2651" spc="39" dirty="0" err="1">
                <a:solidFill>
                  <a:srgbClr val="FCFDFD"/>
                </a:solidFill>
                <a:latin typeface="Calibri" panose="020F0502020204030204" pitchFamily="34" charset="0"/>
                <a:cs typeface="Calibri" panose="020F0502020204030204" pitchFamily="34" charset="0"/>
                <a:sym typeface="Aileron"/>
              </a:rPr>
              <a:t>γρ</a:t>
            </a:r>
            <a:r>
              <a:rPr lang="el-GR" sz="2651" spc="39" dirty="0" err="1">
                <a:solidFill>
                  <a:srgbClr val="FCFDFD"/>
                </a:solidFill>
                <a:latin typeface="Calibri" panose="020F0502020204030204" pitchFamily="34" charset="0"/>
                <a:cs typeface="Calibri" panose="020F0502020204030204" pitchFamily="34" charset="0"/>
                <a:sym typeface="Aileron"/>
              </a:rPr>
              <a:t>αφείο</a:t>
            </a:r>
            <a:r>
              <a:rPr lang="en-US" sz="2651" spc="39" dirty="0">
                <a:solidFill>
                  <a:srgbClr val="FCFDFD"/>
                </a:solidFill>
                <a:latin typeface="Calibri" panose="020F0502020204030204" pitchFamily="34" charset="0"/>
                <a:cs typeface="Calibri" panose="020F0502020204030204" pitchFamily="34" charset="0"/>
                <a:sym typeface="Aileron"/>
              </a:rPr>
              <a:t> </a:t>
            </a:r>
            <a:r>
              <a:rPr lang="en-US" sz="2651" spc="39" dirty="0" err="1">
                <a:solidFill>
                  <a:srgbClr val="FCFDFD"/>
                </a:solidFill>
                <a:latin typeface="Calibri" panose="020F0502020204030204" pitchFamily="34" charset="0"/>
                <a:cs typeface="Calibri" panose="020F0502020204030204" pitchFamily="34" charset="0"/>
                <a:sym typeface="Aileron Bold"/>
              </a:rPr>
              <a:t>Γρ</a:t>
            </a:r>
            <a:r>
              <a:rPr lang="en-US" sz="2651" spc="39" dirty="0">
                <a:solidFill>
                  <a:srgbClr val="FCFDFD"/>
                </a:solidFill>
                <a:latin typeface="Calibri" panose="020F0502020204030204" pitchFamily="34" charset="0"/>
                <a:cs typeface="Calibri" panose="020F0502020204030204" pitchFamily="34" charset="0"/>
                <a:sym typeface="Aileron Bold"/>
              </a:rPr>
              <a:t>αμματε</a:t>
            </a:r>
            <a:r>
              <a:rPr lang="el-GR" sz="2651" spc="39" dirty="0">
                <a:solidFill>
                  <a:srgbClr val="FCFDFD"/>
                </a:solidFill>
                <a:latin typeface="Calibri" panose="020F0502020204030204" pitchFamily="34" charset="0"/>
                <a:cs typeface="Calibri" panose="020F0502020204030204" pitchFamily="34" charset="0"/>
                <a:sym typeface="Aileron Bold"/>
              </a:rPr>
              <a:t>ι</a:t>
            </a:r>
            <a:r>
              <a:rPr lang="en-US" sz="2651" spc="39" dirty="0">
                <a:solidFill>
                  <a:srgbClr val="FCFDFD"/>
                </a:solidFill>
                <a:latin typeface="Calibri" panose="020F0502020204030204" pitchFamily="34" charset="0"/>
                <a:cs typeface="Calibri" panose="020F0502020204030204" pitchFamily="34" charset="0"/>
                <a:sym typeface="Aileron Bold"/>
              </a:rPr>
              <a:t>α</a:t>
            </a:r>
            <a:r>
              <a:rPr lang="el-GR" sz="2651" spc="39" dirty="0" err="1">
                <a:solidFill>
                  <a:srgbClr val="FCFDFD"/>
                </a:solidFill>
                <a:latin typeface="Calibri" panose="020F0502020204030204" pitchFamily="34" charset="0"/>
                <a:cs typeface="Calibri" panose="020F0502020204030204" pitchFamily="34" charset="0"/>
                <a:sym typeface="Aileron Bold"/>
              </a:rPr>
              <a:t>κής</a:t>
            </a:r>
            <a:r>
              <a:rPr lang="el-GR" sz="2651" spc="39" dirty="0">
                <a:solidFill>
                  <a:srgbClr val="FCFDFD"/>
                </a:solidFill>
                <a:latin typeface="Calibri" panose="020F0502020204030204" pitchFamily="34" charset="0"/>
                <a:cs typeface="Calibri" panose="020F0502020204030204" pitchFamily="34" charset="0"/>
                <a:sym typeface="Aileron Bold"/>
              </a:rPr>
              <a:t> Υποστήριξη</a:t>
            </a:r>
            <a:r>
              <a:rPr lang="en-US" sz="2651" spc="39" dirty="0">
                <a:solidFill>
                  <a:srgbClr val="FCFDFD"/>
                </a:solidFill>
                <a:latin typeface="Calibri" panose="020F0502020204030204" pitchFamily="34" charset="0"/>
                <a:cs typeface="Calibri" panose="020F0502020204030204" pitchFamily="34" charset="0"/>
                <a:sym typeface="Aileron Bold"/>
              </a:rPr>
              <a:t>ς </a:t>
            </a:r>
            <a:r>
              <a:rPr lang="en-US" sz="2651" spc="39" dirty="0" err="1">
                <a:solidFill>
                  <a:srgbClr val="FCFDFD"/>
                </a:solidFill>
                <a:latin typeface="Calibri" panose="020F0502020204030204" pitchFamily="34" charset="0"/>
                <a:cs typeface="Calibri" panose="020F0502020204030204" pitchFamily="34" charset="0"/>
                <a:sym typeface="Aileron Bold"/>
              </a:rPr>
              <a:t>Συνεδριάσεων</a:t>
            </a:r>
            <a:r>
              <a:rPr lang="en-US" sz="2651" spc="39" dirty="0">
                <a:solidFill>
                  <a:srgbClr val="FCFDFD"/>
                </a:solidFill>
                <a:latin typeface="Calibri" panose="020F0502020204030204" pitchFamily="34" charset="0"/>
                <a:cs typeface="Calibri" panose="020F0502020204030204" pitchFamily="34" charset="0"/>
                <a:sym typeface="Aileron Bold"/>
              </a:rPr>
              <a:t> Ε</a:t>
            </a:r>
            <a:r>
              <a:rPr lang="el-GR" sz="2651" spc="39" dirty="0" err="1">
                <a:solidFill>
                  <a:srgbClr val="FCFDFD"/>
                </a:solidFill>
                <a:latin typeface="Calibri" panose="020F0502020204030204" pitchFamily="34" charset="0"/>
                <a:cs typeface="Calibri" panose="020F0502020204030204" pitchFamily="34" charset="0"/>
                <a:sym typeface="Aileron Bold"/>
              </a:rPr>
              <a:t>πιτροπής</a:t>
            </a:r>
            <a:r>
              <a:rPr lang="el-GR" sz="2651" spc="39" dirty="0">
                <a:solidFill>
                  <a:srgbClr val="FCFDFD"/>
                </a:solidFill>
                <a:latin typeface="Calibri" panose="020F0502020204030204" pitchFamily="34" charset="0"/>
                <a:cs typeface="Calibri" panose="020F0502020204030204" pitchFamily="34" charset="0"/>
                <a:sym typeface="Aileron Bold"/>
              </a:rPr>
              <a:t> </a:t>
            </a:r>
            <a:r>
              <a:rPr lang="en-US" sz="2651" spc="39" dirty="0">
                <a:solidFill>
                  <a:srgbClr val="FCFDFD"/>
                </a:solidFill>
                <a:latin typeface="Calibri" panose="020F0502020204030204" pitchFamily="34" charset="0"/>
                <a:cs typeface="Calibri" panose="020F0502020204030204" pitchFamily="34" charset="0"/>
                <a:sym typeface="Aileron Bold"/>
              </a:rPr>
              <a:t>Ε</a:t>
            </a:r>
            <a:r>
              <a:rPr lang="el-GR" sz="2651" spc="39" dirty="0" err="1">
                <a:solidFill>
                  <a:srgbClr val="FCFDFD"/>
                </a:solidFill>
                <a:latin typeface="Calibri" panose="020F0502020204030204" pitchFamily="34" charset="0"/>
                <a:cs typeface="Calibri" panose="020F0502020204030204" pitchFamily="34" charset="0"/>
                <a:sym typeface="Aileron Bold"/>
              </a:rPr>
              <a:t>ρευνών</a:t>
            </a:r>
            <a:r>
              <a:rPr lang="en-US" sz="2651" spc="39" dirty="0">
                <a:solidFill>
                  <a:srgbClr val="FCFDFD"/>
                </a:solidFill>
                <a:latin typeface="Calibri" panose="020F0502020204030204" pitchFamily="34" charset="0"/>
                <a:cs typeface="Calibri" panose="020F0502020204030204" pitchFamily="34" charset="0"/>
                <a:sym typeface="Aileron"/>
              </a:rPr>
              <a:t> </a:t>
            </a:r>
            <a:r>
              <a:rPr lang="en-US" sz="2651" spc="39" dirty="0">
                <a:solidFill>
                  <a:srgbClr val="FCFDFD"/>
                </a:solidFill>
                <a:latin typeface="Calibri" panose="020F0502020204030204" pitchFamily="34" charset="0"/>
                <a:ea typeface="Aileron"/>
                <a:cs typeface="Calibri" panose="020F0502020204030204" pitchFamily="34" charset="0"/>
                <a:sym typeface="Aileron"/>
              </a:rPr>
              <a:t>να οργανώσει καλύτερα την ατζέντα της συνεδρίασης. </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Με</a:t>
            </a:r>
            <a:r>
              <a:rPr lang="en-US" sz="2651" spc="39" dirty="0">
                <a:solidFill>
                  <a:srgbClr val="FCFDFD"/>
                </a:solidFill>
                <a:latin typeface="Calibri" panose="020F0502020204030204" pitchFamily="34" charset="0"/>
                <a:ea typeface="Aileron"/>
                <a:cs typeface="Calibri" panose="020F0502020204030204" pitchFamily="34" charset="0"/>
                <a:sym typeface="Aileron"/>
              </a:rPr>
              <a:t> α</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υτόν</a:t>
            </a:r>
            <a:r>
              <a:rPr lang="en-US" sz="2651" spc="39" dirty="0">
                <a:solidFill>
                  <a:srgbClr val="FCFDFD"/>
                </a:solidFill>
                <a:latin typeface="Calibri" panose="020F0502020204030204" pitchFamily="34" charset="0"/>
                <a:ea typeface="Aileron"/>
                <a:cs typeface="Calibri" panose="020F0502020204030204" pitchFamily="34" charset="0"/>
                <a:sym typeface="Aileron"/>
              </a:rPr>
              <a:t> </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τον</a:t>
            </a:r>
            <a:r>
              <a:rPr lang="en-US" sz="2651" spc="39" dirty="0">
                <a:solidFill>
                  <a:srgbClr val="FCFDFD"/>
                </a:solidFill>
                <a:latin typeface="Calibri" panose="020F0502020204030204" pitchFamily="34" charset="0"/>
                <a:ea typeface="Aileron"/>
                <a:cs typeface="Calibri" panose="020F0502020204030204" pitchFamily="34" charset="0"/>
                <a:sym typeface="Aileron"/>
              </a:rPr>
              <a:t> </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τρό</a:t>
            </a:r>
            <a:r>
              <a:rPr lang="en-US" sz="2651" spc="39" dirty="0">
                <a:solidFill>
                  <a:srgbClr val="FCFDFD"/>
                </a:solidFill>
                <a:latin typeface="Calibri" panose="020F0502020204030204" pitchFamily="34" charset="0"/>
                <a:ea typeface="Aileron"/>
                <a:cs typeface="Calibri" panose="020F0502020204030204" pitchFamily="34" charset="0"/>
                <a:sym typeface="Aileron"/>
              </a:rPr>
              <a:t>πο, τα μέλη μπορούν να είναι προετοιμασμένα για τα θέματα που θα συζητηθούν και να αφιερώσουν τον κατάλληλο χρόνο σε κάθε ζήτημα.</a:t>
            </a:r>
          </a:p>
          <a:p>
            <a:pPr algn="l">
              <a:lnSpc>
                <a:spcPts val="3712"/>
              </a:lnSpc>
            </a:pPr>
            <a:endParaRPr lang="en-US" sz="2651" spc="39" dirty="0">
              <a:solidFill>
                <a:srgbClr val="FCFDFD"/>
              </a:solidFill>
              <a:latin typeface="Calibri" panose="020F0502020204030204" pitchFamily="34" charset="0"/>
              <a:ea typeface="Aileron"/>
              <a:cs typeface="Calibri" panose="020F0502020204030204" pitchFamily="34" charset="0"/>
              <a:sym typeface="Aileron"/>
            </a:endParaRPr>
          </a:p>
          <a:p>
            <a:pPr algn="l">
              <a:lnSpc>
                <a:spcPts val="3712"/>
              </a:lnSpc>
            </a:pPr>
            <a:r>
              <a:rPr lang="en-US" sz="2651" spc="39" dirty="0">
                <a:solidFill>
                  <a:srgbClr val="FCFDFD"/>
                </a:solidFill>
                <a:latin typeface="Calibri" panose="020F0502020204030204" pitchFamily="34" charset="0"/>
                <a:ea typeface="Aileron"/>
                <a:cs typeface="Calibri" panose="020F0502020204030204" pitchFamily="34" charset="0"/>
                <a:sym typeface="Aileron"/>
              </a:rPr>
              <a:t>Η κα</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θυστερημένη</a:t>
            </a:r>
            <a:r>
              <a:rPr lang="en-US" sz="2651" spc="39" dirty="0">
                <a:solidFill>
                  <a:srgbClr val="FCFDFD"/>
                </a:solidFill>
                <a:latin typeface="Calibri" panose="020F0502020204030204" pitchFamily="34" charset="0"/>
                <a:ea typeface="Aileron"/>
                <a:cs typeface="Calibri" panose="020F0502020204030204" pitchFamily="34" charset="0"/>
                <a:sym typeface="Aileron"/>
              </a:rPr>
              <a:t> κατα</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χώρηση</a:t>
            </a:r>
            <a:r>
              <a:rPr lang="en-US" sz="2651" spc="39" dirty="0">
                <a:solidFill>
                  <a:srgbClr val="FCFDFD"/>
                </a:solidFill>
                <a:latin typeface="Calibri" panose="020F0502020204030204" pitchFamily="34" charset="0"/>
                <a:ea typeface="Aileron"/>
                <a:cs typeface="Calibri" panose="020F0502020204030204" pitchFamily="34" charset="0"/>
                <a:sym typeface="Aileron"/>
              </a:rPr>
              <a:t> α</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ιτημάτων</a:t>
            </a:r>
            <a:r>
              <a:rPr lang="en-US" sz="2651" spc="39" dirty="0">
                <a:solidFill>
                  <a:srgbClr val="FCFDFD"/>
                </a:solidFill>
                <a:latin typeface="Calibri" panose="020F0502020204030204" pitchFamily="34" charset="0"/>
                <a:ea typeface="Aileron"/>
                <a:cs typeface="Calibri" panose="020F0502020204030204" pitchFamily="34" charset="0"/>
                <a:sym typeface="Aileron"/>
              </a:rPr>
              <a:t> μπ</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ορεί</a:t>
            </a:r>
            <a:r>
              <a:rPr lang="en-US" sz="2651" spc="39" dirty="0">
                <a:solidFill>
                  <a:srgbClr val="FCFDFD"/>
                </a:solidFill>
                <a:latin typeface="Calibri" panose="020F0502020204030204" pitchFamily="34" charset="0"/>
                <a:ea typeface="Aileron"/>
                <a:cs typeface="Calibri" panose="020F0502020204030204" pitchFamily="34" charset="0"/>
                <a:sym typeface="Aileron"/>
              </a:rPr>
              <a:t> να </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οδηγήσει</a:t>
            </a:r>
            <a:r>
              <a:rPr lang="en-US" sz="2651" spc="39" dirty="0">
                <a:solidFill>
                  <a:srgbClr val="FCFDFD"/>
                </a:solidFill>
                <a:latin typeface="Calibri" panose="020F0502020204030204" pitchFamily="34" charset="0"/>
                <a:ea typeface="Aileron"/>
                <a:cs typeface="Calibri" panose="020F0502020204030204" pitchFamily="34" charset="0"/>
                <a:sym typeface="Aileron"/>
              </a:rPr>
              <a:t> </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σε</a:t>
            </a:r>
            <a:r>
              <a:rPr lang="en-US" sz="2651" spc="39" dirty="0">
                <a:solidFill>
                  <a:srgbClr val="FCFDFD"/>
                </a:solidFill>
                <a:latin typeface="Calibri" panose="020F0502020204030204" pitchFamily="34" charset="0"/>
                <a:ea typeface="Aileron"/>
                <a:cs typeface="Calibri" panose="020F0502020204030204" pitchFamily="34" charset="0"/>
                <a:sym typeface="Aileron"/>
              </a:rPr>
              <a:t> αναβ</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ολές</a:t>
            </a:r>
            <a:r>
              <a:rPr lang="en-US" sz="2651" spc="39" dirty="0">
                <a:solidFill>
                  <a:srgbClr val="FCFDFD"/>
                </a:solidFill>
                <a:latin typeface="Calibri" panose="020F0502020204030204" pitchFamily="34" charset="0"/>
                <a:ea typeface="Aileron"/>
                <a:cs typeface="Calibri" panose="020F0502020204030204" pitchFamily="34" charset="0"/>
                <a:sym typeface="Aileron"/>
              </a:rPr>
              <a:t> και κα</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θυστερήσεις</a:t>
            </a:r>
            <a:r>
              <a:rPr lang="en-US" sz="2651" spc="39" dirty="0">
                <a:solidFill>
                  <a:srgbClr val="FCFDFD"/>
                </a:solidFill>
                <a:latin typeface="Calibri" panose="020F0502020204030204" pitchFamily="34" charset="0"/>
                <a:ea typeface="Aileron"/>
                <a:cs typeface="Calibri" panose="020F0502020204030204" pitchFamily="34" charset="0"/>
                <a:sym typeface="Aileron"/>
              </a:rPr>
              <a:t>, κα</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θώς</a:t>
            </a:r>
            <a:r>
              <a:rPr lang="en-US" sz="2651" spc="39" dirty="0">
                <a:solidFill>
                  <a:srgbClr val="FCFDFD"/>
                </a:solidFill>
                <a:latin typeface="Calibri" panose="020F0502020204030204" pitchFamily="34" charset="0"/>
                <a:ea typeface="Aileron"/>
                <a:cs typeface="Calibri" panose="020F0502020204030204" pitchFamily="34" charset="0"/>
                <a:sym typeface="Aileron"/>
              </a:rPr>
              <a:t> </a:t>
            </a:r>
            <a:r>
              <a:rPr lang="el-GR" sz="2651" spc="39" dirty="0">
                <a:solidFill>
                  <a:srgbClr val="FCFDFD"/>
                </a:solidFill>
                <a:latin typeface="Calibri" panose="020F0502020204030204" pitchFamily="34" charset="0"/>
                <a:ea typeface="Aileron"/>
                <a:cs typeface="Calibri" panose="020F0502020204030204" pitchFamily="34" charset="0"/>
                <a:sym typeface="Aileron"/>
              </a:rPr>
              <a:t>τα μέλη της Ε</a:t>
            </a:r>
            <a:r>
              <a:rPr lang="en-US" sz="2651" spc="39" dirty="0">
                <a:solidFill>
                  <a:srgbClr val="FCFDFD"/>
                </a:solidFill>
                <a:latin typeface="Calibri" panose="020F0502020204030204" pitchFamily="34" charset="0"/>
                <a:ea typeface="Aileron"/>
                <a:cs typeface="Calibri" panose="020F0502020204030204" pitchFamily="34" charset="0"/>
                <a:sym typeface="Aileron"/>
              </a:rPr>
              <a:t>π</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ιτρο</a:t>
            </a:r>
            <a:r>
              <a:rPr lang="en-US" sz="2651" spc="39" dirty="0">
                <a:solidFill>
                  <a:srgbClr val="FCFDFD"/>
                </a:solidFill>
                <a:latin typeface="Calibri" panose="020F0502020204030204" pitchFamily="34" charset="0"/>
                <a:ea typeface="Aileron"/>
                <a:cs typeface="Calibri" panose="020F0502020204030204" pitchFamily="34" charset="0"/>
                <a:sym typeface="Aileron"/>
              </a:rPr>
              <a:t>πή </a:t>
            </a:r>
            <a:r>
              <a:rPr lang="el-GR" sz="2651" spc="39" dirty="0">
                <a:solidFill>
                  <a:srgbClr val="FCFDFD"/>
                </a:solidFill>
                <a:latin typeface="Calibri" panose="020F0502020204030204" pitchFamily="34" charset="0"/>
                <a:ea typeface="Aileron"/>
                <a:cs typeface="Calibri" panose="020F0502020204030204" pitchFamily="34" charset="0"/>
                <a:sym typeface="Aileron"/>
              </a:rPr>
              <a:t>Ερευνών </a:t>
            </a:r>
            <a:r>
              <a:rPr lang="en-US" sz="2651" spc="39" dirty="0">
                <a:solidFill>
                  <a:srgbClr val="FCFDFD"/>
                </a:solidFill>
                <a:latin typeface="Calibri" panose="020F0502020204030204" pitchFamily="34" charset="0"/>
                <a:ea typeface="Aileron"/>
                <a:cs typeface="Calibri" panose="020F0502020204030204" pitchFamily="34" charset="0"/>
                <a:sym typeface="Aileron"/>
              </a:rPr>
              <a:t>μπ</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ορεί</a:t>
            </a:r>
            <a:r>
              <a:rPr lang="en-US" sz="2651" spc="39" dirty="0">
                <a:solidFill>
                  <a:srgbClr val="FCFDFD"/>
                </a:solidFill>
                <a:latin typeface="Calibri" panose="020F0502020204030204" pitchFamily="34" charset="0"/>
                <a:ea typeface="Aileron"/>
                <a:cs typeface="Calibri" panose="020F0502020204030204" pitchFamily="34" charset="0"/>
                <a:sym typeface="Aileron"/>
              </a:rPr>
              <a:t> να </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μην</a:t>
            </a:r>
            <a:r>
              <a:rPr lang="en-US" sz="2651" spc="39" dirty="0">
                <a:solidFill>
                  <a:srgbClr val="FCFDFD"/>
                </a:solidFill>
                <a:latin typeface="Calibri" panose="020F0502020204030204" pitchFamily="34" charset="0"/>
                <a:ea typeface="Aileron"/>
                <a:cs typeface="Calibri" panose="020F0502020204030204" pitchFamily="34" charset="0"/>
                <a:sym typeface="Aileron"/>
              </a:rPr>
              <a:t> </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έχ</a:t>
            </a:r>
            <a:r>
              <a:rPr lang="el-GR" sz="2651" spc="39" dirty="0" err="1">
                <a:solidFill>
                  <a:srgbClr val="FCFDFD"/>
                </a:solidFill>
                <a:latin typeface="Calibri" panose="020F0502020204030204" pitchFamily="34" charset="0"/>
                <a:ea typeface="Aileron"/>
                <a:cs typeface="Calibri" panose="020F0502020204030204" pitchFamily="34" charset="0"/>
                <a:sym typeface="Aileron"/>
              </a:rPr>
              <a:t>ουν</a:t>
            </a:r>
            <a:r>
              <a:rPr lang="en-US" sz="2651" spc="39" dirty="0">
                <a:solidFill>
                  <a:srgbClr val="FCFDFD"/>
                </a:solidFill>
                <a:latin typeface="Calibri" panose="020F0502020204030204" pitchFamily="34" charset="0"/>
                <a:ea typeface="Aileron"/>
                <a:cs typeface="Calibri" panose="020F0502020204030204" pitchFamily="34" charset="0"/>
                <a:sym typeface="Aileron"/>
              </a:rPr>
              <a:t> τον απαιτούμενο χρόνο για να αξιολογήσ</a:t>
            </a:r>
            <a:r>
              <a:rPr lang="el-GR" sz="2651" spc="39" dirty="0" err="1">
                <a:solidFill>
                  <a:srgbClr val="FCFDFD"/>
                </a:solidFill>
                <a:latin typeface="Calibri" panose="020F0502020204030204" pitchFamily="34" charset="0"/>
                <a:ea typeface="Aileron"/>
                <a:cs typeface="Calibri" panose="020F0502020204030204" pitchFamily="34" charset="0"/>
                <a:sym typeface="Aileron"/>
              </a:rPr>
              <a:t>ουν</a:t>
            </a:r>
            <a:r>
              <a:rPr lang="en-US" sz="2651" spc="39" dirty="0">
                <a:solidFill>
                  <a:srgbClr val="FCFDFD"/>
                </a:solidFill>
                <a:latin typeface="Calibri" panose="020F0502020204030204" pitchFamily="34" charset="0"/>
                <a:ea typeface="Aileron"/>
                <a:cs typeface="Calibri" panose="020F0502020204030204" pitchFamily="34" charset="0"/>
                <a:sym typeface="Aileron"/>
              </a:rPr>
              <a:t> και να </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δι</a:t>
            </a:r>
            <a:r>
              <a:rPr lang="en-US" sz="2651" spc="39" dirty="0">
                <a:solidFill>
                  <a:srgbClr val="FCFDFD"/>
                </a:solidFill>
                <a:latin typeface="Calibri" panose="020F0502020204030204" pitchFamily="34" charset="0"/>
                <a:ea typeface="Aileron"/>
                <a:cs typeface="Calibri" panose="020F0502020204030204" pitchFamily="34" charset="0"/>
                <a:sym typeface="Aileron"/>
              </a:rPr>
              <a:t>αχειριστ</a:t>
            </a:r>
            <a:r>
              <a:rPr lang="el-GR" sz="2651" spc="39" dirty="0" err="1">
                <a:solidFill>
                  <a:srgbClr val="FCFDFD"/>
                </a:solidFill>
                <a:latin typeface="Calibri" panose="020F0502020204030204" pitchFamily="34" charset="0"/>
                <a:ea typeface="Aileron"/>
                <a:cs typeface="Calibri" panose="020F0502020204030204" pitchFamily="34" charset="0"/>
                <a:sym typeface="Aileron"/>
              </a:rPr>
              <a:t>ούν</a:t>
            </a:r>
            <a:r>
              <a:rPr lang="el-GR" sz="2651" spc="39" dirty="0">
                <a:solidFill>
                  <a:srgbClr val="FCFDFD"/>
                </a:solidFill>
                <a:latin typeface="Calibri" panose="020F0502020204030204" pitchFamily="34" charset="0"/>
                <a:ea typeface="Aileron"/>
                <a:cs typeface="Calibri" panose="020F0502020204030204" pitchFamily="34" charset="0"/>
                <a:sym typeface="Aileron"/>
              </a:rPr>
              <a:t> </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θέμ</a:t>
            </a:r>
            <a:r>
              <a:rPr lang="en-US" sz="2651" spc="39" dirty="0">
                <a:solidFill>
                  <a:srgbClr val="FCFDFD"/>
                </a:solidFill>
                <a:latin typeface="Calibri" panose="020F0502020204030204" pitchFamily="34" charset="0"/>
                <a:ea typeface="Aileron"/>
                <a:cs typeface="Calibri" panose="020F0502020204030204" pitchFamily="34" charset="0"/>
                <a:sym typeface="Aileron"/>
              </a:rPr>
              <a:t>ατα</a:t>
            </a:r>
            <a:r>
              <a:rPr lang="el-GR" sz="2651" spc="39" dirty="0">
                <a:solidFill>
                  <a:srgbClr val="FCFDFD"/>
                </a:solidFill>
                <a:latin typeface="Calibri" panose="020F0502020204030204" pitchFamily="34" charset="0"/>
                <a:ea typeface="Aileron"/>
                <a:cs typeface="Calibri" panose="020F0502020204030204" pitchFamily="34" charset="0"/>
                <a:sym typeface="Aileron"/>
              </a:rPr>
              <a:t> τα οποία δεν έχουν εισαχθεί εγκαίρως</a:t>
            </a:r>
            <a:r>
              <a:rPr lang="en-US" sz="2651" spc="39" dirty="0">
                <a:solidFill>
                  <a:srgbClr val="FCFDFD"/>
                </a:solidFill>
                <a:latin typeface="Calibri" panose="020F0502020204030204" pitchFamily="34" charset="0"/>
                <a:ea typeface="Aileron"/>
                <a:cs typeface="Calibri" panose="020F0502020204030204" pitchFamily="34" charset="0"/>
                <a:sym typeface="Aileron"/>
              </a:rPr>
              <a:t>.</a:t>
            </a:r>
          </a:p>
          <a:p>
            <a:pPr algn="l">
              <a:lnSpc>
                <a:spcPts val="3712"/>
              </a:lnSpc>
            </a:pPr>
            <a:endParaRPr lang="en-US" sz="2651" spc="39" dirty="0">
              <a:solidFill>
                <a:srgbClr val="FCFDFD"/>
              </a:solidFill>
              <a:latin typeface="Calibri" panose="020F0502020204030204" pitchFamily="34" charset="0"/>
              <a:ea typeface="Aileron"/>
              <a:cs typeface="Calibri" panose="020F0502020204030204" pitchFamily="34" charset="0"/>
              <a:sym typeface="Aileron"/>
            </a:endParaRPr>
          </a:p>
          <a:p>
            <a:pPr algn="l">
              <a:lnSpc>
                <a:spcPts val="3712"/>
              </a:lnSpc>
            </a:pPr>
            <a:r>
              <a:rPr lang="en-US" sz="2651" spc="39" dirty="0" err="1">
                <a:solidFill>
                  <a:srgbClr val="FCFDFD"/>
                </a:solidFill>
                <a:latin typeface="Calibri" panose="020F0502020204030204" pitchFamily="34" charset="0"/>
                <a:ea typeface="Aileron"/>
                <a:cs typeface="Calibri" panose="020F0502020204030204" pitchFamily="34" charset="0"/>
                <a:sym typeface="Aileron"/>
              </a:rPr>
              <a:t>Με</a:t>
            </a:r>
            <a:r>
              <a:rPr lang="en-US" sz="2651" spc="39" dirty="0">
                <a:solidFill>
                  <a:srgbClr val="FCFDFD"/>
                </a:solidFill>
                <a:latin typeface="Calibri" panose="020F0502020204030204" pitchFamily="34" charset="0"/>
                <a:ea typeface="Aileron"/>
                <a:cs typeface="Calibri" panose="020F0502020204030204" pitchFamily="34" charset="0"/>
                <a:sym typeface="Aileron"/>
              </a:rPr>
              <a:t> </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την</a:t>
            </a:r>
            <a:r>
              <a:rPr lang="en-US" sz="2651" spc="39" dirty="0">
                <a:solidFill>
                  <a:srgbClr val="FCFDFD"/>
                </a:solidFill>
                <a:latin typeface="Calibri" panose="020F0502020204030204" pitchFamily="34" charset="0"/>
                <a:ea typeface="Aileron"/>
                <a:cs typeface="Calibri" panose="020F0502020204030204" pitchFamily="34" charset="0"/>
                <a:sym typeface="Aileron"/>
              </a:rPr>
              <a:t> </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έγκ</a:t>
            </a:r>
            <a:r>
              <a:rPr lang="en-US" sz="2651" spc="39" dirty="0">
                <a:solidFill>
                  <a:srgbClr val="FCFDFD"/>
                </a:solidFill>
                <a:latin typeface="Calibri" panose="020F0502020204030204" pitchFamily="34" charset="0"/>
                <a:ea typeface="Aileron"/>
                <a:cs typeface="Calibri" panose="020F0502020204030204" pitchFamily="34" charset="0"/>
                <a:sym typeface="Aileron"/>
              </a:rPr>
              <a:t>αιρη υποβολή, μειώνονται οι πιθανότητες αιφνιδιαστικών αλλαγών στην ατζέντα, που μπορεί να διαταράξουν τη ροή της συνεδρίασης.</a:t>
            </a:r>
          </a:p>
          <a:p>
            <a:pPr algn="l">
              <a:lnSpc>
                <a:spcPts val="3712"/>
              </a:lnSpc>
            </a:pPr>
            <a:endParaRPr lang="en-US" sz="2651" spc="39" dirty="0">
              <a:solidFill>
                <a:srgbClr val="FCFDFD"/>
              </a:solidFill>
              <a:latin typeface="Calibri" panose="020F0502020204030204" pitchFamily="34" charset="0"/>
              <a:ea typeface="Aileron"/>
              <a:cs typeface="Calibri" panose="020F0502020204030204" pitchFamily="34" charset="0"/>
              <a:sym typeface="Aileron"/>
            </a:endParaRPr>
          </a:p>
          <a:p>
            <a:pPr algn="l">
              <a:lnSpc>
                <a:spcPts val="3712"/>
              </a:lnSpc>
            </a:pPr>
            <a:r>
              <a:rPr lang="en-US" sz="2651" spc="39" dirty="0" err="1">
                <a:solidFill>
                  <a:srgbClr val="FCFDFD"/>
                </a:solidFill>
                <a:latin typeface="Calibri" panose="020F0502020204030204" pitchFamily="34" charset="0"/>
                <a:ea typeface="Aileron"/>
                <a:cs typeface="Calibri" panose="020F0502020204030204" pitchFamily="34" charset="0"/>
                <a:sym typeface="Aileron"/>
              </a:rPr>
              <a:t>Το</a:t>
            </a:r>
            <a:r>
              <a:rPr lang="en-US" sz="2651" spc="39" dirty="0">
                <a:solidFill>
                  <a:srgbClr val="FCFDFD"/>
                </a:solidFill>
                <a:latin typeface="Calibri" panose="020F0502020204030204" pitchFamily="34" charset="0"/>
                <a:ea typeface="Aileron"/>
                <a:cs typeface="Calibri" panose="020F0502020204030204" pitchFamily="34" charset="0"/>
                <a:sym typeface="Aileron"/>
              </a:rPr>
              <a:t> α</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ίτημ</a:t>
            </a:r>
            <a:r>
              <a:rPr lang="en-US" sz="2651" spc="39" dirty="0">
                <a:solidFill>
                  <a:srgbClr val="FCFDFD"/>
                </a:solidFill>
                <a:latin typeface="Calibri" panose="020F0502020204030204" pitchFamily="34" charset="0"/>
                <a:ea typeface="Aileron"/>
                <a:cs typeface="Calibri" panose="020F0502020204030204" pitchFamily="34" charset="0"/>
                <a:sym typeface="Aileron"/>
              </a:rPr>
              <a:t>α πρέπει να είναι ολοκληρωμένο από πλευράς προαπαιτούμενων εγγράφων και ενεργειών.  </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Μη</a:t>
            </a:r>
            <a:r>
              <a:rPr lang="en-US" sz="2651" spc="39" dirty="0">
                <a:solidFill>
                  <a:srgbClr val="FCFDFD"/>
                </a:solidFill>
                <a:latin typeface="Calibri" panose="020F0502020204030204" pitchFamily="34" charset="0"/>
                <a:ea typeface="Aileron"/>
                <a:cs typeface="Calibri" panose="020F0502020204030204" pitchFamily="34" charset="0"/>
                <a:sym typeface="Aileron"/>
              </a:rPr>
              <a:t> </a:t>
            </a:r>
            <a:r>
              <a:rPr lang="en-US" sz="2651" spc="39" dirty="0" err="1">
                <a:solidFill>
                  <a:srgbClr val="FCFDFD"/>
                </a:solidFill>
                <a:latin typeface="Calibri" panose="020F0502020204030204" pitchFamily="34" charset="0"/>
                <a:ea typeface="Aileron"/>
                <a:cs typeface="Calibri" panose="020F0502020204030204" pitchFamily="34" charset="0"/>
                <a:sym typeface="Aileron"/>
              </a:rPr>
              <a:t>ολοκληρωμέν</a:t>
            </a:r>
            <a:r>
              <a:rPr lang="en-US" sz="2651" spc="39" dirty="0">
                <a:solidFill>
                  <a:srgbClr val="FCFDFD"/>
                </a:solidFill>
                <a:latin typeface="Calibri" panose="020F0502020204030204" pitchFamily="34" charset="0"/>
                <a:ea typeface="Aileron"/>
                <a:cs typeface="Calibri" panose="020F0502020204030204" pitchFamily="34" charset="0"/>
                <a:sym typeface="Aileron"/>
              </a:rPr>
              <a:t>α αιτήματα απορρίπτονται από την Ημερήσια Διάταξη</a:t>
            </a:r>
          </a:p>
          <a:p>
            <a:pPr algn="l">
              <a:lnSpc>
                <a:spcPts val="3992"/>
              </a:lnSpc>
              <a:spcBef>
                <a:spcPct val="0"/>
              </a:spcBef>
            </a:pPr>
            <a:endParaRPr lang="en-US" sz="2651" spc="39" dirty="0">
              <a:solidFill>
                <a:srgbClr val="FCFDFD"/>
              </a:solidFill>
              <a:latin typeface="Calibri" panose="020F0502020204030204" pitchFamily="34" charset="0"/>
              <a:ea typeface="Aileron"/>
              <a:cs typeface="Calibri" panose="020F0502020204030204" pitchFamily="34" charset="0"/>
              <a:sym typeface="Aileron"/>
            </a:endParaRPr>
          </a:p>
        </p:txBody>
      </p:sp>
      <p:sp>
        <p:nvSpPr>
          <p:cNvPr id="6" name="Freeform 6"/>
          <p:cNvSpPr/>
          <p:nvPr/>
        </p:nvSpPr>
        <p:spPr>
          <a:xfrm>
            <a:off x="103529" y="3206926"/>
            <a:ext cx="773126" cy="873140"/>
          </a:xfrm>
          <a:custGeom>
            <a:avLst/>
            <a:gdLst/>
            <a:ahLst/>
            <a:cxnLst/>
            <a:rect l="l" t="t" r="r" b="b"/>
            <a:pathLst>
              <a:path w="773126" h="873140">
                <a:moveTo>
                  <a:pt x="0" y="0"/>
                </a:moveTo>
                <a:lnTo>
                  <a:pt x="773126" y="0"/>
                </a:lnTo>
                <a:lnTo>
                  <a:pt x="773126" y="873141"/>
                </a:lnTo>
                <a:lnTo>
                  <a:pt x="0" y="8731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7" name="TextBox 7"/>
          <p:cNvSpPr txBox="1"/>
          <p:nvPr/>
        </p:nvSpPr>
        <p:spPr>
          <a:xfrm>
            <a:off x="0" y="370987"/>
            <a:ext cx="18288000" cy="657713"/>
          </a:xfrm>
          <a:prstGeom prst="rect">
            <a:avLst/>
          </a:prstGeom>
        </p:spPr>
        <p:txBody>
          <a:bodyPr lIns="0" tIns="0" rIns="0" bIns="0" rtlCol="0" anchor="t">
            <a:spAutoFit/>
          </a:bodyPr>
          <a:lstStyle/>
          <a:p>
            <a:pPr marL="0" lvl="0" indent="0" algn="ctr">
              <a:lnSpc>
                <a:spcPts val="5060"/>
              </a:lnSpc>
            </a:pPr>
            <a:r>
              <a:rPr lang="en-US" sz="4600" b="1" dirty="0">
                <a:solidFill>
                  <a:srgbClr val="FFFFFF"/>
                </a:solidFill>
                <a:latin typeface="Calibri" panose="020F0502020204030204" pitchFamily="34" charset="0"/>
                <a:ea typeface="Aileron Bold"/>
                <a:cs typeface="Calibri" panose="020F0502020204030204" pitchFamily="34" charset="0"/>
                <a:sym typeface="Aileron Bold"/>
              </a:rPr>
              <a:t>ΟΡΓΑΝΩΣΗ ΗΜΕΡΗΣΙΑΣ ΔΙΑΤΑΞΗΣ ΣΥΝΕΔΡΙΑΣΕΩΝ</a:t>
            </a:r>
          </a:p>
        </p:txBody>
      </p:sp>
      <p:sp>
        <p:nvSpPr>
          <p:cNvPr id="8" name="TextBox 8"/>
          <p:cNvSpPr txBox="1"/>
          <p:nvPr/>
        </p:nvSpPr>
        <p:spPr>
          <a:xfrm>
            <a:off x="1206767" y="1853170"/>
            <a:ext cx="14756057" cy="631153"/>
          </a:xfrm>
          <a:prstGeom prst="rect">
            <a:avLst/>
          </a:prstGeom>
        </p:spPr>
        <p:txBody>
          <a:bodyPr lIns="0" tIns="0" rIns="0" bIns="0" rtlCol="0" anchor="t">
            <a:spAutoFit/>
          </a:bodyPr>
          <a:lstStyle/>
          <a:p>
            <a:pPr algn="ctr">
              <a:lnSpc>
                <a:spcPts val="5112"/>
              </a:lnSpc>
              <a:spcBef>
                <a:spcPct val="0"/>
              </a:spcBef>
            </a:pPr>
            <a:r>
              <a:rPr lang="en-US" sz="3651" b="1" u="sng" spc="54" dirty="0">
                <a:solidFill>
                  <a:srgbClr val="FCFDFD"/>
                </a:solidFill>
                <a:latin typeface="Calibri" panose="020F0502020204030204" pitchFamily="34" charset="0"/>
                <a:ea typeface="Aileron Bold"/>
                <a:cs typeface="Calibri" panose="020F0502020204030204" pitchFamily="34" charset="0"/>
                <a:sym typeface="Aileron Bold"/>
              </a:rPr>
              <a:t>Κατα</a:t>
            </a:r>
            <a:r>
              <a:rPr lang="en-US" sz="3651" b="1" u="sng" spc="54" dirty="0" err="1">
                <a:solidFill>
                  <a:srgbClr val="FCFDFD"/>
                </a:solidFill>
                <a:latin typeface="Calibri" panose="020F0502020204030204" pitchFamily="34" charset="0"/>
                <a:ea typeface="Aileron Bold"/>
                <a:cs typeface="Calibri" panose="020F0502020204030204" pitchFamily="34" charset="0"/>
                <a:sym typeface="Aileron Bold"/>
              </a:rPr>
              <a:t>χώρηση</a:t>
            </a:r>
            <a:r>
              <a:rPr lang="en-US" sz="3651" b="1" u="sng" spc="54" dirty="0">
                <a:solidFill>
                  <a:srgbClr val="FCFDFD"/>
                </a:solidFill>
                <a:latin typeface="Calibri" panose="020F0502020204030204" pitchFamily="34" charset="0"/>
                <a:ea typeface="Aileron Bold"/>
                <a:cs typeface="Calibri" panose="020F0502020204030204" pitchFamily="34" charset="0"/>
                <a:sym typeface="Aileron Bold"/>
              </a:rPr>
              <a:t> α</a:t>
            </a:r>
            <a:r>
              <a:rPr lang="en-US" sz="3651" b="1" u="sng" spc="54" dirty="0" err="1">
                <a:solidFill>
                  <a:srgbClr val="FCFDFD"/>
                </a:solidFill>
                <a:latin typeface="Calibri" panose="020F0502020204030204" pitchFamily="34" charset="0"/>
                <a:ea typeface="Aileron Bold"/>
                <a:cs typeface="Calibri" panose="020F0502020204030204" pitchFamily="34" charset="0"/>
                <a:sym typeface="Aileron Bold"/>
              </a:rPr>
              <a:t>ιτημάτων</a:t>
            </a:r>
            <a:r>
              <a:rPr lang="en-US" sz="3651" b="1" u="sng" spc="54" dirty="0">
                <a:solidFill>
                  <a:srgbClr val="FCFDFD"/>
                </a:solidFill>
                <a:latin typeface="Calibri" panose="020F0502020204030204" pitchFamily="34" charset="0"/>
                <a:ea typeface="Aileron Bold"/>
                <a:cs typeface="Calibri" panose="020F0502020204030204" pitchFamily="34" charset="0"/>
                <a:sym typeface="Aileron Bold"/>
              </a:rPr>
              <a:t> </a:t>
            </a:r>
            <a:r>
              <a:rPr lang="en-US" sz="3651" b="1" u="sng" spc="54" dirty="0" err="1">
                <a:solidFill>
                  <a:srgbClr val="FCFDFD"/>
                </a:solidFill>
                <a:latin typeface="Calibri" panose="020F0502020204030204" pitchFamily="34" charset="0"/>
                <a:ea typeface="Aileron Bold"/>
                <a:cs typeface="Calibri" panose="020F0502020204030204" pitchFamily="34" charset="0"/>
                <a:sym typeface="Aileron Bold"/>
              </a:rPr>
              <a:t>έως</a:t>
            </a:r>
            <a:r>
              <a:rPr lang="en-US" sz="3651" b="1" u="sng" spc="54" dirty="0">
                <a:solidFill>
                  <a:srgbClr val="FCFDFD"/>
                </a:solidFill>
                <a:latin typeface="Calibri" panose="020F0502020204030204" pitchFamily="34" charset="0"/>
                <a:ea typeface="Aileron Bold"/>
                <a:cs typeface="Calibri" panose="020F0502020204030204" pitchFamily="34" charset="0"/>
                <a:sym typeface="Aileron Bold"/>
              </a:rPr>
              <a:t> </a:t>
            </a:r>
            <a:r>
              <a:rPr lang="en-US" sz="3651" b="1" u="sng" spc="54" dirty="0" err="1">
                <a:solidFill>
                  <a:srgbClr val="FCFDFD"/>
                </a:solidFill>
                <a:latin typeface="Calibri" panose="020F0502020204030204" pitchFamily="34" charset="0"/>
                <a:ea typeface="Aileron Bold"/>
                <a:cs typeface="Calibri" panose="020F0502020204030204" pitchFamily="34" charset="0"/>
                <a:sym typeface="Aileron Bold"/>
              </a:rPr>
              <a:t>την</a:t>
            </a:r>
            <a:r>
              <a:rPr lang="en-US" sz="3651" b="1" u="sng" spc="54" dirty="0">
                <a:solidFill>
                  <a:srgbClr val="FCFDFD"/>
                </a:solidFill>
                <a:latin typeface="Calibri" panose="020F0502020204030204" pitchFamily="34" charset="0"/>
                <a:ea typeface="Aileron Bold"/>
                <a:cs typeface="Calibri" panose="020F0502020204030204" pitchFamily="34" charset="0"/>
                <a:sym typeface="Aileron Bold"/>
              </a:rPr>
              <a:t> </a:t>
            </a:r>
            <a:r>
              <a:rPr lang="en-US" sz="3651" b="1" u="sng" spc="54" dirty="0" err="1">
                <a:solidFill>
                  <a:srgbClr val="FCFDFD"/>
                </a:solidFill>
                <a:latin typeface="Calibri" panose="020F0502020204030204" pitchFamily="34" charset="0"/>
                <a:ea typeface="Aileron Bold"/>
                <a:cs typeface="Calibri" panose="020F0502020204030204" pitchFamily="34" charset="0"/>
                <a:sym typeface="Aileron Bold"/>
              </a:rPr>
              <a:t>Δευτέρ</a:t>
            </a:r>
            <a:r>
              <a:rPr lang="en-US" sz="3651" b="1" u="sng" spc="54" dirty="0">
                <a:solidFill>
                  <a:srgbClr val="FCFDFD"/>
                </a:solidFill>
                <a:latin typeface="Calibri" panose="020F0502020204030204" pitchFamily="34" charset="0"/>
                <a:ea typeface="Aileron Bold"/>
                <a:cs typeface="Calibri" panose="020F0502020204030204" pitchFamily="34" charset="0"/>
                <a:sym typeface="Aileron Bold"/>
              </a:rPr>
              <a:t>α στις 15:00 </a:t>
            </a:r>
          </a:p>
        </p:txBody>
      </p:sp>
      <p:sp>
        <p:nvSpPr>
          <p:cNvPr id="9" name="Freeform 9"/>
          <p:cNvSpPr/>
          <p:nvPr/>
        </p:nvSpPr>
        <p:spPr>
          <a:xfrm>
            <a:off x="103529" y="5143500"/>
            <a:ext cx="773126" cy="873140"/>
          </a:xfrm>
          <a:custGeom>
            <a:avLst/>
            <a:gdLst/>
            <a:ahLst/>
            <a:cxnLst/>
            <a:rect l="l" t="t" r="r" b="b"/>
            <a:pathLst>
              <a:path w="773126" h="873140">
                <a:moveTo>
                  <a:pt x="0" y="0"/>
                </a:moveTo>
                <a:lnTo>
                  <a:pt x="773126" y="0"/>
                </a:lnTo>
                <a:lnTo>
                  <a:pt x="773126" y="873140"/>
                </a:lnTo>
                <a:lnTo>
                  <a:pt x="0" y="8731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10" name="Freeform 10"/>
          <p:cNvSpPr/>
          <p:nvPr/>
        </p:nvSpPr>
        <p:spPr>
          <a:xfrm>
            <a:off x="103529" y="6924719"/>
            <a:ext cx="773126" cy="873140"/>
          </a:xfrm>
          <a:custGeom>
            <a:avLst/>
            <a:gdLst/>
            <a:ahLst/>
            <a:cxnLst/>
            <a:rect l="l" t="t" r="r" b="b"/>
            <a:pathLst>
              <a:path w="773126" h="873140">
                <a:moveTo>
                  <a:pt x="0" y="0"/>
                </a:moveTo>
                <a:lnTo>
                  <a:pt x="773126" y="0"/>
                </a:lnTo>
                <a:lnTo>
                  <a:pt x="773126" y="873140"/>
                </a:lnTo>
                <a:lnTo>
                  <a:pt x="0" y="8731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11" name="Freeform 11"/>
          <p:cNvSpPr/>
          <p:nvPr/>
        </p:nvSpPr>
        <p:spPr>
          <a:xfrm>
            <a:off x="103529" y="8385160"/>
            <a:ext cx="773126" cy="873140"/>
          </a:xfrm>
          <a:custGeom>
            <a:avLst/>
            <a:gdLst/>
            <a:ahLst/>
            <a:cxnLst/>
            <a:rect l="l" t="t" r="r" b="b"/>
            <a:pathLst>
              <a:path w="773126" h="873140">
                <a:moveTo>
                  <a:pt x="0" y="0"/>
                </a:moveTo>
                <a:lnTo>
                  <a:pt x="773126" y="0"/>
                </a:lnTo>
                <a:lnTo>
                  <a:pt x="773126" y="873140"/>
                </a:lnTo>
                <a:lnTo>
                  <a:pt x="0" y="8731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1500</Words>
  <Application>Microsoft Office PowerPoint</Application>
  <PresentationFormat>Προσαρμογή</PresentationFormat>
  <Paragraphs>131</Paragraphs>
  <Slides>17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17</vt:i4>
      </vt:variant>
    </vt:vector>
  </HeadingPairs>
  <TitlesOfParts>
    <vt:vector size="22" baseType="lpstr">
      <vt:lpstr>Calibri</vt:lpstr>
      <vt:lpstr>Aileron</vt:lpstr>
      <vt:lpstr>Arial</vt:lpstr>
      <vt:lpstr>Aileron Bold</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ΨΗΦΙΑΚΗ ΥΠΟΓΡΑΦΗ ΣΥΜΒΑΣΕΩΝ (εξ.)</dc:title>
  <cp:lastModifiedBy>Stylianos Fragkou</cp:lastModifiedBy>
  <cp:revision>13</cp:revision>
  <dcterms:created xsi:type="dcterms:W3CDTF">2006-08-16T00:00:00Z</dcterms:created>
  <dcterms:modified xsi:type="dcterms:W3CDTF">2025-12-04T16:07:57Z</dcterms:modified>
  <dc:identifier>DAGTudwg9kk</dc:identifier>
</cp:coreProperties>
</file>