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00F10-13CF-D060-A05E-DE41EBB11683}" v="23" dt="2025-12-05T07:03:09.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A1E08-B1E5-B665-6DAF-FEBA73AF052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B200918-D6B0-8BC8-6DE6-6EF2E1553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41852BF-2D31-DC01-7CF2-0FD27CE506C5}"/>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E072B92B-940C-CF2C-E782-D60F30047BC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623EE7-7A84-FAB1-2305-D869408AF3BE}"/>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226165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7352A5-4F6F-30A2-402A-75DB2C9C35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06170CA-3C7F-A387-DC96-121506685AB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ECE96E9-0A4E-D33A-58C3-1411FA46AD4C}"/>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12274209-2576-BAE5-115D-F78A1DDF34E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9B87849-5A7E-3712-A6D3-9569B114E199}"/>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98150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8A9157A-EFFD-8AEB-865E-2D0D49120B3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FBBC1AA-84E8-E019-06B8-02158011665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74E7759-1507-6A61-8802-1C8599A7FFAD}"/>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32EF11D7-4207-5D3C-B383-47C16DA96C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40C7A1-49A6-F2BE-1851-4A077A1C05A4}"/>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23636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DFD106-7924-386E-8FA1-86A9819CAC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E730AD8-BD2E-39E4-F96B-B484DD71F5F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BAF829-D035-7F2E-76E7-93919BCF91E2}"/>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7DFF8FBA-19A0-DE4D-65D8-E9405F1F82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360B19-59B8-AE2B-D054-9420AED2FEB6}"/>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422009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420EE-45A7-AB28-DFE6-DFA2F51576D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929A082-2F04-4B13-E056-9D2D8BEA61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440646C-387D-1BB0-896D-9FE2F825EF73}"/>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A5A8ADF0-0243-1E19-DFFD-B77C98141B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412F86-A806-E7A4-F114-31F01CDFA580}"/>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115456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719362-D89A-8565-EE0C-DB75C2D0D3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5D534B-642D-6A14-7DB6-78AC4BCD5A4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228805-ED22-B5A0-3DED-FC9ABDA350B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1412C18-F8F7-A946-49CA-81EE705ACEA0}"/>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6" name="Θέση υποσέλιδου 5">
            <a:extLst>
              <a:ext uri="{FF2B5EF4-FFF2-40B4-BE49-F238E27FC236}">
                <a16:creationId xmlns:a16="http://schemas.microsoft.com/office/drawing/2014/main" id="{35EA0142-90B1-4D31-1395-5EF210FFDD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E35756-EBC8-4EC1-E338-3D38FC1798F1}"/>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28583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9F986-A1C6-CC22-D333-3FA7CF51BF3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82DB6CC-A748-780F-A761-09FEA497C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421421F-14E7-40F4-43FD-F8FDA4CF03D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36C562E-5D59-13C6-E679-461B6D83F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DD3073F-0F1B-5F46-E3DB-77022E0DDBE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24DEC0E-71D6-07F0-9920-0C366762BD4C}"/>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8" name="Θέση υποσέλιδου 7">
            <a:extLst>
              <a:ext uri="{FF2B5EF4-FFF2-40B4-BE49-F238E27FC236}">
                <a16:creationId xmlns:a16="http://schemas.microsoft.com/office/drawing/2014/main" id="{A71088E9-73B4-0039-EEDC-82B8C431EB8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BB1B750-CDED-3F56-F35A-567DBF063DF5}"/>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240373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569BF-4D65-7978-7FF6-F19C81A971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E979CCB-DEBF-648B-4783-77FD30157F9A}"/>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4" name="Θέση υποσέλιδου 3">
            <a:extLst>
              <a:ext uri="{FF2B5EF4-FFF2-40B4-BE49-F238E27FC236}">
                <a16:creationId xmlns:a16="http://schemas.microsoft.com/office/drawing/2014/main" id="{219539C0-DBA4-6E53-21DA-B04F3F5DCE1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F522897-A1DF-556E-169C-FE79C3E4B125}"/>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321965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82D9B54-30C4-329B-E345-E05EA7BF78B7}"/>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3" name="Θέση υποσέλιδου 2">
            <a:extLst>
              <a:ext uri="{FF2B5EF4-FFF2-40B4-BE49-F238E27FC236}">
                <a16:creationId xmlns:a16="http://schemas.microsoft.com/office/drawing/2014/main" id="{429D0406-6949-9499-5D55-8769DF73578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97AA825-0E42-DEA0-B8F9-D5C7954828CC}"/>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36064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A39211-B6A4-39A8-13AB-2AEE38CC99E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8D9B3B-E0B1-BD59-9EA0-7E26351A6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EB2B16A-BDFD-060C-22F0-FDAFC80D9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65C87E-DE20-B3D8-ADA3-2B600FD0F3E6}"/>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6" name="Θέση υποσέλιδου 5">
            <a:extLst>
              <a:ext uri="{FF2B5EF4-FFF2-40B4-BE49-F238E27FC236}">
                <a16:creationId xmlns:a16="http://schemas.microsoft.com/office/drawing/2014/main" id="{F2DEF129-A1EA-5DC4-573E-AB3C39ED4F3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F8B1DB5-8438-6CD9-3579-36727AC347B9}"/>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372404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BB95-0A7C-8F64-80B5-E3BE0486B7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FB886D6-C663-FF23-E365-A8F73FE0C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3D41700-2BC8-A4C2-7683-BCAA7C5DC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3D9153-359B-F02C-00CA-53BA08D59213}"/>
              </a:ext>
            </a:extLst>
          </p:cNvPr>
          <p:cNvSpPr>
            <a:spLocks noGrp="1"/>
          </p:cNvSpPr>
          <p:nvPr>
            <p:ph type="dt" sz="half" idx="10"/>
          </p:nvPr>
        </p:nvSpPr>
        <p:spPr/>
        <p:txBody>
          <a:bodyPr/>
          <a:lstStyle/>
          <a:p>
            <a:fld id="{1ECA3ADE-D492-4BBF-837F-FC80CE61F5AB}" type="datetimeFigureOut">
              <a:rPr lang="el-GR" smtClean="0"/>
              <a:t>05/12/2025</a:t>
            </a:fld>
            <a:endParaRPr lang="el-GR"/>
          </a:p>
        </p:txBody>
      </p:sp>
      <p:sp>
        <p:nvSpPr>
          <p:cNvPr id="6" name="Θέση υποσέλιδου 5">
            <a:extLst>
              <a:ext uri="{FF2B5EF4-FFF2-40B4-BE49-F238E27FC236}">
                <a16:creationId xmlns:a16="http://schemas.microsoft.com/office/drawing/2014/main" id="{A3C0865B-3A4F-07E6-CBD0-8A83D1ADA4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00108D-7421-CF3C-2CF0-F4981F969BE2}"/>
              </a:ext>
            </a:extLst>
          </p:cNvPr>
          <p:cNvSpPr>
            <a:spLocks noGrp="1"/>
          </p:cNvSpPr>
          <p:nvPr>
            <p:ph type="sldNum" sz="quarter" idx="12"/>
          </p:nvPr>
        </p:nvSpPr>
        <p:spPr/>
        <p:txBody>
          <a:bodyPr/>
          <a:lstStyle/>
          <a:p>
            <a:fld id="{57942DFB-FBDB-4125-BCA0-B0CA0E530383}" type="slidenum">
              <a:rPr lang="el-GR" smtClean="0"/>
              <a:t>‹#›</a:t>
            </a:fld>
            <a:endParaRPr lang="el-GR"/>
          </a:p>
        </p:txBody>
      </p:sp>
    </p:spTree>
    <p:extLst>
      <p:ext uri="{BB962C8B-B14F-4D97-AF65-F5344CB8AC3E}">
        <p14:creationId xmlns:p14="http://schemas.microsoft.com/office/powerpoint/2010/main" val="82970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6A37895-75D6-5D32-C49D-743958044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6BF8270-E3F3-81C4-5E31-656206F0D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F92539-B9A6-5B9E-DA61-8F9335C71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A3ADE-D492-4BBF-837F-FC80CE61F5AB}" type="datetimeFigureOut">
              <a:rPr lang="el-GR" smtClean="0"/>
              <a:t>05/12/2025</a:t>
            </a:fld>
            <a:endParaRPr lang="el-GR"/>
          </a:p>
        </p:txBody>
      </p:sp>
      <p:sp>
        <p:nvSpPr>
          <p:cNvPr id="5" name="Θέση υποσέλιδου 4">
            <a:extLst>
              <a:ext uri="{FF2B5EF4-FFF2-40B4-BE49-F238E27FC236}">
                <a16:creationId xmlns:a16="http://schemas.microsoft.com/office/drawing/2014/main" id="{E7337B22-E82B-285E-A989-4ABEF0EC2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927C2E7-6184-1B9A-00D5-B48645211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942DFB-FBDB-4125-BCA0-B0CA0E530383}" type="slidenum">
              <a:rPr lang="el-GR" smtClean="0"/>
              <a:t>‹#›</a:t>
            </a:fld>
            <a:endParaRPr lang="el-GR"/>
          </a:p>
        </p:txBody>
      </p:sp>
    </p:spTree>
    <p:extLst>
      <p:ext uri="{BB962C8B-B14F-4D97-AF65-F5344CB8AC3E}">
        <p14:creationId xmlns:p14="http://schemas.microsoft.com/office/powerpoint/2010/main" val="2555739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c.ihu.gr/wp-content/uploads/2024/11/%CE%A6%CE%95%CE%9A-466-2021-%CF%84%CE%92.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c.ihu.gr/wp-content/uploads/2022/10/%CE%A5%CE%94-%CE%B1%CE%BD%CF%84%CE%AF-%CF%80%CE%BF%CE%B9%CE%BD%CE%B9%CE%BA%CE%BF%CF%8D-%CE%BC%CE%B7%CF%84%CF%81%CF%8E%CE%BF%CF%85-v2.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c.ihu.gr/wp-content/uploads/2022/10/%CE%95%CE%9426-v7.docx" TargetMode="External"/><Relationship Id="rId2" Type="http://schemas.openxmlformats.org/officeDocument/2006/relationships/hyperlink" Target="https://rc.ihu.gr/%ce%ad%ce%bd%cf%84%cf%85%cf%80%ce%b1-%cf%83%cf%85%ce%bd%ce%b1%ce%bb%ce%bb%ce%b1%ce%b3%cf%8e%ce%bd/%ce%b4%ce%b9%ce%bf%ce%b9%ce%ba%ce%b7%cf%84%ce%b9%ce%ba%ce%ac-%ce%ad%ce%bd%cf%84%cf%85%cf%80%ce%b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AE435-C9E6-4146-F8A8-6F0B6D327007}"/>
              </a:ext>
            </a:extLst>
          </p:cNvPr>
          <p:cNvSpPr>
            <a:spLocks noGrp="1"/>
          </p:cNvSpPr>
          <p:nvPr>
            <p:ph type="ctrTitle"/>
          </p:nvPr>
        </p:nvSpPr>
        <p:spPr/>
        <p:txBody>
          <a:bodyPr>
            <a:normAutofit/>
          </a:bodyPr>
          <a:lstStyle/>
          <a:p>
            <a:r>
              <a:rPr lang="el-GR" sz="4200" dirty="0"/>
              <a:t>ΤΜΗΜΑ ΔΙΟΙΚΗΤΙΚΗΣ ΥΠΟΣΤΗΡΙΞΗΣ </a:t>
            </a:r>
            <a:br>
              <a:rPr lang="en-US" sz="4200" dirty="0"/>
            </a:br>
            <a:r>
              <a:rPr lang="el-GR" sz="4200" dirty="0"/>
              <a:t>Μ.Ο.Δ.Υ. Ε.Λ.Κ.Ε./Δι.Πα.Ε</a:t>
            </a:r>
            <a:br>
              <a:rPr lang="el-GR" sz="4200" dirty="0"/>
            </a:br>
            <a:r>
              <a:rPr lang="el-GR" sz="4200" dirty="0"/>
              <a:t>ΓΡΑΦΕΙΟ ΠΡΟΜΗΘΕΙΩΝ</a:t>
            </a:r>
          </a:p>
        </p:txBody>
      </p:sp>
    </p:spTree>
    <p:extLst>
      <p:ext uri="{BB962C8B-B14F-4D97-AF65-F5344CB8AC3E}">
        <p14:creationId xmlns:p14="http://schemas.microsoft.com/office/powerpoint/2010/main" val="365867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AEDAC-FDD0-36B1-2B0F-B5667B5F74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EEC3A4D-EA87-5EDB-E57C-803404F34FA5}"/>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6" name="Θέση περιεχομένου 5">
            <a:extLst>
              <a:ext uri="{FF2B5EF4-FFF2-40B4-BE49-F238E27FC236}">
                <a16:creationId xmlns:a16="http://schemas.microsoft.com/office/drawing/2014/main" id="{DBDAEE39-D61F-C0F5-37DA-BCE751F25437}"/>
              </a:ext>
            </a:extLst>
          </p:cNvPr>
          <p:cNvPicPr>
            <a:picLocks noGrp="1" noChangeAspect="1"/>
          </p:cNvPicPr>
          <p:nvPr>
            <p:ph idx="1"/>
          </p:nvPr>
        </p:nvPicPr>
        <p:blipFill>
          <a:blip r:embed="rId2"/>
          <a:stretch>
            <a:fillRect/>
          </a:stretch>
        </p:blipFill>
        <p:spPr>
          <a:xfrm>
            <a:off x="95250" y="1228724"/>
            <a:ext cx="12096749" cy="5540375"/>
          </a:xfrm>
          <a:prstGeom prst="rect">
            <a:avLst/>
          </a:prstGeom>
        </p:spPr>
      </p:pic>
      <p:sp>
        <p:nvSpPr>
          <p:cNvPr id="7" name="Βέλος: Αριστερό 6">
            <a:extLst>
              <a:ext uri="{FF2B5EF4-FFF2-40B4-BE49-F238E27FC236}">
                <a16:creationId xmlns:a16="http://schemas.microsoft.com/office/drawing/2014/main" id="{00A0FC96-52CA-CCA3-0A9F-2A3CD9070D23}"/>
              </a:ext>
            </a:extLst>
          </p:cNvPr>
          <p:cNvSpPr/>
          <p:nvPr/>
        </p:nvSpPr>
        <p:spPr>
          <a:xfrm>
            <a:off x="6949440" y="2953513"/>
            <a:ext cx="2240280" cy="228599"/>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5179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3EE2D-C569-3782-5AA9-886C6FF9F60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BEF1567-293A-9A96-017B-BCE885748F5F}"/>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8" name="Θέση περιεχομένου 7">
            <a:extLst>
              <a:ext uri="{FF2B5EF4-FFF2-40B4-BE49-F238E27FC236}">
                <a16:creationId xmlns:a16="http://schemas.microsoft.com/office/drawing/2014/main" id="{40FECC6D-0758-376A-A697-D3072745B0FE}"/>
              </a:ext>
            </a:extLst>
          </p:cNvPr>
          <p:cNvPicPr>
            <a:picLocks noGrp="1" noChangeAspect="1"/>
          </p:cNvPicPr>
          <p:nvPr>
            <p:ph idx="1"/>
          </p:nvPr>
        </p:nvPicPr>
        <p:blipFill>
          <a:blip r:embed="rId2"/>
          <a:stretch>
            <a:fillRect/>
          </a:stretch>
        </p:blipFill>
        <p:spPr>
          <a:xfrm>
            <a:off x="99650" y="1295400"/>
            <a:ext cx="12092349" cy="5473700"/>
          </a:xfrm>
          <a:prstGeom prst="rect">
            <a:avLst/>
          </a:prstGeom>
        </p:spPr>
      </p:pic>
      <p:sp>
        <p:nvSpPr>
          <p:cNvPr id="9" name="Βέλος: Αριστερό 8">
            <a:extLst>
              <a:ext uri="{FF2B5EF4-FFF2-40B4-BE49-F238E27FC236}">
                <a16:creationId xmlns:a16="http://schemas.microsoft.com/office/drawing/2014/main" id="{ED853073-A33B-569B-2748-2D968A14DEE5}"/>
              </a:ext>
            </a:extLst>
          </p:cNvPr>
          <p:cNvSpPr/>
          <p:nvPr/>
        </p:nvSpPr>
        <p:spPr>
          <a:xfrm>
            <a:off x="10137267" y="5398961"/>
            <a:ext cx="1533525" cy="32727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736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CA98-8384-96D4-8341-5CA917244C0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CD0DA5D-AA48-A305-47D8-311413561612}"/>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16" name="Θέση περιεχομένου 15">
            <a:extLst>
              <a:ext uri="{FF2B5EF4-FFF2-40B4-BE49-F238E27FC236}">
                <a16:creationId xmlns:a16="http://schemas.microsoft.com/office/drawing/2014/main" id="{099B483B-9F15-1E5F-B7CE-C44BF6ECC668}"/>
              </a:ext>
            </a:extLst>
          </p:cNvPr>
          <p:cNvPicPr>
            <a:picLocks noGrp="1" noChangeAspect="1"/>
          </p:cNvPicPr>
          <p:nvPr>
            <p:ph idx="1"/>
          </p:nvPr>
        </p:nvPicPr>
        <p:blipFill>
          <a:blip r:embed="rId2"/>
          <a:stretch>
            <a:fillRect/>
          </a:stretch>
        </p:blipFill>
        <p:spPr>
          <a:xfrm>
            <a:off x="96706" y="1228725"/>
            <a:ext cx="12095294" cy="5540375"/>
          </a:xfrm>
          <a:prstGeom prst="rect">
            <a:avLst/>
          </a:prstGeom>
        </p:spPr>
      </p:pic>
      <p:sp>
        <p:nvSpPr>
          <p:cNvPr id="18" name="Βέλος: Δεξιό 17">
            <a:extLst>
              <a:ext uri="{FF2B5EF4-FFF2-40B4-BE49-F238E27FC236}">
                <a16:creationId xmlns:a16="http://schemas.microsoft.com/office/drawing/2014/main" id="{6EB5DD22-6E19-5ACA-91DF-310D24839CCA}"/>
              </a:ext>
            </a:extLst>
          </p:cNvPr>
          <p:cNvSpPr/>
          <p:nvPr/>
        </p:nvSpPr>
        <p:spPr>
          <a:xfrm>
            <a:off x="9701784" y="2075689"/>
            <a:ext cx="1435608" cy="164591"/>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9" name="Βέλος: Κάτω 18">
            <a:extLst>
              <a:ext uri="{FF2B5EF4-FFF2-40B4-BE49-F238E27FC236}">
                <a16:creationId xmlns:a16="http://schemas.microsoft.com/office/drawing/2014/main" id="{2677D7A2-6690-3434-2374-0B1D01904DB0}"/>
              </a:ext>
            </a:extLst>
          </p:cNvPr>
          <p:cNvSpPr/>
          <p:nvPr/>
        </p:nvSpPr>
        <p:spPr>
          <a:xfrm>
            <a:off x="11622024" y="1414463"/>
            <a:ext cx="118872" cy="66122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0" name="Βέλος: Αριστερό 19">
            <a:extLst>
              <a:ext uri="{FF2B5EF4-FFF2-40B4-BE49-F238E27FC236}">
                <a16:creationId xmlns:a16="http://schemas.microsoft.com/office/drawing/2014/main" id="{DCE699CC-490E-EEB0-3179-CBC62B562AF0}"/>
              </a:ext>
            </a:extLst>
          </p:cNvPr>
          <p:cNvSpPr/>
          <p:nvPr/>
        </p:nvSpPr>
        <p:spPr>
          <a:xfrm>
            <a:off x="5650992" y="3090672"/>
            <a:ext cx="1225296" cy="13716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1" name="Βέλος: Αριστερό 20">
            <a:extLst>
              <a:ext uri="{FF2B5EF4-FFF2-40B4-BE49-F238E27FC236}">
                <a16:creationId xmlns:a16="http://schemas.microsoft.com/office/drawing/2014/main" id="{C5A68B9F-361F-56EA-0603-E8FAB16DD214}"/>
              </a:ext>
            </a:extLst>
          </p:cNvPr>
          <p:cNvSpPr/>
          <p:nvPr/>
        </p:nvSpPr>
        <p:spPr>
          <a:xfrm>
            <a:off x="4443984" y="3779456"/>
            <a:ext cx="1225296" cy="13716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2" name="Βέλος: Αριστερό 21">
            <a:extLst>
              <a:ext uri="{FF2B5EF4-FFF2-40B4-BE49-F238E27FC236}">
                <a16:creationId xmlns:a16="http://schemas.microsoft.com/office/drawing/2014/main" id="{76B35123-0F80-7DEC-26A0-88D367FDA648}"/>
              </a:ext>
            </a:extLst>
          </p:cNvPr>
          <p:cNvSpPr/>
          <p:nvPr/>
        </p:nvSpPr>
        <p:spPr>
          <a:xfrm>
            <a:off x="8317992" y="3765740"/>
            <a:ext cx="1225296" cy="13716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3" name="Βέλος: Αριστερό 22">
            <a:extLst>
              <a:ext uri="{FF2B5EF4-FFF2-40B4-BE49-F238E27FC236}">
                <a16:creationId xmlns:a16="http://schemas.microsoft.com/office/drawing/2014/main" id="{86B3C86B-05FC-3656-4053-E7FD5D69005F}"/>
              </a:ext>
            </a:extLst>
          </p:cNvPr>
          <p:cNvSpPr/>
          <p:nvPr/>
        </p:nvSpPr>
        <p:spPr>
          <a:xfrm>
            <a:off x="4285488" y="4041584"/>
            <a:ext cx="1225296" cy="13716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5" name="Βέλος: Κάτω 24">
            <a:extLst>
              <a:ext uri="{FF2B5EF4-FFF2-40B4-BE49-F238E27FC236}">
                <a16:creationId xmlns:a16="http://schemas.microsoft.com/office/drawing/2014/main" id="{1F310D8E-6B1B-830F-FC1C-0EBB28CBDAE5}"/>
              </a:ext>
            </a:extLst>
          </p:cNvPr>
          <p:cNvSpPr/>
          <p:nvPr/>
        </p:nvSpPr>
        <p:spPr>
          <a:xfrm>
            <a:off x="11740896" y="5629275"/>
            <a:ext cx="118872" cy="66122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4972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1769D-2687-D2D5-BE18-F3B77AFFA7D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0E65809-8F64-4587-9747-C648BBCFCD23}"/>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8" name="Θέση περιεχομένου 7">
            <a:extLst>
              <a:ext uri="{FF2B5EF4-FFF2-40B4-BE49-F238E27FC236}">
                <a16:creationId xmlns:a16="http://schemas.microsoft.com/office/drawing/2014/main" id="{212479BC-D5B0-6F8A-17CF-BF041B8CE263}"/>
              </a:ext>
            </a:extLst>
          </p:cNvPr>
          <p:cNvPicPr>
            <a:picLocks noGrp="1" noChangeAspect="1"/>
          </p:cNvPicPr>
          <p:nvPr>
            <p:ph idx="1"/>
          </p:nvPr>
        </p:nvPicPr>
        <p:blipFill>
          <a:blip r:embed="rId2"/>
          <a:stretch>
            <a:fillRect/>
          </a:stretch>
        </p:blipFill>
        <p:spPr>
          <a:xfrm>
            <a:off x="66674" y="1179576"/>
            <a:ext cx="12049125" cy="5589524"/>
          </a:xfrm>
          <a:prstGeom prst="rect">
            <a:avLst/>
          </a:prstGeom>
        </p:spPr>
      </p:pic>
      <p:sp>
        <p:nvSpPr>
          <p:cNvPr id="12" name="Βέλος: Αριστερό 11">
            <a:extLst>
              <a:ext uri="{FF2B5EF4-FFF2-40B4-BE49-F238E27FC236}">
                <a16:creationId xmlns:a16="http://schemas.microsoft.com/office/drawing/2014/main" id="{103C4162-0D20-AC7E-3E7A-0B54503B3F0D}"/>
              </a:ext>
            </a:extLst>
          </p:cNvPr>
          <p:cNvSpPr/>
          <p:nvPr/>
        </p:nvSpPr>
        <p:spPr>
          <a:xfrm>
            <a:off x="5775960" y="6419024"/>
            <a:ext cx="1225296" cy="13716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800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A1A2-44C5-B2B5-10CB-D3F19B6A7E3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1BABECA-6054-6D13-AFF4-2C99D6A54EC1}"/>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6" name="Θέση περιεχομένου 5">
            <a:extLst>
              <a:ext uri="{FF2B5EF4-FFF2-40B4-BE49-F238E27FC236}">
                <a16:creationId xmlns:a16="http://schemas.microsoft.com/office/drawing/2014/main" id="{119346A6-5789-1214-B8A9-18D1822D7656}"/>
              </a:ext>
            </a:extLst>
          </p:cNvPr>
          <p:cNvPicPr>
            <a:picLocks noGrp="1" noChangeAspect="1"/>
          </p:cNvPicPr>
          <p:nvPr>
            <p:ph idx="1"/>
          </p:nvPr>
        </p:nvPicPr>
        <p:blipFill>
          <a:blip r:embed="rId2"/>
          <a:stretch>
            <a:fillRect/>
          </a:stretch>
        </p:blipFill>
        <p:spPr>
          <a:xfrm>
            <a:off x="62946" y="1181100"/>
            <a:ext cx="12052854" cy="5588000"/>
          </a:xfrm>
          <a:prstGeom prst="rect">
            <a:avLst/>
          </a:prstGeom>
        </p:spPr>
      </p:pic>
      <p:sp>
        <p:nvSpPr>
          <p:cNvPr id="7" name="Βέλος: Αριστερό 6">
            <a:extLst>
              <a:ext uri="{FF2B5EF4-FFF2-40B4-BE49-F238E27FC236}">
                <a16:creationId xmlns:a16="http://schemas.microsoft.com/office/drawing/2014/main" id="{BD494676-251D-74E7-D6E3-BF795598EAE8}"/>
              </a:ext>
            </a:extLst>
          </p:cNvPr>
          <p:cNvSpPr/>
          <p:nvPr/>
        </p:nvSpPr>
        <p:spPr>
          <a:xfrm>
            <a:off x="8116062" y="2224278"/>
            <a:ext cx="1647825" cy="35433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7943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2E9C-9F95-4EFF-A011-9225A29CB03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BBFC5E6-9852-A68D-9805-E7A745752798}"/>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8" name="Θέση περιεχομένου 7">
            <a:extLst>
              <a:ext uri="{FF2B5EF4-FFF2-40B4-BE49-F238E27FC236}">
                <a16:creationId xmlns:a16="http://schemas.microsoft.com/office/drawing/2014/main" id="{61EE93CA-8C82-8550-20A2-317153B802DF}"/>
              </a:ext>
            </a:extLst>
          </p:cNvPr>
          <p:cNvPicPr>
            <a:picLocks noGrp="1" noChangeAspect="1"/>
          </p:cNvPicPr>
          <p:nvPr>
            <p:ph idx="1"/>
          </p:nvPr>
        </p:nvPicPr>
        <p:blipFill>
          <a:blip r:embed="rId2"/>
          <a:stretch>
            <a:fillRect/>
          </a:stretch>
        </p:blipFill>
        <p:spPr>
          <a:xfrm>
            <a:off x="66675" y="1315210"/>
            <a:ext cx="12020550" cy="5362449"/>
          </a:xfrm>
          <a:prstGeom prst="rect">
            <a:avLst/>
          </a:prstGeom>
        </p:spPr>
      </p:pic>
      <p:sp>
        <p:nvSpPr>
          <p:cNvPr id="9" name="Βέλος: Αριστερό 8">
            <a:extLst>
              <a:ext uri="{FF2B5EF4-FFF2-40B4-BE49-F238E27FC236}">
                <a16:creationId xmlns:a16="http://schemas.microsoft.com/office/drawing/2014/main" id="{84EC1A9A-817D-57DD-FC2E-A8DC4FBBA57A}"/>
              </a:ext>
            </a:extLst>
          </p:cNvPr>
          <p:cNvSpPr/>
          <p:nvPr/>
        </p:nvSpPr>
        <p:spPr>
          <a:xfrm flipV="1">
            <a:off x="4343400" y="3822193"/>
            <a:ext cx="1619250" cy="17830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0" name="Βέλος: Αριστερό 9">
            <a:extLst>
              <a:ext uri="{FF2B5EF4-FFF2-40B4-BE49-F238E27FC236}">
                <a16:creationId xmlns:a16="http://schemas.microsoft.com/office/drawing/2014/main" id="{A8A988BA-1158-FC59-6291-B4C5C79F53CA}"/>
              </a:ext>
            </a:extLst>
          </p:cNvPr>
          <p:cNvSpPr/>
          <p:nvPr/>
        </p:nvSpPr>
        <p:spPr>
          <a:xfrm flipV="1">
            <a:off x="6076950" y="5364481"/>
            <a:ext cx="1619250" cy="17830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2E153EED-8556-6724-663D-0DB93BD36AD0}"/>
              </a:ext>
            </a:extLst>
          </p:cNvPr>
          <p:cNvSpPr/>
          <p:nvPr/>
        </p:nvSpPr>
        <p:spPr>
          <a:xfrm>
            <a:off x="576072" y="1325880"/>
            <a:ext cx="1280160" cy="18288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5744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7EA8-073B-2EFD-53F6-37073B4790A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597F0C-8617-EC8F-0A2F-481B379E7492}"/>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12" name="Θέση περιεχομένου 11">
            <a:extLst>
              <a:ext uri="{FF2B5EF4-FFF2-40B4-BE49-F238E27FC236}">
                <a16:creationId xmlns:a16="http://schemas.microsoft.com/office/drawing/2014/main" id="{01126A25-ACD8-7A56-3DB0-43499F5138AB}"/>
              </a:ext>
            </a:extLst>
          </p:cNvPr>
          <p:cNvPicPr>
            <a:picLocks noGrp="1" noChangeAspect="1"/>
          </p:cNvPicPr>
          <p:nvPr>
            <p:ph idx="1"/>
          </p:nvPr>
        </p:nvPicPr>
        <p:blipFill>
          <a:blip r:embed="rId2"/>
          <a:stretch>
            <a:fillRect/>
          </a:stretch>
        </p:blipFill>
        <p:spPr>
          <a:xfrm>
            <a:off x="128016" y="1188720"/>
            <a:ext cx="11969496" cy="5449824"/>
          </a:xfrm>
          <a:prstGeom prst="rect">
            <a:avLst/>
          </a:prstGeom>
        </p:spPr>
      </p:pic>
      <p:sp>
        <p:nvSpPr>
          <p:cNvPr id="13" name="Βέλος: Αριστερό 12">
            <a:extLst>
              <a:ext uri="{FF2B5EF4-FFF2-40B4-BE49-F238E27FC236}">
                <a16:creationId xmlns:a16="http://schemas.microsoft.com/office/drawing/2014/main" id="{A5F06A1D-C315-1856-316A-152CED753A0A}"/>
              </a:ext>
            </a:extLst>
          </p:cNvPr>
          <p:cNvSpPr/>
          <p:nvPr/>
        </p:nvSpPr>
        <p:spPr>
          <a:xfrm>
            <a:off x="10021824" y="1975104"/>
            <a:ext cx="1481328" cy="24688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4" name="Βέλος: Αριστερό 13">
            <a:extLst>
              <a:ext uri="{FF2B5EF4-FFF2-40B4-BE49-F238E27FC236}">
                <a16:creationId xmlns:a16="http://schemas.microsoft.com/office/drawing/2014/main" id="{94BD3F48-C1F3-CFC2-4F3F-7B7215B86EF6}"/>
              </a:ext>
            </a:extLst>
          </p:cNvPr>
          <p:cNvSpPr/>
          <p:nvPr/>
        </p:nvSpPr>
        <p:spPr>
          <a:xfrm>
            <a:off x="8272272" y="6031992"/>
            <a:ext cx="1481328" cy="24688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5" name="Βέλος: Αριστερό 14">
            <a:extLst>
              <a:ext uri="{FF2B5EF4-FFF2-40B4-BE49-F238E27FC236}">
                <a16:creationId xmlns:a16="http://schemas.microsoft.com/office/drawing/2014/main" id="{402F4143-670D-1845-A04F-565258420A18}"/>
              </a:ext>
            </a:extLst>
          </p:cNvPr>
          <p:cNvSpPr/>
          <p:nvPr/>
        </p:nvSpPr>
        <p:spPr>
          <a:xfrm>
            <a:off x="6370320" y="2657856"/>
            <a:ext cx="1481328" cy="246888"/>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8348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C3786-EEF2-61B5-16DE-C7F462750D2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8FFF236-EF4A-5DF4-9026-98722A6FFAA3}"/>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6" name="Θέση περιεχομένου 5">
            <a:extLst>
              <a:ext uri="{FF2B5EF4-FFF2-40B4-BE49-F238E27FC236}">
                <a16:creationId xmlns:a16="http://schemas.microsoft.com/office/drawing/2014/main" id="{831E0325-D549-7536-86AC-50A74B5DDC2F}"/>
              </a:ext>
            </a:extLst>
          </p:cNvPr>
          <p:cNvPicPr>
            <a:picLocks noGrp="1" noChangeAspect="1"/>
          </p:cNvPicPr>
          <p:nvPr>
            <p:ph idx="1"/>
          </p:nvPr>
        </p:nvPicPr>
        <p:blipFill>
          <a:blip r:embed="rId2"/>
          <a:stretch>
            <a:fillRect/>
          </a:stretch>
        </p:blipFill>
        <p:spPr>
          <a:xfrm>
            <a:off x="159118" y="1190624"/>
            <a:ext cx="12032882" cy="5578475"/>
          </a:xfrm>
          <a:prstGeom prst="rect">
            <a:avLst/>
          </a:prstGeom>
        </p:spPr>
      </p:pic>
      <p:sp>
        <p:nvSpPr>
          <p:cNvPr id="7" name="Βέλος: Αριστερό 6">
            <a:extLst>
              <a:ext uri="{FF2B5EF4-FFF2-40B4-BE49-F238E27FC236}">
                <a16:creationId xmlns:a16="http://schemas.microsoft.com/office/drawing/2014/main" id="{A82F6405-2173-EE70-F247-6C8AAF948E14}"/>
              </a:ext>
            </a:extLst>
          </p:cNvPr>
          <p:cNvSpPr/>
          <p:nvPr/>
        </p:nvSpPr>
        <p:spPr>
          <a:xfrm>
            <a:off x="7842123" y="2290254"/>
            <a:ext cx="1790700" cy="451866"/>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3562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88B66-C913-EAB8-4844-6F3CDAB11A9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8AC1079-25B6-EC33-171A-7E881637C20E}"/>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16" name="Θέση περιεχομένου 15">
            <a:extLst>
              <a:ext uri="{FF2B5EF4-FFF2-40B4-BE49-F238E27FC236}">
                <a16:creationId xmlns:a16="http://schemas.microsoft.com/office/drawing/2014/main" id="{5F610129-BC92-ACC6-2FB6-EC1E5E668560}"/>
              </a:ext>
            </a:extLst>
          </p:cNvPr>
          <p:cNvPicPr>
            <a:picLocks noGrp="1" noChangeAspect="1"/>
          </p:cNvPicPr>
          <p:nvPr>
            <p:ph idx="1"/>
          </p:nvPr>
        </p:nvPicPr>
        <p:blipFill>
          <a:blip r:embed="rId2"/>
          <a:stretch>
            <a:fillRect/>
          </a:stretch>
        </p:blipFill>
        <p:spPr>
          <a:xfrm>
            <a:off x="200025" y="1276350"/>
            <a:ext cx="11801475" cy="5492750"/>
          </a:xfrm>
          <a:prstGeom prst="rect">
            <a:avLst/>
          </a:prstGeom>
        </p:spPr>
      </p:pic>
      <p:sp>
        <p:nvSpPr>
          <p:cNvPr id="17" name="Βέλος: Αριστερό 16">
            <a:extLst>
              <a:ext uri="{FF2B5EF4-FFF2-40B4-BE49-F238E27FC236}">
                <a16:creationId xmlns:a16="http://schemas.microsoft.com/office/drawing/2014/main" id="{0865FB3F-5561-DE71-C9CB-DB15C69A8AE7}"/>
              </a:ext>
            </a:extLst>
          </p:cNvPr>
          <p:cNvSpPr/>
          <p:nvPr/>
        </p:nvSpPr>
        <p:spPr>
          <a:xfrm>
            <a:off x="7555611" y="2097024"/>
            <a:ext cx="1600200" cy="33528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894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95EC6-3C8D-9AA1-9487-FEC95200034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68C6BC4-9D58-C8C5-6CC5-CC5CA8E689BD}"/>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Έλεγχος αιτήματος απευθείας ανάθεσης</a:t>
            </a:r>
          </a:p>
        </p:txBody>
      </p:sp>
      <p:pic>
        <p:nvPicPr>
          <p:cNvPr id="6" name="Θέση περιεχομένου 5">
            <a:extLst>
              <a:ext uri="{FF2B5EF4-FFF2-40B4-BE49-F238E27FC236}">
                <a16:creationId xmlns:a16="http://schemas.microsoft.com/office/drawing/2014/main" id="{307E5175-CAB6-888E-F6E3-EBAE9DFA39FB}"/>
              </a:ext>
            </a:extLst>
          </p:cNvPr>
          <p:cNvPicPr>
            <a:picLocks noGrp="1" noChangeAspect="1"/>
          </p:cNvPicPr>
          <p:nvPr>
            <p:ph idx="1"/>
          </p:nvPr>
        </p:nvPicPr>
        <p:blipFill>
          <a:blip r:embed="rId2"/>
          <a:stretch>
            <a:fillRect/>
          </a:stretch>
        </p:blipFill>
        <p:spPr>
          <a:xfrm>
            <a:off x="226695" y="1257300"/>
            <a:ext cx="11772900" cy="5511799"/>
          </a:xfrm>
          <a:prstGeom prst="rect">
            <a:avLst/>
          </a:prstGeom>
        </p:spPr>
      </p:pic>
      <p:sp>
        <p:nvSpPr>
          <p:cNvPr id="7" name="Ορθογώνιο 6">
            <a:extLst>
              <a:ext uri="{FF2B5EF4-FFF2-40B4-BE49-F238E27FC236}">
                <a16:creationId xmlns:a16="http://schemas.microsoft.com/office/drawing/2014/main" id="{7F716AF9-1CEB-2F20-AAAF-D163388BFD57}"/>
              </a:ext>
            </a:extLst>
          </p:cNvPr>
          <p:cNvSpPr/>
          <p:nvPr/>
        </p:nvSpPr>
        <p:spPr>
          <a:xfrm>
            <a:off x="1266825" y="1714500"/>
            <a:ext cx="714375" cy="1428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984698F-3171-EE1D-6ED4-34091EB348E5}"/>
              </a:ext>
            </a:extLst>
          </p:cNvPr>
          <p:cNvSpPr/>
          <p:nvPr/>
        </p:nvSpPr>
        <p:spPr>
          <a:xfrm>
            <a:off x="1547241" y="2219419"/>
            <a:ext cx="3491103" cy="2859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87944E3-D207-770C-C01B-36F4D3C67D6D}"/>
              </a:ext>
            </a:extLst>
          </p:cNvPr>
          <p:cNvSpPr/>
          <p:nvPr/>
        </p:nvSpPr>
        <p:spPr>
          <a:xfrm>
            <a:off x="8101584" y="2219419"/>
            <a:ext cx="2630424" cy="1488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8571005B-3500-08E8-93EE-FDCFE47656DE}"/>
              </a:ext>
            </a:extLst>
          </p:cNvPr>
          <p:cNvSpPr/>
          <p:nvPr/>
        </p:nvSpPr>
        <p:spPr>
          <a:xfrm>
            <a:off x="8787384" y="2505360"/>
            <a:ext cx="1944624" cy="775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5FC87369-2E57-BA86-5D47-08D2EC233D61}"/>
              </a:ext>
            </a:extLst>
          </p:cNvPr>
          <p:cNvSpPr/>
          <p:nvPr/>
        </p:nvSpPr>
        <p:spPr>
          <a:xfrm>
            <a:off x="10142601" y="2648489"/>
            <a:ext cx="714375" cy="1428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8B44BEC4-BC0E-59BF-F2E0-142DA415EF2F}"/>
              </a:ext>
            </a:extLst>
          </p:cNvPr>
          <p:cNvSpPr/>
          <p:nvPr/>
        </p:nvSpPr>
        <p:spPr>
          <a:xfrm>
            <a:off x="10338244" y="5013737"/>
            <a:ext cx="714375" cy="1428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9948622E-2FBB-DB34-4987-604F49040CD5}"/>
              </a:ext>
            </a:extLst>
          </p:cNvPr>
          <p:cNvSpPr/>
          <p:nvPr/>
        </p:nvSpPr>
        <p:spPr>
          <a:xfrm>
            <a:off x="5445633" y="4777819"/>
            <a:ext cx="1074039" cy="4718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A4E25708-558E-E756-B469-1F907C82FE79}"/>
              </a:ext>
            </a:extLst>
          </p:cNvPr>
          <p:cNvSpPr/>
          <p:nvPr/>
        </p:nvSpPr>
        <p:spPr>
          <a:xfrm>
            <a:off x="1547241" y="5524578"/>
            <a:ext cx="7916799" cy="7939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5" name="Βέλος: Αριστερό 14">
            <a:extLst>
              <a:ext uri="{FF2B5EF4-FFF2-40B4-BE49-F238E27FC236}">
                <a16:creationId xmlns:a16="http://schemas.microsoft.com/office/drawing/2014/main" id="{FB2572EF-4112-B7B8-7EE7-6437F57143E2}"/>
              </a:ext>
            </a:extLst>
          </p:cNvPr>
          <p:cNvSpPr/>
          <p:nvPr/>
        </p:nvSpPr>
        <p:spPr>
          <a:xfrm>
            <a:off x="4032504" y="4866322"/>
            <a:ext cx="2487168" cy="21885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845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8972B6-1F8F-4253-4C2F-9E82A7D0FC72}"/>
              </a:ext>
            </a:extLst>
          </p:cNvPr>
          <p:cNvSpPr>
            <a:spLocks noGrp="1"/>
          </p:cNvSpPr>
          <p:nvPr>
            <p:ph type="title"/>
          </p:nvPr>
        </p:nvSpPr>
        <p:spPr/>
        <p:txBody>
          <a:bodyPr>
            <a:normAutofit fontScale="90000"/>
          </a:bodyPr>
          <a:lstStyle/>
          <a:p>
            <a:r>
              <a:rPr lang="el-GR" dirty="0"/>
              <a:t>Γραφείο Προμηθειών </a:t>
            </a:r>
            <a:br>
              <a:rPr lang="el-GR" dirty="0"/>
            </a:br>
            <a:r>
              <a:rPr lang="el-GR" sz="2700" dirty="0"/>
              <a:t>Απ’ ευθείας αναθέσεις – Ηλεκτρονικοί Διαγωνισμοί</a:t>
            </a:r>
            <a:br>
              <a:rPr lang="el-GR" sz="2700" dirty="0"/>
            </a:br>
            <a:r>
              <a:rPr lang="el-GR" sz="2700" dirty="0"/>
              <a:t>Όρια βάσει των ν. 4412/2016 και ν. 4957/2022</a:t>
            </a:r>
          </a:p>
        </p:txBody>
      </p:sp>
      <p:sp>
        <p:nvSpPr>
          <p:cNvPr id="3" name="Θέση περιεχομένου 2">
            <a:extLst>
              <a:ext uri="{FF2B5EF4-FFF2-40B4-BE49-F238E27FC236}">
                <a16:creationId xmlns:a16="http://schemas.microsoft.com/office/drawing/2014/main" id="{F5DBE7EE-63C8-7A04-165B-25494492C374}"/>
              </a:ext>
            </a:extLst>
          </p:cNvPr>
          <p:cNvSpPr>
            <a:spLocks noGrp="1"/>
          </p:cNvSpPr>
          <p:nvPr>
            <p:ph idx="1"/>
          </p:nvPr>
        </p:nvSpPr>
        <p:spPr>
          <a:xfrm>
            <a:off x="838200" y="1690688"/>
            <a:ext cx="10515600" cy="4989081"/>
          </a:xfrm>
        </p:spPr>
        <p:txBody>
          <a:bodyPr>
            <a:normAutofit lnSpcReduction="10000"/>
          </a:bodyPr>
          <a:lstStyle/>
          <a:p>
            <a:pPr marL="0" indent="0" algn="just">
              <a:buNone/>
            </a:pPr>
            <a:r>
              <a:rPr lang="el-GR" sz="1400" dirty="0"/>
              <a:t>Η σύναψη δημοσίων συμβάσεων για την προμήθεια ειδών, υπηρεσιών και την εκπόνηση μελετών και τεχνικών έργων πραγματοποιείται σύμφωνα με τον ν. 4412/2016 αυτοτελώς ανά έργο/πρόγραμμα του Ειδικού Λογαριασμού Κονδυλίων Έρευνας (Ε.Λ.Κ.Ε.) και ανά κατηγορία δαπάνης του εγκεκριμένου ετήσιου αναλυτικού προϋπολογισμού. Ωστόσο για έργα ενταγμένα στο ΕΣΠΑ, στο Ταμείο Ανάκαμψης και Ανθεκτικότητας ή όπου υπάρχει ειδική απαίτηση από το κανονιστικό πλαίσιο διαχείρισης του έργου ο έλεγχος διεξάγεται στο συνολικό προϋπολογισμό της κατηγορίας δαπάνης. Ως προς τη μέθοδο υπολογισμού της</a:t>
            </a:r>
            <a:r>
              <a:rPr lang="en-US" sz="1400" dirty="0"/>
              <a:t> </a:t>
            </a:r>
            <a:r>
              <a:rPr lang="el-GR" sz="1400" dirty="0"/>
              <a:t>εκτιμώμενης αξίας της σύμβασης</a:t>
            </a:r>
            <a:r>
              <a:rPr lang="en-US" sz="1400" dirty="0"/>
              <a:t> </a:t>
            </a:r>
            <a:r>
              <a:rPr lang="el-GR" sz="1400" dirty="0"/>
              <a:t>εφαρμόζεται</a:t>
            </a:r>
            <a:r>
              <a:rPr lang="en-US" sz="1400" dirty="0"/>
              <a:t> </a:t>
            </a:r>
            <a:r>
              <a:rPr lang="el-GR" sz="1400" dirty="0"/>
              <a:t>το άρθρο 6 του ν. 4412/2016.</a:t>
            </a:r>
          </a:p>
          <a:p>
            <a:pPr marL="0" indent="0" algn="just">
              <a:buNone/>
            </a:pPr>
            <a:r>
              <a:rPr lang="el-GR" sz="1400" dirty="0"/>
              <a:t>Απαραίτητη προϋπόθεση για την πραγματοποίηση μίας δαπάνης είναι να έχουν αναρτηθεί στον </a:t>
            </a:r>
            <a:r>
              <a:rPr lang="el-GR" sz="1400" dirty="0" err="1"/>
              <a:t>ιστότοπο</a:t>
            </a:r>
            <a:r>
              <a:rPr lang="el-GR" sz="1400" dirty="0"/>
              <a:t> της «ΔΙΑΥΓΕΙΑΣ» οι διοικητικές πράξεις οι οποίες σχετίζονται με την έγκριση αποδοχής διαχείρισης του έργου και του συνολικού προϋπολογισμού,  του ετήσιου προϋπολογισμού του έργου και της απόφασης ανάληψης υποχρέωσης και να υπάρχει διαθέσιμο υπόλοιπο στην αντίστοιχη κατηγορία δαπάνης του εγκεκριμένου συνολικού και ετήσιου προϋπολογισμού.</a:t>
            </a:r>
          </a:p>
          <a:p>
            <a:pPr marL="0" indent="0" algn="just">
              <a:buNone/>
            </a:pPr>
            <a:r>
              <a:rPr lang="el-GR" sz="1400" dirty="0"/>
              <a:t>Όρια σύναψης δημοσίων με την προσφυγή στην διαδικασία της απευθείας ανάθεσης ή την προσφυγή στην διαδικασία του ηλεκτρονικού διαγωνισμού:  </a:t>
            </a:r>
          </a:p>
          <a:p>
            <a:pPr marL="342900" indent="-342900" algn="just">
              <a:buFont typeface="+mj-lt"/>
              <a:buAutoNum type="arabicPeriod"/>
            </a:pPr>
            <a:r>
              <a:rPr lang="el-GR" sz="1400" dirty="0"/>
              <a:t>Προμήθειες χωρίς διαδικασία ανάθεσης </a:t>
            </a:r>
            <a:r>
              <a:rPr lang="el-GR" sz="1400" b="1" dirty="0"/>
              <a:t>Ήσσονος Αξίας, </a:t>
            </a:r>
            <a:r>
              <a:rPr lang="el-GR" sz="1400" dirty="0"/>
              <a:t>άνευ σύμβασης και άνευ Απόφασης Απευθείας Ανάθεσης </a:t>
            </a:r>
            <a:r>
              <a:rPr lang="el-GR" sz="1400" b="1" dirty="0"/>
              <a:t>(</a:t>
            </a:r>
            <a:r>
              <a:rPr lang="en-US" sz="1400" b="1" dirty="0"/>
              <a:t>0,01 </a:t>
            </a:r>
            <a:r>
              <a:rPr lang="el-GR" sz="1400" b="1" dirty="0"/>
              <a:t>€ έως 2.500,00</a:t>
            </a:r>
            <a:r>
              <a:rPr lang="en-US" sz="1400" b="1" dirty="0"/>
              <a:t> </a:t>
            </a:r>
            <a:r>
              <a:rPr lang="el-GR" sz="1400" b="1" dirty="0"/>
              <a:t>€ πλέον Φ.Π.Α.).</a:t>
            </a:r>
            <a:r>
              <a:rPr lang="el-GR" sz="1400" dirty="0"/>
              <a:t> </a:t>
            </a:r>
            <a:endParaRPr lang="en-US" sz="1400" dirty="0"/>
          </a:p>
          <a:p>
            <a:pPr marL="342900" indent="-342900" algn="just">
              <a:buFont typeface="+mj-lt"/>
              <a:buAutoNum type="arabicPeriod"/>
            </a:pPr>
            <a:r>
              <a:rPr lang="el-GR" sz="1400" dirty="0"/>
              <a:t>Προμήθειες </a:t>
            </a:r>
            <a:r>
              <a:rPr lang="el-GR" sz="1400" b="1" dirty="0"/>
              <a:t>Απευθείας Ανάθεσης (2.500</a:t>
            </a:r>
            <a:r>
              <a:rPr lang="en-US" sz="1400" b="1" dirty="0"/>
              <a:t>,01 </a:t>
            </a:r>
            <a:r>
              <a:rPr lang="el-GR" sz="1400" b="1" dirty="0"/>
              <a:t>€ έως 30.000,00</a:t>
            </a:r>
            <a:r>
              <a:rPr lang="en-US" sz="1400" b="1" dirty="0"/>
              <a:t> </a:t>
            </a:r>
            <a:r>
              <a:rPr lang="el-GR" sz="1400" b="1" dirty="0"/>
              <a:t>€ πλέον Φ.Π.Α.):</a:t>
            </a:r>
          </a:p>
          <a:p>
            <a:pPr lvl="1" algn="just"/>
            <a:r>
              <a:rPr lang="el-GR" sz="1100" dirty="0"/>
              <a:t>άνευ</a:t>
            </a:r>
            <a:r>
              <a:rPr lang="el-GR" sz="1100" b="1" dirty="0"/>
              <a:t> </a:t>
            </a:r>
            <a:r>
              <a:rPr lang="el-GR" sz="1100" dirty="0"/>
              <a:t>σύμβασης και με Απόφαση Απευθείας Ανάθεσης </a:t>
            </a:r>
            <a:r>
              <a:rPr lang="el-GR" sz="1100" b="1" dirty="0"/>
              <a:t>(από 2.500,01 € έως 10.000,00 €  πλέον Φ.Π.Α.)</a:t>
            </a:r>
            <a:r>
              <a:rPr lang="el-GR" sz="1100" dirty="0"/>
              <a:t> για τις οποίες δεν απαιτείται η ανάρτηση προσκλήσεων για την υποβολή οικονομικών προσφορών στο Κ.Η.Μ.ΔΗ.Σ. Απαιτείται η προσκόμιση απόδειξης έρευνας αγοράς.  Η/Ο ΕΥ δύναται να προσκομίζει και μία (1) μόνο οικονομική προσφορά.</a:t>
            </a:r>
          </a:p>
          <a:p>
            <a:pPr lvl="1" algn="just"/>
            <a:r>
              <a:rPr lang="el-GR" sz="1100" dirty="0"/>
              <a:t>με σύμβαση και Απόφαση Απευθείας Ανάθεσης </a:t>
            </a:r>
            <a:r>
              <a:rPr lang="el-GR" sz="1100" b="1" dirty="0"/>
              <a:t>(από 10.000,01 € έως 30.000,00 €  πλέον Φ.Π.Α.)</a:t>
            </a:r>
            <a:r>
              <a:rPr lang="el-GR" sz="1100" dirty="0"/>
              <a:t> για τις οποίες δεν απαιτείται η ανάρτηση προσκλήσεων για την υποβολή οικονομικών προσφορών στο Κ.Η.Μ.ΔΗ.Σ. Απαιτείται η προσκόμιση απόδειξης έρευνας αγοράς, δηλαδή η επισύναψη τουλάχιστον δύο (2) οικονομικών προσφορών.</a:t>
            </a:r>
          </a:p>
          <a:p>
            <a:pPr marL="342900" indent="-342900" algn="just">
              <a:buFont typeface="+mj-lt"/>
              <a:buAutoNum type="arabicPeriod"/>
            </a:pPr>
            <a:r>
              <a:rPr lang="el-GR" sz="1400" dirty="0"/>
              <a:t>Ηλεκτρονικός Διαγωνισμός:</a:t>
            </a:r>
          </a:p>
          <a:p>
            <a:pPr lvl="1" algn="just"/>
            <a:r>
              <a:rPr lang="el-GR" sz="1000" dirty="0"/>
              <a:t> με ανοικτές διαδικασίες κάτω των ορίων μέσω Ε.Σ.Η.ΔΗ.Σ. </a:t>
            </a:r>
            <a:r>
              <a:rPr lang="el-GR" sz="1000" b="1" dirty="0"/>
              <a:t>(3</a:t>
            </a:r>
            <a:r>
              <a:rPr lang="en-US" sz="1000" b="1" dirty="0"/>
              <a:t>0</a:t>
            </a:r>
            <a:r>
              <a:rPr lang="el-GR" sz="1000" b="1" dirty="0"/>
              <a:t>.000</a:t>
            </a:r>
            <a:r>
              <a:rPr lang="en-US" sz="1000" b="1" dirty="0"/>
              <a:t>,01 </a:t>
            </a:r>
            <a:r>
              <a:rPr lang="el-GR" sz="1000" b="1" dirty="0"/>
              <a:t>€ έως 221.000,00</a:t>
            </a:r>
            <a:r>
              <a:rPr lang="en-US" sz="1000" b="1" dirty="0"/>
              <a:t> </a:t>
            </a:r>
            <a:r>
              <a:rPr lang="el-GR" sz="1000" b="1" dirty="0"/>
              <a:t>€ πλέον Φ.Π.Α.).</a:t>
            </a:r>
            <a:r>
              <a:rPr lang="el-GR" sz="1000" dirty="0"/>
              <a:t> </a:t>
            </a:r>
          </a:p>
          <a:p>
            <a:pPr lvl="1" algn="just"/>
            <a:r>
              <a:rPr lang="el-GR" sz="1000" dirty="0"/>
              <a:t>με ανοικτές διαδικασίες άνω των ορίων μέσω Ε.Σ.Η.ΔΗ.Σ. </a:t>
            </a:r>
            <a:r>
              <a:rPr lang="el-GR" sz="1000" b="1" dirty="0"/>
              <a:t>(άνω των 221.000</a:t>
            </a:r>
            <a:r>
              <a:rPr lang="en-US" sz="1000" b="1" dirty="0"/>
              <a:t>,0</a:t>
            </a:r>
            <a:r>
              <a:rPr lang="el-GR" sz="1000" b="1" dirty="0"/>
              <a:t>0</a:t>
            </a:r>
            <a:r>
              <a:rPr lang="en-US" sz="1000" b="1" dirty="0"/>
              <a:t> </a:t>
            </a:r>
            <a:r>
              <a:rPr lang="el-GR" sz="1000" b="1" dirty="0"/>
              <a:t>€ πλέον Φ.Π.Α.).</a:t>
            </a:r>
            <a:r>
              <a:rPr lang="el-GR" sz="1000" dirty="0"/>
              <a:t> </a:t>
            </a:r>
            <a:endParaRPr lang="en-US" sz="1000" dirty="0"/>
          </a:p>
          <a:p>
            <a:pPr marL="342900" indent="-342900" algn="just">
              <a:buFont typeface="+mj-lt"/>
              <a:buAutoNum type="arabicPeriod"/>
            </a:pPr>
            <a:endParaRPr lang="el-GR" sz="1400" dirty="0"/>
          </a:p>
          <a:p>
            <a:pPr marL="0" indent="0" algn="just">
              <a:buNone/>
            </a:pPr>
            <a:endParaRPr lang="el-GR" sz="1400" dirty="0"/>
          </a:p>
        </p:txBody>
      </p:sp>
    </p:spTree>
    <p:extLst>
      <p:ext uri="{BB962C8B-B14F-4D97-AF65-F5344CB8AC3E}">
        <p14:creationId xmlns:p14="http://schemas.microsoft.com/office/powerpoint/2010/main" val="411303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162C-8641-3C03-B7F3-C59DA281DE8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B2FD435-775D-3542-F394-8DC602841CCB}"/>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Έλεγχος αιτήματος απευθείας ανάθεσης</a:t>
            </a:r>
            <a:r>
              <a:rPr lang="en-US" sz="2700" dirty="0"/>
              <a:t> </a:t>
            </a:r>
            <a:r>
              <a:rPr lang="el-GR" sz="2700" dirty="0"/>
              <a:t>και ενημέρωση αναδόχου</a:t>
            </a:r>
          </a:p>
        </p:txBody>
      </p:sp>
      <p:sp>
        <p:nvSpPr>
          <p:cNvPr id="16" name="Θέση περιεχομένου 15">
            <a:extLst>
              <a:ext uri="{FF2B5EF4-FFF2-40B4-BE49-F238E27FC236}">
                <a16:creationId xmlns:a16="http://schemas.microsoft.com/office/drawing/2014/main" id="{B98379C1-D5A8-F1EC-7DF6-B30143D5B023}"/>
              </a:ext>
            </a:extLst>
          </p:cNvPr>
          <p:cNvSpPr>
            <a:spLocks noGrp="1"/>
          </p:cNvSpPr>
          <p:nvPr>
            <p:ph idx="1"/>
          </p:nvPr>
        </p:nvSpPr>
        <p:spPr/>
        <p:txBody>
          <a:bodyPr>
            <a:normAutofit/>
          </a:bodyPr>
          <a:lstStyle/>
          <a:p>
            <a:pPr algn="just"/>
            <a:r>
              <a:rPr lang="el-GR" sz="1800" dirty="0"/>
              <a:t>Με την ολοκλήρωση του ελέγχου από τα Τμήματα Προμηθειών, Οικονομικής Διαχείρισης και από την Π.Μ.Ο.Δ.Υ. του Ε.Λ.Κ.Ε./Δι.Πα.Ε., το αίτημα απευθείας ανάθεσης εγκρίνεται από τον Πρόεδρο της Επιτροπής Ερευνών του Ε.Λ.Κ.Ε./Δι.Πα.Ε. και ακολούθως αναρτάται μέσω του πληροφοριακού συστήματος </a:t>
            </a:r>
            <a:r>
              <a:rPr lang="en-US" sz="1800" dirty="0"/>
              <a:t>res Com </a:t>
            </a:r>
            <a:r>
              <a:rPr lang="el-GR" sz="1800" dirty="0"/>
              <a:t>στον </a:t>
            </a:r>
            <a:r>
              <a:rPr lang="el-GR" sz="1800" dirty="0" err="1"/>
              <a:t>ιστότοπο</a:t>
            </a:r>
            <a:r>
              <a:rPr lang="el-GR" sz="1800" dirty="0"/>
              <a:t> της «ΔΙΑΥΓΕΙΑΣ» για να λάβει τον Α.Δ.Α.</a:t>
            </a:r>
          </a:p>
          <a:p>
            <a:pPr algn="just"/>
            <a:r>
              <a:rPr lang="el-GR" sz="1800" dirty="0"/>
              <a:t>Με την ανάρτηση στον </a:t>
            </a:r>
            <a:r>
              <a:rPr lang="el-GR" sz="1800" dirty="0" err="1"/>
              <a:t>ιστότοπο</a:t>
            </a:r>
            <a:r>
              <a:rPr lang="el-GR" sz="1800" dirty="0"/>
              <a:t> της «ΔΙΑΥΓΕΙΑΣ» η/ο Επιστημονική/</a:t>
            </a:r>
            <a:r>
              <a:rPr lang="el-GR" sz="1800" dirty="0" err="1"/>
              <a:t>ός</a:t>
            </a:r>
            <a:r>
              <a:rPr lang="el-GR" sz="1800" dirty="0"/>
              <a:t> Υπεύθυνη/ος και ο ανάδοχος λαμβάνουν ηλεκτρονικό μήνυμα </a:t>
            </a:r>
            <a:r>
              <a:rPr lang="en-US" sz="1800" dirty="0"/>
              <a:t>- email </a:t>
            </a:r>
            <a:r>
              <a:rPr lang="el-GR" sz="1800" dirty="0"/>
              <a:t>στην διεύθυνση ηλεκτρονικής αλληλογραφίας τους για την ολοκλήρωση της διαδικασίας και την επιλογή του οικονομικού φορέα ως αναδόχου της προμήθειας των αγαθών ή των υπηρεσιών. </a:t>
            </a:r>
          </a:p>
          <a:p>
            <a:pPr algn="just"/>
            <a:r>
              <a:rPr lang="el-GR" sz="1800" dirty="0"/>
              <a:t>Με την κοινοποίηση της απόφασης ανάθεσης η σύμβαση θεωρείται ότι έχει συναφθεί και η υπογραφή του σχετικού συμφωνητικού έχει αποκλειστικά αποδεικτικό χαρακτήρα. Η υπογραφή συμφωνητικού απαιτείται για δημόσιες συμβάσεις που η εκτιμώμενη αξία τους υπερβαίνει το ποσό των δέκα χιλιάδων (10.000,00) ευρώ, μη συμπεριλαμβανομένου του Φόρου Προστιθέμενης Αξίας (Φ.Π.Α.) (παρ. 3 του άρθρου 250 του ν. 4957/2022).</a:t>
            </a:r>
          </a:p>
          <a:p>
            <a:endParaRPr lang="el-GR" dirty="0"/>
          </a:p>
        </p:txBody>
      </p:sp>
    </p:spTree>
    <p:extLst>
      <p:ext uri="{BB962C8B-B14F-4D97-AF65-F5344CB8AC3E}">
        <p14:creationId xmlns:p14="http://schemas.microsoft.com/office/powerpoint/2010/main" val="54180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C1992D-998F-DA42-3D60-5CFAEFC8F239}"/>
              </a:ext>
            </a:extLst>
          </p:cNvPr>
          <p:cNvSpPr>
            <a:spLocks noGrp="1"/>
          </p:cNvSpPr>
          <p:nvPr>
            <p:ph type="title"/>
          </p:nvPr>
        </p:nvSpPr>
        <p:spPr/>
        <p:txBody>
          <a:bodyPr>
            <a:normAutofit/>
          </a:bodyPr>
          <a:lstStyle/>
          <a:p>
            <a:r>
              <a:rPr lang="el-GR" dirty="0"/>
              <a:t>Γραφείο Προμηθειών </a:t>
            </a:r>
            <a:br>
              <a:rPr lang="el-GR" dirty="0"/>
            </a:br>
            <a:r>
              <a:rPr lang="el-GR" sz="2700" dirty="0"/>
              <a:t>Δικαιολογητικά</a:t>
            </a:r>
            <a:endParaRPr lang="el-GR" dirty="0"/>
          </a:p>
          <a:p>
            <a:endParaRPr lang="el-GR" dirty="0"/>
          </a:p>
        </p:txBody>
      </p:sp>
      <p:sp>
        <p:nvSpPr>
          <p:cNvPr id="3" name="Θέση περιεχομένου 2">
            <a:extLst>
              <a:ext uri="{FF2B5EF4-FFF2-40B4-BE49-F238E27FC236}">
                <a16:creationId xmlns:a16="http://schemas.microsoft.com/office/drawing/2014/main" id="{53BF8FE9-8B39-F937-0614-2372CB6984BD}"/>
              </a:ext>
            </a:extLst>
          </p:cNvPr>
          <p:cNvSpPr>
            <a:spLocks noGrp="1"/>
          </p:cNvSpPr>
          <p:nvPr>
            <p:ph idx="1"/>
          </p:nvPr>
        </p:nvSpPr>
        <p:spPr/>
        <p:txBody>
          <a:bodyPr vert="horz" lIns="91440" tIns="45720" rIns="91440" bIns="45720" rtlCol="0" anchor="t">
            <a:normAutofit/>
          </a:bodyPr>
          <a:lstStyle/>
          <a:p>
            <a:r>
              <a:rPr lang="el-GR" sz="1400" b="1" dirty="0">
                <a:solidFill>
                  <a:srgbClr val="19052E"/>
                </a:solidFill>
                <a:ea typeface="+mn-lt"/>
                <a:cs typeface="+mn-lt"/>
              </a:rPr>
              <a:t>Α. Προμήθειες Απευθείας Ανάθεσης  Ήσσονος Αξίας χωρίς Απόφαση Ανάθεσης και χωρίς σύμβαση</a:t>
            </a:r>
            <a:endParaRPr lang="el-GR" dirty="0"/>
          </a:p>
          <a:p>
            <a:pPr algn="just"/>
            <a:r>
              <a:rPr lang="el-GR" sz="1400" b="1" dirty="0">
                <a:solidFill>
                  <a:srgbClr val="19052E"/>
                </a:solidFill>
                <a:ea typeface="+mn-lt"/>
                <a:cs typeface="+mn-lt"/>
              </a:rPr>
              <a:t>(έως 2.500,00 €  πλέον Φ.Π.Α.)</a:t>
            </a:r>
            <a:endParaRPr lang="el-GR" b="1" dirty="0"/>
          </a:p>
          <a:p>
            <a:pPr lvl="1" algn="just"/>
            <a:r>
              <a:rPr lang="el-GR" sz="1800" dirty="0">
                <a:solidFill>
                  <a:srgbClr val="19052E"/>
                </a:solidFill>
                <a:ea typeface="+mn-lt"/>
                <a:cs typeface="+mn-lt"/>
              </a:rPr>
              <a:t>Για προμήθειες αγαθών ή υπηρεσιών εκτιμώμενης αξίας μικρότερης ή ίσης των 2.500,00 ευρώ πλέον Φ.Π.Α. ανά κατηγορία δαπάνης του εγκεκριμένου </a:t>
            </a:r>
            <a:r>
              <a:rPr lang="el-GR" sz="1800" b="1" u="sng" dirty="0">
                <a:solidFill>
                  <a:srgbClr val="19052E"/>
                </a:solidFill>
                <a:ea typeface="+mn-lt"/>
                <a:cs typeface="+mn-lt"/>
              </a:rPr>
              <a:t>ετήσιου αναλυτικού προϋπολογισμού</a:t>
            </a:r>
            <a:r>
              <a:rPr lang="el-GR" sz="1800" b="1" dirty="0">
                <a:solidFill>
                  <a:srgbClr val="19052E"/>
                </a:solidFill>
                <a:ea typeface="+mn-lt"/>
                <a:cs typeface="+mn-lt"/>
              </a:rPr>
              <a:t> ή </a:t>
            </a:r>
            <a:r>
              <a:rPr lang="el-GR" sz="1800" b="1" u="sng" dirty="0">
                <a:solidFill>
                  <a:srgbClr val="19052E"/>
                </a:solidFill>
                <a:ea typeface="+mn-lt"/>
                <a:cs typeface="+mn-lt"/>
              </a:rPr>
              <a:t>συνολικού προϋπολογισμού</a:t>
            </a:r>
            <a:r>
              <a:rPr lang="el-GR" sz="1800" dirty="0">
                <a:solidFill>
                  <a:srgbClr val="19052E"/>
                </a:solidFill>
                <a:ea typeface="+mn-lt"/>
                <a:cs typeface="+mn-lt"/>
              </a:rPr>
              <a:t> για έργα ενταγμένα στο ΕΣΠΑ, στο Ταμείο Ανάκαμψης και Ανθεκτικότητας ή όπου υπάρχει ειδική απαίτηση από το κανονιστικό πλαίσιο διαχείρισης του έργου, δεν ακολουθείται η διαδικασία της ανάθεσης σύμβασης και οι πληρωμές εκτελούνται ως εξόφληση έναντι νόμιμου φορολογικού παραστατικού, </a:t>
            </a:r>
            <a:r>
              <a:rPr lang="el-GR" sz="1800" b="1" u="sng" dirty="0">
                <a:solidFill>
                  <a:srgbClr val="19052E"/>
                </a:solidFill>
                <a:ea typeface="+mn-lt"/>
                <a:cs typeface="+mn-lt"/>
              </a:rPr>
              <a:t>χωρίς να απαιτείται έκδοση πράξης ανάθεσης</a:t>
            </a:r>
            <a:r>
              <a:rPr lang="el-GR" sz="1800" b="1" dirty="0">
                <a:solidFill>
                  <a:srgbClr val="19052E"/>
                </a:solidFill>
                <a:ea typeface="+mn-lt"/>
                <a:cs typeface="+mn-lt"/>
              </a:rPr>
              <a:t>,</a:t>
            </a:r>
            <a:r>
              <a:rPr lang="el-GR" sz="1800" dirty="0">
                <a:solidFill>
                  <a:srgbClr val="19052E"/>
                </a:solidFill>
                <a:ea typeface="+mn-lt"/>
                <a:cs typeface="+mn-lt"/>
              </a:rPr>
              <a:t> με τη βασική προϋπόθεση να υπάρχει διαθέσιμο υπόλοιπο στον </a:t>
            </a:r>
            <a:r>
              <a:rPr lang="el-GR" sz="1800" b="1" dirty="0">
                <a:solidFill>
                  <a:srgbClr val="19052E"/>
                </a:solidFill>
                <a:ea typeface="+mn-lt"/>
                <a:cs typeface="+mn-lt"/>
              </a:rPr>
              <a:t>ισχύοντα προϋπολογισμό</a:t>
            </a:r>
            <a:r>
              <a:rPr lang="el-GR" sz="1800" dirty="0">
                <a:solidFill>
                  <a:srgbClr val="19052E"/>
                </a:solidFill>
                <a:ea typeface="+mn-lt"/>
                <a:cs typeface="+mn-lt"/>
              </a:rPr>
              <a:t>, στον αντίστοιχο Κωδικό Γενικής Λογιστικής στον οποίο θα ενταχθεί η δαπάνη.</a:t>
            </a:r>
            <a:endParaRPr lang="el-GR" sz="1800" dirty="0"/>
          </a:p>
          <a:p>
            <a:endParaRPr lang="el-GR" dirty="0"/>
          </a:p>
        </p:txBody>
      </p:sp>
    </p:spTree>
    <p:extLst>
      <p:ext uri="{BB962C8B-B14F-4D97-AF65-F5344CB8AC3E}">
        <p14:creationId xmlns:p14="http://schemas.microsoft.com/office/powerpoint/2010/main" val="246005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7D2167-3261-D3F6-6B50-2398A51CA1FA}"/>
              </a:ext>
            </a:extLst>
          </p:cNvPr>
          <p:cNvSpPr>
            <a:spLocks noGrp="1"/>
          </p:cNvSpPr>
          <p:nvPr>
            <p:ph type="title"/>
          </p:nvPr>
        </p:nvSpPr>
        <p:spPr/>
        <p:txBody>
          <a:bodyPr/>
          <a:lstStyle/>
          <a:p>
            <a:r>
              <a:rPr lang="el-GR" dirty="0"/>
              <a:t>Γραφείο Προμηθειών </a:t>
            </a:r>
            <a:br>
              <a:rPr lang="el-GR" dirty="0"/>
            </a:br>
            <a:r>
              <a:rPr lang="el-GR" sz="2700" dirty="0"/>
              <a:t>Δικαιολογητικά - </a:t>
            </a:r>
            <a:r>
              <a:rPr lang="el-GR" sz="2800" dirty="0">
                <a:solidFill>
                  <a:srgbClr val="19052E"/>
                </a:solidFill>
                <a:ea typeface="+mn-lt"/>
                <a:cs typeface="+mn-lt"/>
              </a:rPr>
              <a:t>Απευθείας Αναθέσεις</a:t>
            </a:r>
            <a:r>
              <a:rPr lang="el-GR" sz="2700" dirty="0"/>
              <a:t> </a:t>
            </a:r>
            <a:endParaRPr lang="el-GR" dirty="0"/>
          </a:p>
        </p:txBody>
      </p:sp>
      <p:sp>
        <p:nvSpPr>
          <p:cNvPr id="3" name="Θέση περιεχομένου 2">
            <a:extLst>
              <a:ext uri="{FF2B5EF4-FFF2-40B4-BE49-F238E27FC236}">
                <a16:creationId xmlns:a16="http://schemas.microsoft.com/office/drawing/2014/main" id="{432C2643-3F37-0948-3CA2-E730DF11533C}"/>
              </a:ext>
            </a:extLst>
          </p:cNvPr>
          <p:cNvSpPr>
            <a:spLocks noGrp="1"/>
          </p:cNvSpPr>
          <p:nvPr>
            <p:ph idx="1"/>
          </p:nvPr>
        </p:nvSpPr>
        <p:spPr>
          <a:xfrm>
            <a:off x="838200" y="1481328"/>
            <a:ext cx="10515600" cy="5376672"/>
          </a:xfrm>
        </p:spPr>
        <p:txBody>
          <a:bodyPr vert="horz" lIns="91440" tIns="45720" rIns="91440" bIns="45720" rtlCol="0" anchor="t">
            <a:noAutofit/>
          </a:bodyPr>
          <a:lstStyle/>
          <a:p>
            <a:pPr algn="just"/>
            <a:r>
              <a:rPr lang="el-GR" sz="1400" b="1" dirty="0">
                <a:solidFill>
                  <a:srgbClr val="19052E"/>
                </a:solidFill>
                <a:ea typeface="+mn-lt"/>
                <a:cs typeface="+mn-lt"/>
              </a:rPr>
              <a:t>Β. Προμήθειες Απευθείας Ανάθεσης με Απόφαση Ανάθεσης </a:t>
            </a:r>
            <a:endParaRPr lang="el-GR" sz="1400" dirty="0"/>
          </a:p>
          <a:p>
            <a:pPr algn="just"/>
            <a:r>
              <a:rPr lang="el-GR" sz="1400" b="1" dirty="0">
                <a:solidFill>
                  <a:srgbClr val="19052E"/>
                </a:solidFill>
                <a:ea typeface="+mn-lt"/>
                <a:cs typeface="+mn-lt"/>
              </a:rPr>
              <a:t>(από 2.500,01€ έως 30.000,00 €  μη συμπεριλαμβανομένου του αναλογούντος Φ.Π.Α.)</a:t>
            </a:r>
            <a:endParaRPr lang="el-GR" sz="1400" b="1" dirty="0"/>
          </a:p>
          <a:p>
            <a:pPr algn="just"/>
            <a:r>
              <a:rPr lang="el-GR" sz="1400" dirty="0">
                <a:solidFill>
                  <a:srgbClr val="19052E"/>
                </a:solidFill>
                <a:ea typeface="+mn-lt"/>
                <a:cs typeface="+mn-lt"/>
              </a:rPr>
              <a:t>Προμήθειες αγαθών ή υπηρεσιών εκτιμώμενης αξίας μεγαλύτερης των 2.500,00 € και έως 30.000,00 € πλέον Φ.Π.Α. ανά κατηγορία δαπάνης του εγκεκριμένου </a:t>
            </a:r>
            <a:r>
              <a:rPr lang="el-GR" sz="1400" b="1" u="sng" dirty="0">
                <a:solidFill>
                  <a:srgbClr val="19052E"/>
                </a:solidFill>
                <a:ea typeface="+mn-lt"/>
                <a:cs typeface="+mn-lt"/>
              </a:rPr>
              <a:t>ετήσιου αναλυτικού προϋπολογισμού</a:t>
            </a:r>
            <a:r>
              <a:rPr lang="el-GR" sz="1400" b="1" dirty="0">
                <a:solidFill>
                  <a:srgbClr val="19052E"/>
                </a:solidFill>
                <a:ea typeface="+mn-lt"/>
                <a:cs typeface="+mn-lt"/>
              </a:rPr>
              <a:t> ή </a:t>
            </a:r>
            <a:r>
              <a:rPr lang="el-GR" sz="1400" b="1" u="sng" dirty="0">
                <a:solidFill>
                  <a:srgbClr val="19052E"/>
                </a:solidFill>
                <a:ea typeface="+mn-lt"/>
                <a:cs typeface="+mn-lt"/>
              </a:rPr>
              <a:t>συνολικού προϋπολογισμού</a:t>
            </a:r>
            <a:r>
              <a:rPr lang="el-GR" sz="1400" dirty="0">
                <a:solidFill>
                  <a:srgbClr val="19052E"/>
                </a:solidFill>
                <a:ea typeface="+mn-lt"/>
                <a:cs typeface="+mn-lt"/>
              </a:rPr>
              <a:t> για έργα ενταγμένα στο ΕΣΠΑ, στο Ταμείο Ανάκαμψης και Ανθεκτικότητας ή όπου υπάρχει ειδική απαίτηση από το κανονιστικό πλαίσιο διαχείρισης του έργου:</a:t>
            </a:r>
            <a:endParaRPr lang="el-GR" sz="1400" dirty="0"/>
          </a:p>
          <a:p>
            <a:pPr lvl="1" algn="just"/>
            <a:r>
              <a:rPr lang="el-GR" sz="1400" b="1" dirty="0">
                <a:solidFill>
                  <a:srgbClr val="19052E"/>
                </a:solidFill>
                <a:ea typeface="+mn-lt"/>
                <a:cs typeface="+mn-lt"/>
              </a:rPr>
              <a:t>δεν απαιτείται η ανάρτηση προσκλήσεων για την υποβολή οικονομικών προσφορών</a:t>
            </a:r>
            <a:r>
              <a:rPr lang="el-GR" sz="1400" dirty="0">
                <a:solidFill>
                  <a:srgbClr val="19052E"/>
                </a:solidFill>
                <a:ea typeface="+mn-lt"/>
                <a:cs typeface="+mn-lt"/>
              </a:rPr>
              <a:t> στο Κεντρικό Ηλεκτρονικό Μητρώο Δημοσίων Συμβάσεων (</a:t>
            </a:r>
            <a:r>
              <a:rPr lang="el-GR" sz="1400" b="1" dirty="0">
                <a:solidFill>
                  <a:srgbClr val="19052E"/>
                </a:solidFill>
                <a:ea typeface="+mn-lt"/>
                <a:cs typeface="+mn-lt"/>
              </a:rPr>
              <a:t>Κ.Η.Μ.ΔΗ.Σ.</a:t>
            </a:r>
            <a:r>
              <a:rPr lang="el-GR" sz="1400" dirty="0">
                <a:solidFill>
                  <a:srgbClr val="19052E"/>
                </a:solidFill>
                <a:ea typeface="+mn-lt"/>
                <a:cs typeface="+mn-lt"/>
              </a:rPr>
              <a:t>), σύμφωνα με την παρ.2, του άρθρου 250, Ν.4957/2022.</a:t>
            </a:r>
            <a:endParaRPr lang="el-GR" sz="1400" dirty="0"/>
          </a:p>
          <a:p>
            <a:pPr lvl="1" algn="just"/>
            <a:r>
              <a:rPr lang="el-GR" sz="1400" b="1" dirty="0">
                <a:solidFill>
                  <a:srgbClr val="19052E"/>
                </a:solidFill>
                <a:ea typeface="+mn-lt"/>
                <a:cs typeface="+mn-lt"/>
              </a:rPr>
              <a:t>απαιτείται</a:t>
            </a:r>
            <a:r>
              <a:rPr lang="el-GR" sz="1400" dirty="0">
                <a:solidFill>
                  <a:srgbClr val="19052E"/>
                </a:solidFill>
                <a:ea typeface="+mn-lt"/>
                <a:cs typeface="+mn-lt"/>
              </a:rPr>
              <a:t> διενέργεια </a:t>
            </a:r>
            <a:r>
              <a:rPr lang="el-GR" sz="1400" b="1" dirty="0">
                <a:solidFill>
                  <a:srgbClr val="19052E"/>
                </a:solidFill>
                <a:ea typeface="+mn-lt"/>
                <a:cs typeface="+mn-lt"/>
              </a:rPr>
              <a:t>έρευνας αγοράς (</a:t>
            </a:r>
            <a:r>
              <a:rPr lang="el-GR" sz="1400" dirty="0">
                <a:solidFill>
                  <a:srgbClr val="19052E"/>
                </a:solidFill>
                <a:ea typeface="+mn-lt"/>
                <a:cs typeface="+mn-lt"/>
              </a:rPr>
              <a:t>παρ.1, άρθρο 250, Ν.4957/2022) εφόσον το ποσό υπερβαίνει τις δέκα χιλιάδες (10.000,00) ευρώ, πλέον Φ.Π.Α. Ως οικονομική προσφορά λαμβάνεται υπόψη η προσφορά προϊόντος ή υπηρεσίας και από το ηλεκτρονικό κατάστημα του οικονομικού φορέα, από την οποία προκύπτουν κατ’ ελάχιστον η τιμή και τα απαιτούμενα τεχνικά χαρακτηριστικά του προϊόντος. Συστήνεται στα τεχνικά χαρακτηριστικά να ενσωματώνονται τα ελάχιστα πράσινα κριτήρια σύμφωνα με το Τεύχος Β 466 / 08.02.2021, Παράρτημα 2 (</a:t>
            </a:r>
            <a:r>
              <a:rPr lang="el-GR" sz="1400" u="sng" dirty="0">
                <a:solidFill>
                  <a:srgbClr val="0D659B"/>
                </a:solidFill>
                <a:ea typeface="+mn-lt"/>
                <a:cs typeface="+mn-lt"/>
                <a:hlinkClick r:id="rId2"/>
              </a:rPr>
              <a:t>ΦΕΚ 466/Β’/08.02.2021).</a:t>
            </a:r>
            <a:r>
              <a:rPr lang="el-GR" sz="1400" dirty="0">
                <a:solidFill>
                  <a:srgbClr val="19052E"/>
                </a:solidFill>
                <a:ea typeface="+mn-lt"/>
                <a:cs typeface="+mn-lt"/>
              </a:rPr>
              <a:t> Η προσφορά και τα δικαιολογητικά για την απόδειξη της μη συνδρομής των λόγων αποκλεισμού επισυνάπτονται στο αίτημα απευθείας ανάθεσης. </a:t>
            </a:r>
          </a:p>
          <a:p>
            <a:endParaRPr lang="el-GR" sz="1800" dirty="0"/>
          </a:p>
        </p:txBody>
      </p:sp>
    </p:spTree>
    <p:extLst>
      <p:ext uri="{BB962C8B-B14F-4D97-AF65-F5344CB8AC3E}">
        <p14:creationId xmlns:p14="http://schemas.microsoft.com/office/powerpoint/2010/main" val="109803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D3D7-9766-E806-B229-D7268265788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6F4FB11-8ACB-C6C5-85C7-8AC1A1160EDA}"/>
              </a:ext>
            </a:extLst>
          </p:cNvPr>
          <p:cNvSpPr>
            <a:spLocks noGrp="1"/>
          </p:cNvSpPr>
          <p:nvPr>
            <p:ph type="title"/>
          </p:nvPr>
        </p:nvSpPr>
        <p:spPr>
          <a:xfrm>
            <a:off x="838200" y="110045"/>
            <a:ext cx="10515600" cy="1325563"/>
          </a:xfrm>
        </p:spPr>
        <p:txBody>
          <a:bodyPr>
            <a:normAutofit/>
          </a:bodyPr>
          <a:lstStyle/>
          <a:p>
            <a:r>
              <a:rPr lang="el-GR" dirty="0"/>
              <a:t>Γραφείο Προμηθειών </a:t>
            </a:r>
            <a:br>
              <a:rPr lang="el-GR" sz="1800" dirty="0"/>
            </a:br>
            <a:r>
              <a:rPr lang="el-GR" sz="2700" dirty="0"/>
              <a:t>Δικαιολογητικά - </a:t>
            </a:r>
            <a:r>
              <a:rPr lang="el-GR" sz="2700" dirty="0">
                <a:solidFill>
                  <a:srgbClr val="19052E"/>
                </a:solidFill>
                <a:ea typeface="+mn-lt"/>
                <a:cs typeface="+mn-lt"/>
              </a:rPr>
              <a:t>Απευθείας Αναθέσεις</a:t>
            </a:r>
            <a:r>
              <a:rPr lang="el-GR" sz="2700" dirty="0"/>
              <a:t> </a:t>
            </a:r>
          </a:p>
        </p:txBody>
      </p:sp>
      <p:sp>
        <p:nvSpPr>
          <p:cNvPr id="3" name="Θέση περιεχομένου 2">
            <a:extLst>
              <a:ext uri="{FF2B5EF4-FFF2-40B4-BE49-F238E27FC236}">
                <a16:creationId xmlns:a16="http://schemas.microsoft.com/office/drawing/2014/main" id="{D3A7A8D2-314C-588E-EF5A-D5C1FC504CBD}"/>
              </a:ext>
            </a:extLst>
          </p:cNvPr>
          <p:cNvSpPr>
            <a:spLocks noGrp="1"/>
          </p:cNvSpPr>
          <p:nvPr>
            <p:ph idx="1"/>
          </p:nvPr>
        </p:nvSpPr>
        <p:spPr>
          <a:xfrm>
            <a:off x="838200" y="1216152"/>
            <a:ext cx="10515600" cy="5641848"/>
          </a:xfrm>
        </p:spPr>
        <p:txBody>
          <a:bodyPr vert="horz" lIns="91440" tIns="45720" rIns="91440" bIns="45720" rtlCol="0" anchor="t">
            <a:noAutofit/>
          </a:bodyPr>
          <a:lstStyle/>
          <a:p>
            <a:pPr marL="228600" lvl="1" algn="just">
              <a:spcBef>
                <a:spcPts val="1000"/>
              </a:spcBef>
            </a:pPr>
            <a:r>
              <a:rPr lang="el-GR" sz="1400" dirty="0">
                <a:solidFill>
                  <a:srgbClr val="19052E"/>
                </a:solidFill>
                <a:ea typeface="+mn-lt"/>
                <a:cs typeface="+mn-lt"/>
              </a:rPr>
              <a:t>Αναλυτικότερα προσκομίζονται:</a:t>
            </a:r>
          </a:p>
          <a:p>
            <a:pPr lvl="1" algn="just"/>
            <a:r>
              <a:rPr lang="el-GR" sz="1400" dirty="0">
                <a:solidFill>
                  <a:srgbClr val="19052E"/>
                </a:solidFill>
                <a:ea typeface="+mn-lt"/>
                <a:cs typeface="+mn-lt"/>
              </a:rPr>
              <a:t>Πιστοποιητικό φορολογικής ενημερότητας (για κάθε νόμιμη χρήση)</a:t>
            </a:r>
            <a:endParaRPr lang="el-GR" sz="1400" dirty="0"/>
          </a:p>
          <a:p>
            <a:pPr lvl="1" algn="just"/>
            <a:r>
              <a:rPr lang="el-GR" sz="1400" dirty="0">
                <a:solidFill>
                  <a:srgbClr val="19052E"/>
                </a:solidFill>
                <a:ea typeface="+mn-lt"/>
                <a:cs typeface="+mn-lt"/>
              </a:rPr>
              <a:t>Πιστοποιητικό ασφαλιστικής ενημερότητας (για συμμετοχή σε διαγωνιστικές διαδικασίες)</a:t>
            </a:r>
            <a:endParaRPr lang="el-GR" sz="1400" dirty="0"/>
          </a:p>
          <a:p>
            <a:pPr lvl="1" algn="just"/>
            <a:r>
              <a:rPr lang="el-GR" sz="1400" dirty="0">
                <a:solidFill>
                  <a:srgbClr val="19052E"/>
                </a:solidFill>
                <a:ea typeface="+mn-lt"/>
                <a:cs typeface="+mn-lt"/>
              </a:rPr>
              <a:t>Απόσπασμα ποινικού μητρώου ή  </a:t>
            </a:r>
            <a:r>
              <a:rPr lang="el-GR" sz="1400" u="sng" dirty="0">
                <a:solidFill>
                  <a:srgbClr val="0D659B"/>
                </a:solidFill>
                <a:ea typeface="+mn-lt"/>
                <a:cs typeface="+mn-lt"/>
                <a:hlinkClick r:id="rId2"/>
              </a:rPr>
              <a:t>υπεύθυνη δήλωση αντί Ποινικού Μητρώου</a:t>
            </a:r>
            <a:r>
              <a:rPr lang="el-GR" sz="1400" dirty="0">
                <a:solidFill>
                  <a:srgbClr val="19052E"/>
                </a:solidFill>
                <a:ea typeface="+mn-lt"/>
                <a:cs typeface="+mn-lt"/>
              </a:rPr>
              <a:t> σύμφωνα με την παρ.9, άρθρο 80, Ν.4412/2016 (Έντυπο ΕΔ25) για την απόδειξη μη συνδρομής λόγων αποκλεισμού σύμφωνα με την παρ.1, άρθρο 73, Ν.4412/2016, </a:t>
            </a:r>
            <a:r>
              <a:rPr lang="el-GR" sz="1400" dirty="0" err="1">
                <a:solidFill>
                  <a:srgbClr val="19052E"/>
                </a:solidFill>
                <a:ea typeface="+mn-lt"/>
                <a:cs typeface="+mn-lt"/>
              </a:rPr>
              <a:t>εκδοθέν</a:t>
            </a:r>
            <a:r>
              <a:rPr lang="el-GR" sz="1400" dirty="0">
                <a:solidFill>
                  <a:srgbClr val="19052E"/>
                </a:solidFill>
                <a:ea typeface="+mn-lt"/>
                <a:cs typeface="+mn-lt"/>
              </a:rPr>
              <a:t> το αργότερο εντός τριμήνου μέχρι την καταληκτική ημερομηνία υποβολής των προσφορών (για την περίπτωση του ποινικού μητρώου) ή με ημερομηνία υπογραφής μεταγενέστερη της ημερομηνίας δημοσίευσης της πρόσκλησης (για την περίπτωση της υπεύθυνης δήλωσης) για:</a:t>
            </a:r>
            <a:endParaRPr lang="el-GR" sz="1400" dirty="0"/>
          </a:p>
          <a:p>
            <a:pPr lvl="2" algn="just"/>
            <a:r>
              <a:rPr lang="el-GR" sz="1400" dirty="0">
                <a:solidFill>
                  <a:srgbClr val="19052E"/>
                </a:solidFill>
                <a:ea typeface="+mn-lt"/>
                <a:cs typeface="+mn-lt"/>
              </a:rPr>
              <a:t>α) τους διαχειριστές, στις περιπτώσεις εταιρειών περιορισμένης ευθύνης (Ε.Π.Ε.), ιδιωτικών κεφαλαιουχικών εταιρειών (Ι.Κ.Ε.) και προσωπικών εταιρειών (Ο.Ε. και Ε.Ε.) ή</a:t>
            </a:r>
            <a:endParaRPr lang="el-GR" sz="1400" dirty="0"/>
          </a:p>
          <a:p>
            <a:pPr lvl="2" algn="just"/>
            <a:r>
              <a:rPr lang="el-GR" sz="1400" dirty="0">
                <a:solidFill>
                  <a:srgbClr val="19052E"/>
                </a:solidFill>
                <a:ea typeface="+mn-lt"/>
                <a:cs typeface="+mn-lt"/>
              </a:rPr>
              <a:t>β) τον διευθύνοντα σύμβουλο, τα μέλη του Διοικητικού Συμβουλίου, καθώς και τα πρόσωπα στα οποία με απόφαση του Διοικητικού Συμβουλίου έχει ανατεθεί το σύνολο της διαχείρισης και εκπροσώπησης της εταιρείας, στις περιπτώσεις ανωνύμων εταιρειών (Α.Ε.) ή</a:t>
            </a:r>
            <a:endParaRPr lang="el-GR" sz="1400" dirty="0"/>
          </a:p>
          <a:p>
            <a:pPr lvl="2" algn="just"/>
            <a:r>
              <a:rPr lang="el-GR" sz="1400" dirty="0">
                <a:solidFill>
                  <a:srgbClr val="19052E"/>
                </a:solidFill>
                <a:ea typeface="+mn-lt"/>
                <a:cs typeface="+mn-lt"/>
              </a:rPr>
              <a:t>γ) τα μέλη του Διοικητικού Συμβουλίου, στις περιπτώσεις των συνεταιρισμών ή</a:t>
            </a:r>
            <a:endParaRPr lang="el-GR" sz="1400" dirty="0"/>
          </a:p>
          <a:p>
            <a:pPr lvl="2" algn="just"/>
            <a:r>
              <a:rPr lang="el-GR" sz="1400" dirty="0">
                <a:solidFill>
                  <a:srgbClr val="19052E"/>
                </a:solidFill>
                <a:ea typeface="+mn-lt"/>
                <a:cs typeface="+mn-lt"/>
              </a:rPr>
              <a:t>δ) τον κατά περίπτωση νόμιμο εκπρόσωπο, στις υπόλοιπες περιπτώσεις νομικών προσώπων.</a:t>
            </a:r>
            <a:endParaRPr lang="el-GR" sz="1400" dirty="0"/>
          </a:p>
          <a:p>
            <a:pPr lvl="1" algn="just"/>
            <a:r>
              <a:rPr lang="el-GR" sz="1400" dirty="0">
                <a:solidFill>
                  <a:srgbClr val="19052E"/>
                </a:solidFill>
                <a:ea typeface="+mn-lt"/>
                <a:cs typeface="+mn-lt"/>
              </a:rPr>
              <a:t>Επιπρόσθετα, όταν πρόκειται για νομικά πρόσωπα, στα υποβαλλόμενα δικαιολογητικά πρέπει να προστεθούν και τα απαραίτητα νομιμοποιητικά έγγραφα (πρόσφατο πιστοποιητικό εκπροσώπησης στο ΓΕ.ΜΗ, καταστατικό κλπ.), ώστε να προκύπτει ο </a:t>
            </a:r>
            <a:r>
              <a:rPr lang="el-GR" sz="1400" u="sng" dirty="0">
                <a:solidFill>
                  <a:srgbClr val="19052E"/>
                </a:solidFill>
                <a:ea typeface="+mn-lt"/>
                <a:cs typeface="+mn-lt"/>
              </a:rPr>
              <a:t>διαχειριστής του νομικού προσώπου</a:t>
            </a:r>
            <a:r>
              <a:rPr lang="el-GR" sz="1400" dirty="0">
                <a:solidFill>
                  <a:srgbClr val="19052E"/>
                </a:solidFill>
                <a:ea typeface="+mn-lt"/>
                <a:cs typeface="+mn-lt"/>
              </a:rPr>
              <a:t>, τα μέλη του Δ.Σ. </a:t>
            </a:r>
            <a:r>
              <a:rPr lang="el-GR" sz="1400" dirty="0" err="1">
                <a:solidFill>
                  <a:srgbClr val="19052E"/>
                </a:solidFill>
                <a:ea typeface="+mn-lt"/>
                <a:cs typeface="+mn-lt"/>
              </a:rPr>
              <a:t>κλπ</a:t>
            </a:r>
            <a:endParaRPr lang="el-GR" sz="1400" dirty="0"/>
          </a:p>
          <a:p>
            <a:pPr lvl="1" algn="just"/>
            <a:r>
              <a:rPr lang="el-GR" sz="1400" dirty="0">
                <a:solidFill>
                  <a:srgbClr val="19052E"/>
                </a:solidFill>
                <a:ea typeface="+mn-lt"/>
                <a:cs typeface="+mn-lt"/>
              </a:rPr>
              <a:t>Απόφαση της Συντονιστικής Επιτροπής για τον ορισμό του Διευθυντή ΠΜΣ ως αρμόδιου για την διενέργεια δαπανών στο ΠΜΣ, σύμφωνα με το άρθρο 60 του ν. 5094/2024 ή εναλλακτικά Απόφαση της Συντονιστικής Επιτροπής περί έγκρισης της διενέργειας της συγκεκριμένης προμήθειας αγαθών ή/και παροχής υπηρεσιών, βάσει της παρ. 3(περ. γ), του άρθρου 82, του ν. 4957/2022.</a:t>
            </a:r>
            <a:endParaRPr lang="el-GR" sz="1400" dirty="0"/>
          </a:p>
          <a:p>
            <a:endParaRPr lang="el-GR" sz="1600" dirty="0"/>
          </a:p>
        </p:txBody>
      </p:sp>
    </p:spTree>
    <p:extLst>
      <p:ext uri="{BB962C8B-B14F-4D97-AF65-F5344CB8AC3E}">
        <p14:creationId xmlns:p14="http://schemas.microsoft.com/office/powerpoint/2010/main" val="310654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4F48D-718F-6A5F-04D8-2DB3839D160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6DD5146-398E-26B3-133B-5A9D34E5CF47}"/>
              </a:ext>
            </a:extLst>
          </p:cNvPr>
          <p:cNvSpPr>
            <a:spLocks noGrp="1"/>
          </p:cNvSpPr>
          <p:nvPr>
            <p:ph type="title"/>
          </p:nvPr>
        </p:nvSpPr>
        <p:spPr>
          <a:xfrm>
            <a:off x="838200" y="110045"/>
            <a:ext cx="10515600" cy="1325563"/>
          </a:xfrm>
        </p:spPr>
        <p:txBody>
          <a:bodyPr/>
          <a:lstStyle/>
          <a:p>
            <a:r>
              <a:rPr lang="el-GR" dirty="0"/>
              <a:t>Γραφείο Προμηθειών </a:t>
            </a:r>
            <a:br>
              <a:rPr lang="el-GR" dirty="0"/>
            </a:br>
            <a:r>
              <a:rPr lang="el-GR" sz="2700" dirty="0"/>
              <a:t>Δικαιολογητικά – Ηλεκτρονικοί Διαγωνισμοί</a:t>
            </a:r>
            <a:endParaRPr lang="el-GR" dirty="0"/>
          </a:p>
        </p:txBody>
      </p:sp>
      <p:sp>
        <p:nvSpPr>
          <p:cNvPr id="3" name="Θέση περιεχομένου 2">
            <a:extLst>
              <a:ext uri="{FF2B5EF4-FFF2-40B4-BE49-F238E27FC236}">
                <a16:creationId xmlns:a16="http://schemas.microsoft.com/office/drawing/2014/main" id="{B231A891-C760-8857-E4C1-4A1919B15CE1}"/>
              </a:ext>
            </a:extLst>
          </p:cNvPr>
          <p:cNvSpPr>
            <a:spLocks noGrp="1"/>
          </p:cNvSpPr>
          <p:nvPr>
            <p:ph idx="1"/>
          </p:nvPr>
        </p:nvSpPr>
        <p:spPr>
          <a:xfrm>
            <a:off x="838200" y="1216152"/>
            <a:ext cx="10515600" cy="5641848"/>
          </a:xfrm>
        </p:spPr>
        <p:txBody>
          <a:bodyPr vert="horz" lIns="91440" tIns="45720" rIns="91440" bIns="45720" rtlCol="0" anchor="t">
            <a:noAutofit/>
          </a:bodyPr>
          <a:lstStyle/>
          <a:p>
            <a:pPr algn="just"/>
            <a:r>
              <a:rPr lang="el-GR" sz="1400" dirty="0"/>
              <a:t>Για την έναρξη της διαγωνιστικής διαδικασίας θα πρέπει να συμπληρωθούν και να αποσταλούν στο γραφείο προμηθειών :</a:t>
            </a:r>
          </a:p>
          <a:p>
            <a:pPr lvl="1" algn="just"/>
            <a:r>
              <a:rPr lang="el-GR" sz="1000" dirty="0"/>
              <a:t>Το  Αίτημα διενέργειας διαγωνισμού (Έντυπο ΕΔ26 το οποίο είναι διαθέσιμο στην ιστοσελίδα </a:t>
            </a:r>
            <a:r>
              <a:rPr lang="el-GR" sz="1000" u="sng" dirty="0"/>
              <a:t>του Ε.Λ.Κ.Ε./Δι.Πα.Ε. </a:t>
            </a:r>
            <a:r>
              <a:rPr lang="el-GR" sz="1000" u="sng" dirty="0">
                <a:hlinkClick r:id="rId2"/>
              </a:rPr>
              <a:t>Έντυπα</a:t>
            </a:r>
            <a:r>
              <a:rPr lang="el-GR" sz="1000" u="sng" dirty="0"/>
              <a:t>)</a:t>
            </a:r>
            <a:r>
              <a:rPr lang="el-GR" sz="1000" dirty="0"/>
              <a:t>.</a:t>
            </a:r>
          </a:p>
          <a:p>
            <a:pPr lvl="1" algn="just"/>
            <a:r>
              <a:rPr lang="el-GR" sz="1000" dirty="0"/>
              <a:t>Οι τεχνικές προδιαγραφές του υπό προμήθεια εξοπλισμού ή των ανατιθέμενων υπηρεσιών.</a:t>
            </a:r>
          </a:p>
          <a:p>
            <a:pPr algn="just"/>
            <a:r>
              <a:rPr lang="el-GR" sz="1400" dirty="0"/>
              <a:t>Τα παραπάνω αποστέλλονται σε επεξεργάσιμη μορφή (αρχικά)  με μήνυμα ηλεκτρονικού ταχυδρομείου στην διεύθυνση: rcprocurement@ihu.gr</a:t>
            </a:r>
          </a:p>
          <a:p>
            <a:pPr algn="just"/>
            <a:r>
              <a:rPr lang="el-GR" sz="1400" dirty="0"/>
              <a:t>Μετά την σύνταξη του σχεδίου προκήρυξης και τον νομικό του έλεγχο, ενημερώνεται ο Ε/Υ προκειμένου να αποστείλει το έντυπο </a:t>
            </a:r>
            <a:r>
              <a:rPr lang="el-GR" sz="1400" u="sng" dirty="0">
                <a:hlinkClick r:id="rId3"/>
              </a:rPr>
              <a:t>ΕΔ26 Αίτηση για τη διενέργεια διαγωνισμού </a:t>
            </a:r>
            <a:r>
              <a:rPr lang="el-GR" sz="1400" dirty="0"/>
              <a:t>και τις οριστικοποιημένες τεχνικές προδιαγραφές </a:t>
            </a:r>
            <a:r>
              <a:rPr lang="el-GR" sz="1400"/>
              <a:t>στην ηλεκτρονική </a:t>
            </a:r>
            <a:r>
              <a:rPr lang="el-GR" sz="1400" dirty="0"/>
              <a:t>διεύθυνση - rcprocurement@ihu.gr προκειμένου να εγκριθούν από την συνεδρίαση της Επιτροπής Ερευνών του Ε.Λ.Κ.Ε./Δι.Πα.Ε.</a:t>
            </a:r>
          </a:p>
          <a:p>
            <a:pPr algn="just"/>
            <a:r>
              <a:rPr lang="el-GR" sz="1400" dirty="0">
                <a:solidFill>
                  <a:srgbClr val="19052E"/>
                </a:solidFill>
                <a:ea typeface="+mn-lt"/>
                <a:cs typeface="+mn-lt"/>
              </a:rPr>
              <a:t>Στις περιπτώσεις προμηθειών αγαθών και υπηρεσιών για έργα </a:t>
            </a:r>
            <a:r>
              <a:rPr lang="el-GR" sz="1400" b="1" u="sng" dirty="0">
                <a:solidFill>
                  <a:srgbClr val="19052E"/>
                </a:solidFill>
                <a:ea typeface="+mn-lt"/>
                <a:cs typeface="+mn-lt"/>
              </a:rPr>
              <a:t>ΠΜΣ </a:t>
            </a:r>
            <a:r>
              <a:rPr lang="el-GR" sz="1400" dirty="0">
                <a:solidFill>
                  <a:srgbClr val="19052E"/>
                </a:solidFill>
                <a:ea typeface="+mn-lt"/>
                <a:cs typeface="+mn-lt"/>
              </a:rPr>
              <a:t>απαιτείται Απόφαση της Συντονιστικής Επιτροπής για τον ορισμό του Διευθυντή ΠΜΣ ως αρμόδιου για την διενέργεια δαπανών στο </a:t>
            </a:r>
            <a:r>
              <a:rPr lang="el-GR" sz="1400" b="1" u="sng" dirty="0">
                <a:solidFill>
                  <a:srgbClr val="19052E"/>
                </a:solidFill>
                <a:ea typeface="+mn-lt"/>
                <a:cs typeface="+mn-lt"/>
              </a:rPr>
              <a:t>ΠΜΣ</a:t>
            </a:r>
            <a:r>
              <a:rPr lang="el-GR" sz="1400" dirty="0">
                <a:solidFill>
                  <a:srgbClr val="19052E"/>
                </a:solidFill>
                <a:ea typeface="+mn-lt"/>
                <a:cs typeface="+mn-lt"/>
              </a:rPr>
              <a:t>, σύμφωνα με το άρθρο 60 του ν. 5094/2024 ή εναλλακτικά Απόφαση της Συντονιστικής Επιτροπής περί έγκρισης της διενέργειας της συγκεκριμένης προμήθειας αγαθών ή/και παροχής υπηρεσιών, βάσει της παρ. 3 (περ. γ), του άρθρου 82, του ν. 4957/2022.</a:t>
            </a:r>
            <a:endParaRPr lang="el-GR" sz="1400" dirty="0"/>
          </a:p>
          <a:p>
            <a:pPr marL="0" indent="0" algn="just">
              <a:buNone/>
            </a:pPr>
            <a:r>
              <a:rPr lang="el-GR" sz="1400" dirty="0"/>
              <a:t>   </a:t>
            </a:r>
          </a:p>
          <a:p>
            <a:pPr algn="just"/>
            <a:endParaRPr lang="el-GR" sz="1400" dirty="0"/>
          </a:p>
        </p:txBody>
      </p:sp>
    </p:spTree>
    <p:extLst>
      <p:ext uri="{BB962C8B-B14F-4D97-AF65-F5344CB8AC3E}">
        <p14:creationId xmlns:p14="http://schemas.microsoft.com/office/powerpoint/2010/main" val="125565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950C-7638-83C7-C9B8-D8FEF7412BD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747694A-78E6-E305-33A2-ACF34BEC79D1}"/>
              </a:ext>
            </a:extLst>
          </p:cNvPr>
          <p:cNvSpPr>
            <a:spLocks noGrp="1"/>
          </p:cNvSpPr>
          <p:nvPr>
            <p:ph type="title"/>
          </p:nvPr>
        </p:nvSpPr>
        <p:spPr/>
        <p:txBody>
          <a:bodyPr>
            <a:normAutofit fontScale="90000"/>
          </a:bodyPr>
          <a:lstStyle/>
          <a:p>
            <a:r>
              <a:rPr lang="el-GR" dirty="0"/>
              <a:t>Γραφείο Προμηθειών </a:t>
            </a:r>
            <a:br>
              <a:rPr lang="el-GR" dirty="0"/>
            </a:br>
            <a:r>
              <a:rPr lang="el-GR" sz="2700" dirty="0"/>
              <a:t>Απ’ ευθείας αναθέσεις – Ηλεκτρονικοί Διαγωνισμοί</a:t>
            </a:r>
            <a:br>
              <a:rPr lang="el-GR" sz="2700" dirty="0"/>
            </a:br>
            <a:r>
              <a:rPr lang="el-GR" sz="2700" dirty="0"/>
              <a:t>Εξαιρέσεις</a:t>
            </a:r>
          </a:p>
        </p:txBody>
      </p:sp>
      <p:sp>
        <p:nvSpPr>
          <p:cNvPr id="3" name="Θέση περιεχομένου 2">
            <a:extLst>
              <a:ext uri="{FF2B5EF4-FFF2-40B4-BE49-F238E27FC236}">
                <a16:creationId xmlns:a16="http://schemas.microsoft.com/office/drawing/2014/main" id="{44235227-D335-F8F3-8CCC-D996F5963E74}"/>
              </a:ext>
            </a:extLst>
          </p:cNvPr>
          <p:cNvSpPr>
            <a:spLocks noGrp="1"/>
          </p:cNvSpPr>
          <p:nvPr>
            <p:ph idx="1"/>
          </p:nvPr>
        </p:nvSpPr>
        <p:spPr/>
        <p:txBody>
          <a:bodyPr>
            <a:normAutofit/>
          </a:bodyPr>
          <a:lstStyle/>
          <a:p>
            <a:pPr marL="0" indent="0" algn="just">
              <a:buNone/>
            </a:pPr>
            <a:r>
              <a:rPr lang="el-GR" sz="1400" dirty="0"/>
              <a:t>Οι  παρακάτω δαπάνες εξαιρούνται από της διαδικασίες των απευθείας αναθέσεων καθώς δεν εντάσσονται στις δημόσιες συμβάσεις του Ν.4412/2016</a:t>
            </a:r>
          </a:p>
          <a:p>
            <a:pPr marL="342900" indent="-342900" algn="just">
              <a:buFont typeface="+mj-lt"/>
              <a:buAutoNum type="arabicPeriod"/>
            </a:pPr>
            <a:r>
              <a:rPr lang="el-GR" sz="1400" dirty="0"/>
              <a:t>Κόστος εγγραφής και συμμετοχής σε επιστημονικά συνέδρια και ημερίδες</a:t>
            </a:r>
          </a:p>
          <a:p>
            <a:pPr marL="342900" indent="-342900" algn="just">
              <a:buFont typeface="+mj-lt"/>
              <a:buAutoNum type="arabicPeriod"/>
            </a:pPr>
            <a:r>
              <a:rPr lang="el-GR" sz="1400" dirty="0"/>
              <a:t>Δημοσίευση επιστημονικών άρθρων, εργασιών, επιστημονικών μελετών και βιβλίων.</a:t>
            </a:r>
          </a:p>
          <a:p>
            <a:pPr marL="342900" indent="-342900" algn="just">
              <a:buFont typeface="+mj-lt"/>
              <a:buAutoNum type="arabicPeriod"/>
            </a:pPr>
            <a:r>
              <a:rPr lang="el-GR" sz="1400" dirty="0"/>
              <a:t>Συνδρομές σε βάσεις δεδομένων, σε επαγγελματικές, επιστημονικές και λοιπές οργανώσεις και στην κατοχύρωση δικαιωμάτων διανοητικής ιδιοκτησίας (Άρθρο 252 του Ν.4957/2022 -όπως τροποποιήθηκε με την Παρ.9, Άρθρο 30, Νόμος 5029/2023).</a:t>
            </a:r>
          </a:p>
          <a:p>
            <a:pPr marL="342900" indent="-342900" algn="just">
              <a:buFont typeface="+mj-lt"/>
              <a:buAutoNum type="arabicPeriod"/>
            </a:pPr>
            <a:r>
              <a:rPr lang="el-GR" sz="1400" dirty="0"/>
              <a:t>Μισθώσεις Ακινήτων ή Μεταφορικών μέσων και Εργαστηριακού ή Συμβατικού Εξοπλισμού (Παρ.6, Άρθρο 250, Ν.4957/2022).</a:t>
            </a:r>
          </a:p>
          <a:p>
            <a:pPr marL="0" indent="0" algn="just">
              <a:buNone/>
            </a:pPr>
            <a:endParaRPr lang="el-GR" sz="1400" dirty="0"/>
          </a:p>
        </p:txBody>
      </p:sp>
    </p:spTree>
    <p:extLst>
      <p:ext uri="{BB962C8B-B14F-4D97-AF65-F5344CB8AC3E}">
        <p14:creationId xmlns:p14="http://schemas.microsoft.com/office/powerpoint/2010/main" val="250481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83AC-FACA-3A51-34AE-A4FAF1D0A3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A1F5CBF-8346-A190-C15D-144AAC4ACE34}"/>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5" name="Θέση περιεχομένου 4">
            <a:extLst>
              <a:ext uri="{FF2B5EF4-FFF2-40B4-BE49-F238E27FC236}">
                <a16:creationId xmlns:a16="http://schemas.microsoft.com/office/drawing/2014/main" id="{FAD30367-6EB3-96AA-9FD8-B432C02BD307}"/>
              </a:ext>
            </a:extLst>
          </p:cNvPr>
          <p:cNvPicPr>
            <a:picLocks noGrp="1" noChangeAspect="1"/>
          </p:cNvPicPr>
          <p:nvPr>
            <p:ph idx="1"/>
          </p:nvPr>
        </p:nvPicPr>
        <p:blipFill>
          <a:blip r:embed="rId2"/>
          <a:stretch>
            <a:fillRect/>
          </a:stretch>
        </p:blipFill>
        <p:spPr>
          <a:xfrm>
            <a:off x="276225" y="1179576"/>
            <a:ext cx="11639549" cy="5589523"/>
          </a:xfrm>
          <a:prstGeom prst="rect">
            <a:avLst/>
          </a:prstGeom>
        </p:spPr>
      </p:pic>
      <p:sp>
        <p:nvSpPr>
          <p:cNvPr id="9" name="Βέλος: Αριστερό 8">
            <a:extLst>
              <a:ext uri="{FF2B5EF4-FFF2-40B4-BE49-F238E27FC236}">
                <a16:creationId xmlns:a16="http://schemas.microsoft.com/office/drawing/2014/main" id="{33C084C6-3DAD-2292-3138-C7F195FCD4B5}"/>
              </a:ext>
            </a:extLst>
          </p:cNvPr>
          <p:cNvSpPr/>
          <p:nvPr/>
        </p:nvSpPr>
        <p:spPr>
          <a:xfrm>
            <a:off x="1755648" y="2340864"/>
            <a:ext cx="448056" cy="192024"/>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F9CC45DF-B164-6EA1-5E44-E61168D7A891}"/>
              </a:ext>
            </a:extLst>
          </p:cNvPr>
          <p:cNvSpPr/>
          <p:nvPr/>
        </p:nvSpPr>
        <p:spPr>
          <a:xfrm>
            <a:off x="10396728" y="1225296"/>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7061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86DA-7F3A-67C5-0728-308A6F6C6EA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02FDCAE-82EC-92CB-AB0E-B2E61738FE22}"/>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7" name="Θέση περιεχομένου 6">
            <a:extLst>
              <a:ext uri="{FF2B5EF4-FFF2-40B4-BE49-F238E27FC236}">
                <a16:creationId xmlns:a16="http://schemas.microsoft.com/office/drawing/2014/main" id="{9BD39935-A6E2-5F23-121D-186BEA349156}"/>
              </a:ext>
            </a:extLst>
          </p:cNvPr>
          <p:cNvPicPr>
            <a:picLocks noGrp="1" noChangeAspect="1"/>
          </p:cNvPicPr>
          <p:nvPr>
            <p:ph idx="1"/>
          </p:nvPr>
        </p:nvPicPr>
        <p:blipFill>
          <a:blip r:embed="rId2"/>
          <a:stretch>
            <a:fillRect/>
          </a:stretch>
        </p:blipFill>
        <p:spPr>
          <a:xfrm>
            <a:off x="109728" y="1216152"/>
            <a:ext cx="12003024" cy="5552947"/>
          </a:xfrm>
          <a:prstGeom prst="rect">
            <a:avLst/>
          </a:prstGeom>
        </p:spPr>
      </p:pic>
      <p:sp>
        <p:nvSpPr>
          <p:cNvPr id="12" name="Βέλος: Αριστερό 11">
            <a:extLst>
              <a:ext uri="{FF2B5EF4-FFF2-40B4-BE49-F238E27FC236}">
                <a16:creationId xmlns:a16="http://schemas.microsoft.com/office/drawing/2014/main" id="{D4F30DA1-ACE7-25AD-74F2-662D1D3E35F4}"/>
              </a:ext>
            </a:extLst>
          </p:cNvPr>
          <p:cNvSpPr/>
          <p:nvPr/>
        </p:nvSpPr>
        <p:spPr>
          <a:xfrm>
            <a:off x="1600200" y="3877057"/>
            <a:ext cx="484632" cy="219455"/>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13" name="Ορθογώνιο 12">
            <a:extLst>
              <a:ext uri="{FF2B5EF4-FFF2-40B4-BE49-F238E27FC236}">
                <a16:creationId xmlns:a16="http://schemas.microsoft.com/office/drawing/2014/main" id="{EAFC33C3-5E52-E6F0-D4AF-A75E3B2566CF}"/>
              </a:ext>
            </a:extLst>
          </p:cNvPr>
          <p:cNvSpPr/>
          <p:nvPr/>
        </p:nvSpPr>
        <p:spPr>
          <a:xfrm>
            <a:off x="10579608" y="1297019"/>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631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2116-FDBD-B184-F2A6-EF1364E4705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44BB683-FCF3-3A4E-08D2-3B23D53D61F6}"/>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9" name="Θέση περιεχομένου 8">
            <a:extLst>
              <a:ext uri="{FF2B5EF4-FFF2-40B4-BE49-F238E27FC236}">
                <a16:creationId xmlns:a16="http://schemas.microsoft.com/office/drawing/2014/main" id="{9362AED9-D429-7C53-FE29-D2DA4F94F92C}"/>
              </a:ext>
            </a:extLst>
          </p:cNvPr>
          <p:cNvPicPr>
            <a:picLocks noGrp="1" noChangeAspect="1"/>
          </p:cNvPicPr>
          <p:nvPr>
            <p:ph idx="1"/>
          </p:nvPr>
        </p:nvPicPr>
        <p:blipFill>
          <a:blip r:embed="rId2"/>
          <a:stretch>
            <a:fillRect/>
          </a:stretch>
        </p:blipFill>
        <p:spPr>
          <a:xfrm>
            <a:off x="136990" y="1225296"/>
            <a:ext cx="12055010" cy="5543804"/>
          </a:xfrm>
          <a:prstGeom prst="rect">
            <a:avLst/>
          </a:prstGeom>
        </p:spPr>
      </p:pic>
      <p:sp>
        <p:nvSpPr>
          <p:cNvPr id="10" name="Βέλος: Αριστερό 9">
            <a:extLst>
              <a:ext uri="{FF2B5EF4-FFF2-40B4-BE49-F238E27FC236}">
                <a16:creationId xmlns:a16="http://schemas.microsoft.com/office/drawing/2014/main" id="{2960909A-41CB-66F8-7B78-7C7B12273463}"/>
              </a:ext>
            </a:extLst>
          </p:cNvPr>
          <p:cNvSpPr/>
          <p:nvPr/>
        </p:nvSpPr>
        <p:spPr>
          <a:xfrm>
            <a:off x="1197864" y="4434841"/>
            <a:ext cx="777240" cy="265175"/>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434C8043-B0C3-4855-98A8-9084D388B4E9}"/>
              </a:ext>
            </a:extLst>
          </p:cNvPr>
          <p:cNvSpPr/>
          <p:nvPr/>
        </p:nvSpPr>
        <p:spPr>
          <a:xfrm>
            <a:off x="10668000" y="1297019"/>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0578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9BB72-66FA-BCBF-D86C-EF3BD2CBF17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F63EBA9-B13C-84FA-0979-3CB6AEF50B7B}"/>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8" name="Θέση περιεχομένου 7">
            <a:extLst>
              <a:ext uri="{FF2B5EF4-FFF2-40B4-BE49-F238E27FC236}">
                <a16:creationId xmlns:a16="http://schemas.microsoft.com/office/drawing/2014/main" id="{679ED0A0-E35F-8A54-818A-4AEC13277D95}"/>
              </a:ext>
            </a:extLst>
          </p:cNvPr>
          <p:cNvPicPr>
            <a:picLocks noGrp="1" noChangeAspect="1"/>
          </p:cNvPicPr>
          <p:nvPr>
            <p:ph idx="1"/>
          </p:nvPr>
        </p:nvPicPr>
        <p:blipFill>
          <a:blip r:embed="rId2"/>
          <a:stretch>
            <a:fillRect/>
          </a:stretch>
        </p:blipFill>
        <p:spPr>
          <a:xfrm>
            <a:off x="117002" y="1188720"/>
            <a:ext cx="12007942" cy="5580379"/>
          </a:xfrm>
          <a:prstGeom prst="rect">
            <a:avLst/>
          </a:prstGeom>
        </p:spPr>
      </p:pic>
      <p:sp>
        <p:nvSpPr>
          <p:cNvPr id="12" name="Ορθογώνιο 11">
            <a:extLst>
              <a:ext uri="{FF2B5EF4-FFF2-40B4-BE49-F238E27FC236}">
                <a16:creationId xmlns:a16="http://schemas.microsoft.com/office/drawing/2014/main" id="{57E62880-177A-AE7B-090E-45A856588F30}"/>
              </a:ext>
            </a:extLst>
          </p:cNvPr>
          <p:cNvSpPr/>
          <p:nvPr/>
        </p:nvSpPr>
        <p:spPr>
          <a:xfrm>
            <a:off x="10539984" y="1297019"/>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3" name="Βέλος: Αριστερό 12">
            <a:extLst>
              <a:ext uri="{FF2B5EF4-FFF2-40B4-BE49-F238E27FC236}">
                <a16:creationId xmlns:a16="http://schemas.microsoft.com/office/drawing/2014/main" id="{B9427C40-D1F2-E0F3-D684-2D4B112E1252}"/>
              </a:ext>
            </a:extLst>
          </p:cNvPr>
          <p:cNvSpPr/>
          <p:nvPr/>
        </p:nvSpPr>
        <p:spPr>
          <a:xfrm>
            <a:off x="5468112" y="3072384"/>
            <a:ext cx="1527048" cy="173736"/>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0261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8433-9D0E-42B0-CE39-80B46E45A76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91DB603-01C6-F365-CE84-1BCC4972CF97}"/>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6" name="Θέση περιεχομένου 5">
            <a:extLst>
              <a:ext uri="{FF2B5EF4-FFF2-40B4-BE49-F238E27FC236}">
                <a16:creationId xmlns:a16="http://schemas.microsoft.com/office/drawing/2014/main" id="{3F814A48-2CBA-2328-2D1A-787FBF4EE5EC}"/>
              </a:ext>
            </a:extLst>
          </p:cNvPr>
          <p:cNvPicPr>
            <a:picLocks noGrp="1" noChangeAspect="1"/>
          </p:cNvPicPr>
          <p:nvPr>
            <p:ph idx="1"/>
          </p:nvPr>
        </p:nvPicPr>
        <p:blipFill>
          <a:blip r:embed="rId2"/>
          <a:stretch>
            <a:fillRect/>
          </a:stretch>
        </p:blipFill>
        <p:spPr>
          <a:xfrm>
            <a:off x="128017" y="1234440"/>
            <a:ext cx="11969496" cy="5534659"/>
          </a:xfrm>
          <a:prstGeom prst="rect">
            <a:avLst/>
          </a:prstGeom>
        </p:spPr>
      </p:pic>
      <p:sp>
        <p:nvSpPr>
          <p:cNvPr id="9" name="Ορθογώνιο 8">
            <a:extLst>
              <a:ext uri="{FF2B5EF4-FFF2-40B4-BE49-F238E27FC236}">
                <a16:creationId xmlns:a16="http://schemas.microsoft.com/office/drawing/2014/main" id="{C0BD9BD8-4E2A-A47E-A69C-9C97A065E18E}"/>
              </a:ext>
            </a:extLst>
          </p:cNvPr>
          <p:cNvSpPr/>
          <p:nvPr/>
        </p:nvSpPr>
        <p:spPr>
          <a:xfrm>
            <a:off x="10558272" y="1271016"/>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9DB821A5-EF08-7DD1-944F-798BD43C1CDA}"/>
              </a:ext>
            </a:extLst>
          </p:cNvPr>
          <p:cNvSpPr/>
          <p:nvPr/>
        </p:nvSpPr>
        <p:spPr>
          <a:xfrm>
            <a:off x="3779520" y="3063240"/>
            <a:ext cx="4797552" cy="1586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11" name="Βέλος: Αριστερό 10">
            <a:extLst>
              <a:ext uri="{FF2B5EF4-FFF2-40B4-BE49-F238E27FC236}">
                <a16:creationId xmlns:a16="http://schemas.microsoft.com/office/drawing/2014/main" id="{F2808998-A0C9-0B68-E6CF-5DCCB73198BE}"/>
              </a:ext>
            </a:extLst>
          </p:cNvPr>
          <p:cNvSpPr/>
          <p:nvPr/>
        </p:nvSpPr>
        <p:spPr>
          <a:xfrm>
            <a:off x="5327904" y="3698589"/>
            <a:ext cx="1700784" cy="39319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9416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8726-F275-50C1-CE24-CF1B66E5F83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E7F51EF-43CF-43EB-6CF6-00B36B9BA307}"/>
              </a:ext>
            </a:extLst>
          </p:cNvPr>
          <p:cNvSpPr>
            <a:spLocks noGrp="1"/>
          </p:cNvSpPr>
          <p:nvPr>
            <p:ph type="title"/>
          </p:nvPr>
        </p:nvSpPr>
        <p:spPr>
          <a:xfrm>
            <a:off x="838200" y="88900"/>
            <a:ext cx="10515600" cy="1325563"/>
          </a:xfrm>
        </p:spPr>
        <p:txBody>
          <a:bodyPr>
            <a:normAutofit/>
          </a:bodyPr>
          <a:lstStyle/>
          <a:p>
            <a:r>
              <a:rPr lang="el-GR" dirty="0"/>
              <a:t>Γραφείο Προμηθειών </a:t>
            </a:r>
            <a:br>
              <a:rPr lang="el-GR" dirty="0"/>
            </a:br>
            <a:r>
              <a:rPr lang="el-GR" sz="2700" dirty="0"/>
              <a:t>Διαδικασίες υποβολής αιτήματος απευθείας ανάθεσης μέσω </a:t>
            </a:r>
            <a:r>
              <a:rPr lang="en-US" sz="2700" dirty="0"/>
              <a:t>web resCom</a:t>
            </a:r>
            <a:endParaRPr lang="el-GR" sz="2700" dirty="0"/>
          </a:p>
        </p:txBody>
      </p:sp>
      <p:pic>
        <p:nvPicPr>
          <p:cNvPr id="20" name="Θέση περιεχομένου 19">
            <a:extLst>
              <a:ext uri="{FF2B5EF4-FFF2-40B4-BE49-F238E27FC236}">
                <a16:creationId xmlns:a16="http://schemas.microsoft.com/office/drawing/2014/main" id="{1EA4794D-5DD3-0BA0-3C60-AEC30690D7D0}"/>
              </a:ext>
            </a:extLst>
          </p:cNvPr>
          <p:cNvPicPr>
            <a:picLocks noGrp="1" noChangeAspect="1"/>
          </p:cNvPicPr>
          <p:nvPr>
            <p:ph idx="1"/>
          </p:nvPr>
        </p:nvPicPr>
        <p:blipFill>
          <a:blip r:embed="rId2"/>
          <a:stretch>
            <a:fillRect/>
          </a:stretch>
        </p:blipFill>
        <p:spPr>
          <a:xfrm>
            <a:off x="66675" y="1219199"/>
            <a:ext cx="12058496" cy="5549901"/>
          </a:xfrm>
          <a:prstGeom prst="rect">
            <a:avLst/>
          </a:prstGeom>
        </p:spPr>
      </p:pic>
      <p:sp>
        <p:nvSpPr>
          <p:cNvPr id="21" name="Βέλος: Αριστερό 20">
            <a:extLst>
              <a:ext uri="{FF2B5EF4-FFF2-40B4-BE49-F238E27FC236}">
                <a16:creationId xmlns:a16="http://schemas.microsoft.com/office/drawing/2014/main" id="{74E8FAFD-E606-6677-AFCF-BC79FA9E809D}"/>
              </a:ext>
            </a:extLst>
          </p:cNvPr>
          <p:cNvSpPr/>
          <p:nvPr/>
        </p:nvSpPr>
        <p:spPr>
          <a:xfrm>
            <a:off x="2707386" y="4252342"/>
            <a:ext cx="723900" cy="200786"/>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2" name="Βέλος: Αριστερό 21">
            <a:extLst>
              <a:ext uri="{FF2B5EF4-FFF2-40B4-BE49-F238E27FC236}">
                <a16:creationId xmlns:a16="http://schemas.microsoft.com/office/drawing/2014/main" id="{7C5A149B-DB92-E55F-AEE0-C99B9429FD98}"/>
              </a:ext>
            </a:extLst>
          </p:cNvPr>
          <p:cNvSpPr/>
          <p:nvPr/>
        </p:nvSpPr>
        <p:spPr>
          <a:xfrm>
            <a:off x="1993392" y="5063110"/>
            <a:ext cx="1437894" cy="112394"/>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3" name="Βέλος: Αριστερό 22">
            <a:extLst>
              <a:ext uri="{FF2B5EF4-FFF2-40B4-BE49-F238E27FC236}">
                <a16:creationId xmlns:a16="http://schemas.microsoft.com/office/drawing/2014/main" id="{31911996-CFC1-174C-E84F-CB265306F43A}"/>
              </a:ext>
            </a:extLst>
          </p:cNvPr>
          <p:cNvSpPr/>
          <p:nvPr/>
        </p:nvSpPr>
        <p:spPr>
          <a:xfrm>
            <a:off x="4626864" y="5715001"/>
            <a:ext cx="1682496" cy="265176"/>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130129D4-6946-B49C-981A-E254FE8429E6}"/>
              </a:ext>
            </a:extLst>
          </p:cNvPr>
          <p:cNvSpPr/>
          <p:nvPr/>
        </p:nvSpPr>
        <p:spPr>
          <a:xfrm>
            <a:off x="10521696" y="1316736"/>
            <a:ext cx="1371600" cy="2348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D499F67E-AD42-D784-58FB-DBB3B10D3387}"/>
              </a:ext>
            </a:extLst>
          </p:cNvPr>
          <p:cNvSpPr/>
          <p:nvPr/>
        </p:nvSpPr>
        <p:spPr>
          <a:xfrm>
            <a:off x="3752088" y="3072384"/>
            <a:ext cx="4797552" cy="15868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
        <p:nvSpPr>
          <p:cNvPr id="27" name="Βέλος: Δεξιό 26">
            <a:extLst>
              <a:ext uri="{FF2B5EF4-FFF2-40B4-BE49-F238E27FC236}">
                <a16:creationId xmlns:a16="http://schemas.microsoft.com/office/drawing/2014/main" id="{DDCA48CD-63D8-5C23-A41F-6478ECBD88AA}"/>
              </a:ext>
            </a:extLst>
          </p:cNvPr>
          <p:cNvSpPr/>
          <p:nvPr/>
        </p:nvSpPr>
        <p:spPr>
          <a:xfrm>
            <a:off x="9615297" y="6583680"/>
            <a:ext cx="1485900" cy="15544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122897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466</TotalTime>
  <Words>1944</Words>
  <Application>Microsoft Office PowerPoint</Application>
  <PresentationFormat>Ευρεία οθόνη</PresentationFormat>
  <Paragraphs>67</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Aptos</vt:lpstr>
      <vt:lpstr>Aptos Display</vt:lpstr>
      <vt:lpstr>Arial</vt:lpstr>
      <vt:lpstr>Θέμα του Office</vt:lpstr>
      <vt:lpstr>ΤΜΗΜΑ ΔΙΟΙΚΗΤΙΚΗΣ ΥΠΟΣΤΗΡΙΞΗΣ  Μ.Ο.Δ.Υ. Ε.Λ.Κ.Ε./Δι.Πα.Ε ΓΡΑΦΕΙΟ ΠΡΟΜΗΘΕΙΩΝ</vt:lpstr>
      <vt:lpstr>Γραφείο Προμηθειών  Απ’ ευθείας αναθέσεις – Ηλεκτρονικοί Διαγωνισμοί Όρια βάσει των ν. 4412/2016 και ν. 4957/2022</vt:lpstr>
      <vt:lpstr>Γραφείο Προμηθειών  Απ’ ευθείας αναθέσεις – Ηλεκτρονικοί Διαγωνισμοί Εξαιρέσεις</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Διαδικασίες υποβολής αιτήματος απευθείας ανάθεσης μέσω web resCom</vt:lpstr>
      <vt:lpstr>Γραφείο Προμηθειών  Έλεγχος αιτήματος απευθείας ανάθεσης</vt:lpstr>
      <vt:lpstr>Γραφείο Προμηθειών  Έλεγχος αιτήματος απευθείας ανάθεσης και ενημέρωση αναδόχου</vt:lpstr>
      <vt:lpstr>Γραφείο Προμηθειών  Δικαιολογητικά </vt:lpstr>
      <vt:lpstr>Γραφείο Προμηθειών  Δικαιολογητικά - Απευθείας Αναθέσεις </vt:lpstr>
      <vt:lpstr>Γραφείο Προμηθειών  Δικαιολογητικά - Απευθείας Αναθέσεις </vt:lpstr>
      <vt:lpstr>Γραφείο Προμηθειών  Δικαιολογητικά – Ηλεκτρονικοί Διαγωνισμοί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Stylianos Fragkou</dc:creator>
  <cp:lastModifiedBy>Stylianos Fragkou</cp:lastModifiedBy>
  <cp:revision>34</cp:revision>
  <dcterms:created xsi:type="dcterms:W3CDTF">2025-12-04T11:31:31Z</dcterms:created>
  <dcterms:modified xsi:type="dcterms:W3CDTF">2025-12-05T07:38:15Z</dcterms:modified>
</cp:coreProperties>
</file>