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sldIdLst>
    <p:sldId id="258" r:id="rId2"/>
    <p:sldId id="421" r:id="rId3"/>
    <p:sldId id="475" r:id="rId4"/>
    <p:sldId id="422" r:id="rId5"/>
    <p:sldId id="423" r:id="rId6"/>
    <p:sldId id="424" r:id="rId7"/>
    <p:sldId id="476" r:id="rId8"/>
    <p:sldId id="477" r:id="rId9"/>
    <p:sldId id="478" r:id="rId10"/>
    <p:sldId id="479" r:id="rId11"/>
    <p:sldId id="480" r:id="rId12"/>
    <p:sldId id="481" r:id="rId13"/>
    <p:sldId id="482" r:id="rId14"/>
    <p:sldId id="491" r:id="rId15"/>
    <p:sldId id="437" r:id="rId16"/>
    <p:sldId id="445" r:id="rId17"/>
    <p:sldId id="440" r:id="rId18"/>
    <p:sldId id="442" r:id="rId19"/>
    <p:sldId id="436" r:id="rId20"/>
    <p:sldId id="441" r:id="rId21"/>
    <p:sldId id="443" r:id="rId22"/>
    <p:sldId id="444" r:id="rId23"/>
    <p:sldId id="447" r:id="rId24"/>
    <p:sldId id="448" r:id="rId25"/>
    <p:sldId id="449" r:id="rId26"/>
    <p:sldId id="451" r:id="rId27"/>
    <p:sldId id="452" r:id="rId28"/>
    <p:sldId id="453" r:id="rId29"/>
    <p:sldId id="454" r:id="rId30"/>
    <p:sldId id="455" r:id="rId31"/>
    <p:sldId id="456" r:id="rId32"/>
    <p:sldId id="485" r:id="rId33"/>
    <p:sldId id="487" r:id="rId34"/>
    <p:sldId id="488" r:id="rId35"/>
    <p:sldId id="457" r:id="rId36"/>
    <p:sldId id="458" r:id="rId37"/>
    <p:sldId id="459" r:id="rId38"/>
    <p:sldId id="460" r:id="rId39"/>
    <p:sldId id="461" r:id="rId40"/>
    <p:sldId id="462" r:id="rId41"/>
    <p:sldId id="463" r:id="rId42"/>
    <p:sldId id="464" r:id="rId43"/>
    <p:sldId id="465" r:id="rId44"/>
    <p:sldId id="466" r:id="rId45"/>
    <p:sldId id="467" r:id="rId46"/>
    <p:sldId id="471" r:id="rId47"/>
    <p:sldId id="468" r:id="rId48"/>
    <p:sldId id="469" r:id="rId49"/>
    <p:sldId id="470" r:id="rId50"/>
    <p:sldId id="472" r:id="rId51"/>
    <p:sldId id="473" r:id="rId52"/>
    <p:sldId id="492" r:id="rId53"/>
    <p:sldId id="403" r:id="rId5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C69"/>
    <a:srgbClr val="ED7D31"/>
    <a:srgbClr val="990000"/>
    <a:srgbClr val="B80000"/>
    <a:srgbClr val="C80000"/>
    <a:srgbClr val="FF66FF"/>
    <a:srgbClr val="EE0000"/>
    <a:srgbClr val="FFC1FF"/>
    <a:srgbClr val="BC0000"/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>
        <p:guide orient="horz" pos="2160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5E7C5-77F6-4A85-B4EC-8856AC84DCE7}" type="doc">
      <dgm:prSet loTypeId="urn:microsoft.com/office/officeart/2005/8/layout/vList2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C2FCA5E6-0430-461B-BAE0-72540899D242}">
      <dgm:prSet phldrT="[Text]" custT="1"/>
      <dgm:spPr>
        <a:solidFill>
          <a:srgbClr val="941A1D"/>
        </a:solidFill>
      </dgm:spPr>
      <dgm:t>
        <a:bodyPr/>
        <a:lstStyle/>
        <a:p>
          <a:r>
            <a:rPr lang="el-GR" sz="2800" b="1" dirty="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Κατηγορία Ι</a:t>
          </a:r>
          <a:endParaRPr lang="en-US" sz="2800" b="1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04B6EA90-0F0C-4B33-9783-58AD53C7150E}" type="parTrans" cxnId="{57CC7DC1-B180-49E2-8FEA-6DB124BED3A2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2499E1D-F0F4-43C3-B5AE-13CFA604C63F}" type="sibTrans" cxnId="{57CC7DC1-B180-49E2-8FEA-6DB124BED3A2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E96B5F6-BFA0-4FA5-93A7-17A52491109E}">
      <dgm:prSet phldrT="[Text]" custT="1"/>
      <dgm:spPr/>
      <dgm:t>
        <a:bodyPr/>
        <a:lstStyle/>
        <a:p>
          <a:r>
            <a:rPr lang="el-GR" sz="20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Επίκουρος/η Καθηγητής/</a:t>
          </a:r>
          <a:r>
            <a:rPr lang="el-GR" sz="2000" dirty="0" err="1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τρια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A4670622-A224-45F5-939C-04AADDAC8E45}" type="parTrans" cxnId="{6DAF3727-852E-4666-A756-61526F78DB9A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51BD4FE-8538-4B99-9379-DD1393506C7D}" type="sibTrans" cxnId="{6DAF3727-852E-4666-A756-61526F78DB9A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188091C-1723-424C-9FDE-7C7CF0A599F7}">
      <dgm:prSet phldrT="[Text]" custT="1"/>
      <dgm:spPr>
        <a:solidFill>
          <a:srgbClr val="E95420"/>
        </a:solidFill>
      </dgm:spPr>
      <dgm:t>
        <a:bodyPr/>
        <a:lstStyle/>
        <a:p>
          <a:r>
            <a:rPr lang="el-GR" sz="2800" b="1" dirty="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Κατηγορία ΙΙ</a:t>
          </a:r>
          <a:endParaRPr lang="en-US" sz="2800" b="1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2954728D-BE7B-49F1-9FF1-22145A196704}" type="parTrans" cxnId="{0AB46D4E-4EB3-47CD-84FC-0A89F5F8161B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EEF70D7-7809-4298-83CF-18674EABC5C0}" type="sibTrans" cxnId="{0AB46D4E-4EB3-47CD-84FC-0A89F5F8161B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7071414-2008-433D-8355-3FC421E8F979}">
      <dgm:prSet phldrT="[Text]" custT="1"/>
      <dgm:spPr/>
      <dgm:t>
        <a:bodyPr/>
        <a:lstStyle/>
        <a:p>
          <a:r>
            <a:rPr lang="el-GR" sz="20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Καθηγητής/</a:t>
          </a:r>
          <a:r>
            <a:rPr lang="el-GR" sz="2000" dirty="0" err="1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τρια</a:t>
          </a:r>
          <a:r>
            <a:rPr lang="el-GR" sz="20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Α’ Βαθμίδας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1BBC7B40-B57B-4CEA-B50A-D72E1F772A1A}" type="parTrans" cxnId="{7F4C2F7C-8DEB-44C5-9192-3EF4B4B7A6F6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DD385CE-9BE8-44E5-8F64-9AEE5732B93E}" type="sibTrans" cxnId="{7F4C2F7C-8DEB-44C5-9192-3EF4B4B7A6F6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1C86EC6-5EDE-458C-B230-A3FB329E78B4}">
      <dgm:prSet custT="1"/>
      <dgm:spPr/>
      <dgm:t>
        <a:bodyPr/>
        <a:lstStyle/>
        <a:p>
          <a:r>
            <a:rPr lang="el-GR" sz="20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Υπηρετών/ούσα Λέκτορας</a:t>
          </a:r>
          <a:endParaRPr lang="el-GR" sz="20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86BDB127-DB1B-446B-AE8E-A6F83ADF21E1}" type="parTrans" cxnId="{B215708B-FC89-4A32-8DC8-A79AAFAD5DD9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7996F20-5892-4979-957A-2ECD8A8F1E81}" type="sibTrans" cxnId="{B215708B-FC89-4A32-8DC8-A79AAFAD5DD9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21F2395-DE7E-42E8-830C-E3C6F6FDBCE8}">
      <dgm:prSet custT="1"/>
      <dgm:spPr/>
      <dgm:t>
        <a:bodyPr/>
        <a:lstStyle/>
        <a:p>
          <a:r>
            <a:rPr lang="el-GR" sz="20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Ερευνητής/</a:t>
          </a:r>
          <a:r>
            <a:rPr lang="el-GR" sz="2000" dirty="0" err="1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τρια</a:t>
          </a:r>
          <a:r>
            <a:rPr lang="el-GR" sz="20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Δ΄ Βαθμίδας ή ΕΛΕ Δ΄</a:t>
          </a:r>
          <a:endParaRPr lang="el-GR" sz="20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425942F1-4ED9-4683-965F-8A3094FA7D81}" type="parTrans" cxnId="{F36C7CAF-363D-4242-9F68-7967F46ED926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C61C7CB-39D2-4948-9CDB-2DE8B7833DAE}" type="sibTrans" cxnId="{F36C7CAF-363D-4242-9F68-7967F46ED926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085777C-4733-4C7B-B17D-C098C4085450}">
      <dgm:prSet custT="1"/>
      <dgm:spPr/>
      <dgm:t>
        <a:bodyPr/>
        <a:lstStyle/>
        <a:p>
          <a:r>
            <a:rPr lang="el-GR" sz="20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Ερευνητής/</a:t>
          </a:r>
          <a:r>
            <a:rPr lang="el-GR" sz="2000" dirty="0" err="1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τρια</a:t>
          </a:r>
          <a:r>
            <a:rPr lang="el-GR" sz="20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Γ΄ Βαθμίδας ή ΕΛΕ Γ΄</a:t>
          </a:r>
          <a:endParaRPr lang="el-GR" sz="20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47E6F089-219E-4485-A1D6-4D7B3981ACB8}" type="parTrans" cxnId="{BC544574-454E-4C4D-A774-CC44365F04D3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F4DD4DD-006C-4A31-A559-340FD31530AA}" type="sibTrans" cxnId="{BC544574-454E-4C4D-A774-CC44365F04D3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4F4A1BA-25C5-4955-834E-97AB3FAB45BA}">
      <dgm:prSet custT="1"/>
      <dgm:spPr/>
      <dgm:t>
        <a:bodyPr/>
        <a:lstStyle/>
        <a:p>
          <a:r>
            <a:rPr lang="el-GR" sz="20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Αναπληρωτής/</a:t>
          </a:r>
          <a:r>
            <a:rPr lang="el-GR" sz="2000" dirty="0" err="1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τρια</a:t>
          </a:r>
          <a:r>
            <a:rPr lang="el-GR" sz="20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Καθηγητής/</a:t>
          </a:r>
          <a:r>
            <a:rPr lang="el-GR" sz="2000" dirty="0" err="1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τρια</a:t>
          </a:r>
          <a:endParaRPr lang="el-GR" sz="20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1E8E7486-A37E-4C04-8798-56D95C735DCC}" type="parTrans" cxnId="{BBAA6AC0-54A4-4748-9562-BBD89C6D9757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A7D7BCC-A5C1-458E-951E-390D7B819B72}" type="sibTrans" cxnId="{BBAA6AC0-54A4-4748-9562-BBD89C6D9757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FB1BD87-F40C-4C32-AAB3-51E7FD8A27A6}">
      <dgm:prSet custT="1"/>
      <dgm:spPr/>
      <dgm:t>
        <a:bodyPr/>
        <a:lstStyle/>
        <a:p>
          <a:r>
            <a:rPr lang="el-GR" sz="20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Ερευνητής/</a:t>
          </a:r>
          <a:r>
            <a:rPr lang="el-GR" sz="2000" dirty="0" err="1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τρια</a:t>
          </a:r>
          <a:r>
            <a:rPr lang="el-GR" sz="20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Α΄ Βαθμίδας ή ΕΛΕ Α΄</a:t>
          </a:r>
          <a:endParaRPr lang="el-GR" sz="20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D6077181-BBEE-4242-BE37-3F83F94CAB93}" type="parTrans" cxnId="{1B35079B-EE27-4CF3-A1C0-C1A61AAAB703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57522D4-DB0C-4F75-B249-96597CE785D6}" type="sibTrans" cxnId="{1B35079B-EE27-4CF3-A1C0-C1A61AAAB703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B437C74-8E20-4334-8294-EE3CADEE994E}">
      <dgm:prSet custT="1"/>
      <dgm:spPr/>
      <dgm:t>
        <a:bodyPr/>
        <a:lstStyle/>
        <a:p>
          <a:r>
            <a:rPr lang="el-GR" sz="20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Ερευνητής/</a:t>
          </a:r>
          <a:r>
            <a:rPr lang="el-GR" sz="2000" dirty="0" err="1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τρια</a:t>
          </a:r>
          <a:r>
            <a:rPr lang="el-GR" sz="20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Β΄ Βαθμίδας ή ΕΛΕ Β΄</a:t>
          </a:r>
          <a:endParaRPr lang="el-GR" sz="20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ABCAE50B-6372-43DC-8805-98520B5B22C0}" type="parTrans" cxnId="{BC7E84B5-E0B7-405B-AD74-BA590E4A66D3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B9CE950-35D5-44B9-B317-730AFFF0EBAA}" type="sibTrans" cxnId="{BC7E84B5-E0B7-405B-AD74-BA590E4A66D3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76343C6-470C-407E-B832-5ED880CBEB8F}">
      <dgm:prSet phldrT="[Text]" custT="1"/>
      <dgm:spPr/>
      <dgm:t>
        <a:bodyPr/>
        <a:lstStyle/>
        <a:p>
          <a:endParaRPr lang="en-US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51043CD-ACB8-4875-BF91-B4CD61DC1017}" type="parTrans" cxnId="{0DA1DCC8-0BFD-48FD-9A79-631D263A5408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5CD7B1B-F848-424E-9E83-C98A4778C143}" type="sibTrans" cxnId="{0DA1DCC8-0BFD-48FD-9A79-631D263A5408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A4BE07A-FA9D-496C-8C59-663CB06A90E9}">
      <dgm:prSet phldrT="[Text]" custT="1"/>
      <dgm:spPr/>
      <dgm:t>
        <a:bodyPr/>
        <a:lstStyle/>
        <a:p>
          <a:endParaRPr lang="en-US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55223DC-1007-4EDF-80F9-AA588D3631AB}" type="parTrans" cxnId="{64C5EA57-011B-42C0-93C1-E16C23118B61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B8D6573-179E-4173-A48C-4B7547BCDB9C}" type="sibTrans" cxnId="{64C5EA57-011B-42C0-93C1-E16C23118B61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57A4855-EB52-40D3-9321-12D7F1BF19C5}">
      <dgm:prSet custT="1"/>
      <dgm:spPr/>
      <dgm:t>
        <a:bodyPr/>
        <a:lstStyle/>
        <a:p>
          <a:endParaRPr lang="el-GR" sz="20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gm:t>
    </dgm:pt>
    <dgm:pt modelId="{F9667140-55E3-499B-AD50-A696764CDC97}" type="parTrans" cxnId="{1D739BA9-76B9-4A74-80DD-78B341205386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1736A22-171B-4664-B1A5-034E42052CE6}" type="sibTrans" cxnId="{1D739BA9-76B9-4A74-80DD-78B341205386}">
      <dgm:prSet/>
      <dgm:spPr/>
      <dgm:t>
        <a:bodyPr/>
        <a:lstStyle/>
        <a:p>
          <a:endParaRPr lang="en-US" sz="16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34D2D91-EAA6-4962-BC5F-59A9D6D989F9}" type="pres">
      <dgm:prSet presAssocID="{8A25E7C5-77F6-4A85-B4EC-8856AC84DC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8A1CFF-E9D4-4490-AD5F-BAEB9420EE5B}" type="pres">
      <dgm:prSet presAssocID="{C2FCA5E6-0430-461B-BAE0-72540899D242}" presName="parentText" presStyleLbl="node1" presStyleIdx="0" presStyleCnt="2" custScaleY="47986" custLinFactNeighborY="11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721C0-7DCF-4412-BAB3-2091AEBD605E}" type="pres">
      <dgm:prSet presAssocID="{C2FCA5E6-0430-461B-BAE0-72540899D24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461AB-AD37-4569-B4E0-A4C8524853A3}" type="pres">
      <dgm:prSet presAssocID="{E188091C-1723-424C-9FDE-7C7CF0A599F7}" presName="parentText" presStyleLbl="node1" presStyleIdx="1" presStyleCnt="2" custScaleY="477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31DA2-C2B0-40CA-9C6D-34ADAC1A8ECD}" type="pres">
      <dgm:prSet presAssocID="{E188091C-1723-424C-9FDE-7C7CF0A599F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739BA9-76B9-4A74-80DD-78B341205386}" srcId="{C2FCA5E6-0430-461B-BAE0-72540899D242}" destId="{B57A4855-EB52-40D3-9321-12D7F1BF19C5}" srcOrd="5" destOrd="0" parTransId="{F9667140-55E3-499B-AD50-A696764CDC97}" sibTransId="{D1736A22-171B-4664-B1A5-034E42052CE6}"/>
    <dgm:cxn modelId="{D3FE0E0D-ED84-4CB4-BD90-A797834FE1E0}" type="presOf" srcId="{E188091C-1723-424C-9FDE-7C7CF0A599F7}" destId="{BB6461AB-AD37-4569-B4E0-A4C8524853A3}" srcOrd="0" destOrd="0" presId="urn:microsoft.com/office/officeart/2005/8/layout/vList2"/>
    <dgm:cxn modelId="{FBDF287C-4A1B-4E40-B3FD-A71DDEBFCF6F}" type="presOf" srcId="{E76343C6-470C-407E-B832-5ED880CBEB8F}" destId="{131721C0-7DCF-4412-BAB3-2091AEBD605E}" srcOrd="0" destOrd="0" presId="urn:microsoft.com/office/officeart/2005/8/layout/vList2"/>
    <dgm:cxn modelId="{E44A0526-A052-4A43-8ED6-86CAF36364FA}" type="presOf" srcId="{121F2395-DE7E-42E8-830C-E3C6F6FDBCE8}" destId="{131721C0-7DCF-4412-BAB3-2091AEBD605E}" srcOrd="0" destOrd="4" presId="urn:microsoft.com/office/officeart/2005/8/layout/vList2"/>
    <dgm:cxn modelId="{7F4C2F7C-8DEB-44C5-9192-3EF4B4B7A6F6}" srcId="{E188091C-1723-424C-9FDE-7C7CF0A599F7}" destId="{97071414-2008-433D-8355-3FC421E8F979}" srcOrd="1" destOrd="0" parTransId="{1BBC7B40-B57B-4CEA-B50A-D72E1F772A1A}" sibTransId="{CDD385CE-9BE8-44E5-8F64-9AEE5732B93E}"/>
    <dgm:cxn modelId="{F36C7CAF-363D-4242-9F68-7967F46ED926}" srcId="{C2FCA5E6-0430-461B-BAE0-72540899D242}" destId="{121F2395-DE7E-42E8-830C-E3C6F6FDBCE8}" srcOrd="4" destOrd="0" parTransId="{425942F1-4ED9-4683-965F-8A3094FA7D81}" sibTransId="{6C61C7CB-39D2-4948-9CDB-2DE8B7833DAE}"/>
    <dgm:cxn modelId="{A3BA6F90-094C-40EC-A412-9BE76FD6BD5C}" type="presOf" srcId="{97071414-2008-433D-8355-3FC421E8F979}" destId="{A1F31DA2-C2B0-40CA-9C6D-34ADAC1A8ECD}" srcOrd="0" destOrd="1" presId="urn:microsoft.com/office/officeart/2005/8/layout/vList2"/>
    <dgm:cxn modelId="{1B35079B-EE27-4CF3-A1C0-C1A61AAAB703}" srcId="{E188091C-1723-424C-9FDE-7C7CF0A599F7}" destId="{7FB1BD87-F40C-4C32-AAB3-51E7FD8A27A6}" srcOrd="3" destOrd="0" parTransId="{D6077181-BBEE-4242-BE37-3F83F94CAB93}" sibTransId="{F57522D4-DB0C-4F75-B249-96597CE785D6}"/>
    <dgm:cxn modelId="{9878D48B-FEA5-4C73-B1CD-2BE0287FA1D2}" type="presOf" srcId="{14F4A1BA-25C5-4955-834E-97AB3FAB45BA}" destId="{A1F31DA2-C2B0-40CA-9C6D-34ADAC1A8ECD}" srcOrd="0" destOrd="2" presId="urn:microsoft.com/office/officeart/2005/8/layout/vList2"/>
    <dgm:cxn modelId="{4AD0A4BB-9A8B-4CC3-A271-82F1EB24E2F3}" type="presOf" srcId="{FA4BE07A-FA9D-496C-8C59-663CB06A90E9}" destId="{A1F31DA2-C2B0-40CA-9C6D-34ADAC1A8ECD}" srcOrd="0" destOrd="0" presId="urn:microsoft.com/office/officeart/2005/8/layout/vList2"/>
    <dgm:cxn modelId="{BC544574-454E-4C4D-A774-CC44365F04D3}" srcId="{C2FCA5E6-0430-461B-BAE0-72540899D242}" destId="{0085777C-4733-4C7B-B17D-C098C4085450}" srcOrd="3" destOrd="0" parTransId="{47E6F089-219E-4485-A1D6-4D7B3981ACB8}" sibTransId="{DF4DD4DD-006C-4A31-A559-340FD31530AA}"/>
    <dgm:cxn modelId="{6DAF3727-852E-4666-A756-61526F78DB9A}" srcId="{C2FCA5E6-0430-461B-BAE0-72540899D242}" destId="{DE96B5F6-BFA0-4FA5-93A7-17A52491109E}" srcOrd="1" destOrd="0" parTransId="{A4670622-A224-45F5-939C-04AADDAC8E45}" sibTransId="{751BD4FE-8538-4B99-9379-DD1393506C7D}"/>
    <dgm:cxn modelId="{442D7639-505E-4A07-93C0-FEBE7A566946}" type="presOf" srcId="{0085777C-4733-4C7B-B17D-C098C4085450}" destId="{131721C0-7DCF-4412-BAB3-2091AEBD605E}" srcOrd="0" destOrd="3" presId="urn:microsoft.com/office/officeart/2005/8/layout/vList2"/>
    <dgm:cxn modelId="{57CC7DC1-B180-49E2-8FEA-6DB124BED3A2}" srcId="{8A25E7C5-77F6-4A85-B4EC-8856AC84DCE7}" destId="{C2FCA5E6-0430-461B-BAE0-72540899D242}" srcOrd="0" destOrd="0" parTransId="{04B6EA90-0F0C-4B33-9783-58AD53C7150E}" sibTransId="{62499E1D-F0F4-43C3-B5AE-13CFA604C63F}"/>
    <dgm:cxn modelId="{96FE8D90-1E2F-4006-AC87-7EE84D211367}" type="presOf" srcId="{B57A4855-EB52-40D3-9321-12D7F1BF19C5}" destId="{131721C0-7DCF-4412-BAB3-2091AEBD605E}" srcOrd="0" destOrd="5" presId="urn:microsoft.com/office/officeart/2005/8/layout/vList2"/>
    <dgm:cxn modelId="{5B12ABF8-E84F-456C-AEB7-B937FDD2BC85}" type="presOf" srcId="{C2FCA5E6-0430-461B-BAE0-72540899D242}" destId="{578A1CFF-E9D4-4490-AD5F-BAEB9420EE5B}" srcOrd="0" destOrd="0" presId="urn:microsoft.com/office/officeart/2005/8/layout/vList2"/>
    <dgm:cxn modelId="{BBAA6AC0-54A4-4748-9562-BBD89C6D9757}" srcId="{E188091C-1723-424C-9FDE-7C7CF0A599F7}" destId="{14F4A1BA-25C5-4955-834E-97AB3FAB45BA}" srcOrd="2" destOrd="0" parTransId="{1E8E7486-A37E-4C04-8798-56D95C735DCC}" sibTransId="{0A7D7BCC-A5C1-458E-951E-390D7B819B72}"/>
    <dgm:cxn modelId="{0AB46D4E-4EB3-47CD-84FC-0A89F5F8161B}" srcId="{8A25E7C5-77F6-4A85-B4EC-8856AC84DCE7}" destId="{E188091C-1723-424C-9FDE-7C7CF0A599F7}" srcOrd="1" destOrd="0" parTransId="{2954728D-BE7B-49F1-9FF1-22145A196704}" sibTransId="{5EEF70D7-7809-4298-83CF-18674EABC5C0}"/>
    <dgm:cxn modelId="{9B97B580-09AF-45CE-A8C7-7150D77A0F26}" type="presOf" srcId="{8A25E7C5-77F6-4A85-B4EC-8856AC84DCE7}" destId="{134D2D91-EAA6-4962-BC5F-59A9D6D989F9}" srcOrd="0" destOrd="0" presId="urn:microsoft.com/office/officeart/2005/8/layout/vList2"/>
    <dgm:cxn modelId="{FD7BE07A-C820-4F3E-9619-96EFB07A4AB8}" type="presOf" srcId="{7FB1BD87-F40C-4C32-AAB3-51E7FD8A27A6}" destId="{A1F31DA2-C2B0-40CA-9C6D-34ADAC1A8ECD}" srcOrd="0" destOrd="3" presId="urn:microsoft.com/office/officeart/2005/8/layout/vList2"/>
    <dgm:cxn modelId="{BC7E84B5-E0B7-405B-AD74-BA590E4A66D3}" srcId="{E188091C-1723-424C-9FDE-7C7CF0A599F7}" destId="{1B437C74-8E20-4334-8294-EE3CADEE994E}" srcOrd="4" destOrd="0" parTransId="{ABCAE50B-6372-43DC-8805-98520B5B22C0}" sibTransId="{AB9CE950-35D5-44B9-B317-730AFFF0EBAA}"/>
    <dgm:cxn modelId="{C5162CEC-103B-47F4-B986-C0CA6B87E144}" type="presOf" srcId="{1B437C74-8E20-4334-8294-EE3CADEE994E}" destId="{A1F31DA2-C2B0-40CA-9C6D-34ADAC1A8ECD}" srcOrd="0" destOrd="4" presId="urn:microsoft.com/office/officeart/2005/8/layout/vList2"/>
    <dgm:cxn modelId="{B215708B-FC89-4A32-8DC8-A79AAFAD5DD9}" srcId="{C2FCA5E6-0430-461B-BAE0-72540899D242}" destId="{A1C86EC6-5EDE-458C-B230-A3FB329E78B4}" srcOrd="2" destOrd="0" parTransId="{86BDB127-DB1B-446B-AE8E-A6F83ADF21E1}" sibTransId="{B7996F20-5892-4979-957A-2ECD8A8F1E81}"/>
    <dgm:cxn modelId="{64C5EA57-011B-42C0-93C1-E16C23118B61}" srcId="{E188091C-1723-424C-9FDE-7C7CF0A599F7}" destId="{FA4BE07A-FA9D-496C-8C59-663CB06A90E9}" srcOrd="0" destOrd="0" parTransId="{955223DC-1007-4EDF-80F9-AA588D3631AB}" sibTransId="{7B8D6573-179E-4173-A48C-4B7547BCDB9C}"/>
    <dgm:cxn modelId="{E9EBACBC-8D5D-49F2-BAEE-1F8131DF8440}" type="presOf" srcId="{DE96B5F6-BFA0-4FA5-93A7-17A52491109E}" destId="{131721C0-7DCF-4412-BAB3-2091AEBD605E}" srcOrd="0" destOrd="1" presId="urn:microsoft.com/office/officeart/2005/8/layout/vList2"/>
    <dgm:cxn modelId="{56C763AB-4C40-4EBA-8957-B6E550E67E7B}" type="presOf" srcId="{A1C86EC6-5EDE-458C-B230-A3FB329E78B4}" destId="{131721C0-7DCF-4412-BAB3-2091AEBD605E}" srcOrd="0" destOrd="2" presId="urn:microsoft.com/office/officeart/2005/8/layout/vList2"/>
    <dgm:cxn modelId="{0DA1DCC8-0BFD-48FD-9A79-631D263A5408}" srcId="{C2FCA5E6-0430-461B-BAE0-72540899D242}" destId="{E76343C6-470C-407E-B832-5ED880CBEB8F}" srcOrd="0" destOrd="0" parTransId="{751043CD-ACB8-4875-BF91-B4CD61DC1017}" sibTransId="{95CD7B1B-F848-424E-9E83-C98A4778C143}"/>
    <dgm:cxn modelId="{4251E8F0-38EF-46FF-B27A-044A35B70921}" type="presParOf" srcId="{134D2D91-EAA6-4962-BC5F-59A9D6D989F9}" destId="{578A1CFF-E9D4-4490-AD5F-BAEB9420EE5B}" srcOrd="0" destOrd="0" presId="urn:microsoft.com/office/officeart/2005/8/layout/vList2"/>
    <dgm:cxn modelId="{DC84870D-A865-4CBF-9287-538F0932A0CA}" type="presParOf" srcId="{134D2D91-EAA6-4962-BC5F-59A9D6D989F9}" destId="{131721C0-7DCF-4412-BAB3-2091AEBD605E}" srcOrd="1" destOrd="0" presId="urn:microsoft.com/office/officeart/2005/8/layout/vList2"/>
    <dgm:cxn modelId="{E3F7E67E-E00A-43F8-8067-61248326EE18}" type="presParOf" srcId="{134D2D91-EAA6-4962-BC5F-59A9D6D989F9}" destId="{BB6461AB-AD37-4569-B4E0-A4C8524853A3}" srcOrd="2" destOrd="0" presId="urn:microsoft.com/office/officeart/2005/8/layout/vList2"/>
    <dgm:cxn modelId="{86888C51-E105-43A1-9F2D-2F153C7DE9D9}" type="presParOf" srcId="{134D2D91-EAA6-4962-BC5F-59A9D6D989F9}" destId="{A1F31DA2-C2B0-40CA-9C6D-34ADAC1A8EC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A1CFF-E9D4-4490-AD5F-BAEB9420EE5B}">
      <dsp:nvSpPr>
        <dsp:cNvPr id="0" name=""/>
        <dsp:cNvSpPr/>
      </dsp:nvSpPr>
      <dsp:spPr>
        <a:xfrm>
          <a:off x="0" y="388973"/>
          <a:ext cx="9843951" cy="574910"/>
        </a:xfrm>
        <a:prstGeom prst="roundRect">
          <a:avLst/>
        </a:prstGeom>
        <a:solidFill>
          <a:srgbClr val="941A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Κατηγορία Ι</a:t>
          </a:r>
          <a:endParaRPr lang="en-US" sz="2800" b="1" kern="1200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sp:txBody>
      <dsp:txXfrm>
        <a:off x="28065" y="417038"/>
        <a:ext cx="9787821" cy="518780"/>
      </dsp:txXfrm>
    </dsp:sp>
    <dsp:sp modelId="{131721C0-7DCF-4412-BAB3-2091AEBD605E}">
      <dsp:nvSpPr>
        <dsp:cNvPr id="0" name=""/>
        <dsp:cNvSpPr/>
      </dsp:nvSpPr>
      <dsp:spPr>
        <a:xfrm>
          <a:off x="0" y="941758"/>
          <a:ext cx="9843951" cy="188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54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000" kern="12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Επίκουρος/η Καθηγητής/</a:t>
          </a:r>
          <a:r>
            <a:rPr lang="el-GR" sz="2000" kern="1200" dirty="0" err="1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τρια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000" kern="12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Υπηρετών/ούσα Λέκτορας</a:t>
          </a:r>
          <a:endParaRPr lang="el-GR" sz="2000" kern="12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000" kern="12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Ερευνητής/</a:t>
          </a:r>
          <a:r>
            <a:rPr lang="el-GR" sz="2000" kern="1200" dirty="0" err="1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τρια</a:t>
          </a:r>
          <a:r>
            <a:rPr lang="el-GR" sz="2000" kern="12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Γ΄ Βαθμίδας ή ΕΛΕ Γ΄</a:t>
          </a:r>
          <a:endParaRPr lang="el-GR" sz="2000" kern="12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000" kern="12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Ερευνητής/</a:t>
          </a:r>
          <a:r>
            <a:rPr lang="el-GR" sz="2000" kern="1200" dirty="0" err="1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τρια</a:t>
          </a:r>
          <a:r>
            <a:rPr lang="el-GR" sz="2000" kern="12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Δ΄ Βαθμίδας ή ΕΛΕ Δ΄</a:t>
          </a:r>
          <a:endParaRPr lang="el-GR" sz="2000" kern="12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l-GR" sz="2000" kern="12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sp:txBody>
      <dsp:txXfrm>
        <a:off x="0" y="941758"/>
        <a:ext cx="9843951" cy="1887840"/>
      </dsp:txXfrm>
    </dsp:sp>
    <dsp:sp modelId="{BB6461AB-AD37-4569-B4E0-A4C8524853A3}">
      <dsp:nvSpPr>
        <dsp:cNvPr id="0" name=""/>
        <dsp:cNvSpPr/>
      </dsp:nvSpPr>
      <dsp:spPr>
        <a:xfrm>
          <a:off x="0" y="2829598"/>
          <a:ext cx="9843951" cy="571831"/>
        </a:xfrm>
        <a:prstGeom prst="roundRect">
          <a:avLst/>
        </a:prstGeom>
        <a:solidFill>
          <a:srgbClr val="E954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Κατηγορία ΙΙ</a:t>
          </a:r>
          <a:endParaRPr lang="en-US" sz="2800" b="1" kern="1200" dirty="0">
            <a:solidFill>
              <a:schemeClr val="bg1">
                <a:lumMod val="95000"/>
              </a:schemeClr>
            </a:solidFill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sp:txBody>
      <dsp:txXfrm>
        <a:off x="27914" y="2857512"/>
        <a:ext cx="9788123" cy="516003"/>
      </dsp:txXfrm>
    </dsp:sp>
    <dsp:sp modelId="{A1F31DA2-C2B0-40CA-9C6D-34ADAC1A8ECD}">
      <dsp:nvSpPr>
        <dsp:cNvPr id="0" name=""/>
        <dsp:cNvSpPr/>
      </dsp:nvSpPr>
      <dsp:spPr>
        <a:xfrm>
          <a:off x="0" y="3401430"/>
          <a:ext cx="9843951" cy="1523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54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000" kern="12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Καθηγητής/</a:t>
          </a:r>
          <a:r>
            <a:rPr lang="el-GR" sz="2000" kern="1200" dirty="0" err="1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τρια</a:t>
          </a:r>
          <a:r>
            <a:rPr lang="el-GR" sz="2000" kern="12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Α’ Βαθμίδας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000" kern="12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Αναπληρωτής/</a:t>
          </a:r>
          <a:r>
            <a:rPr lang="el-GR" sz="2000" kern="1200" dirty="0" err="1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τρια</a:t>
          </a:r>
          <a:r>
            <a:rPr lang="el-GR" sz="2000" kern="12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Καθηγητής/</a:t>
          </a:r>
          <a:r>
            <a:rPr lang="el-GR" sz="2000" kern="1200" dirty="0" err="1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τρια</a:t>
          </a:r>
          <a:endParaRPr lang="el-GR" sz="2000" kern="12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000" kern="12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Ερευνητής/</a:t>
          </a:r>
          <a:r>
            <a:rPr lang="el-GR" sz="2000" kern="1200" dirty="0" err="1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τρια</a:t>
          </a:r>
          <a:r>
            <a:rPr lang="el-GR" sz="2000" kern="12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Α΄ Βαθμίδας ή ΕΛΕ Α΄</a:t>
          </a:r>
          <a:endParaRPr lang="el-GR" sz="2000" kern="12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000" kern="12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Ερευνητής/</a:t>
          </a:r>
          <a:r>
            <a:rPr lang="el-GR" sz="2000" kern="1200" dirty="0" err="1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τρια</a:t>
          </a:r>
          <a:r>
            <a:rPr lang="el-GR" sz="2000" kern="12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 Β΄ Βαθμίδας ή ΕΛΕ Β΄</a:t>
          </a:r>
          <a:endParaRPr lang="el-GR" sz="2000" kern="1200" dirty="0">
            <a:latin typeface="Cambria" panose="02040503050406030204" pitchFamily="18" charset="0"/>
            <a:ea typeface="Cambria" panose="02040503050406030204" pitchFamily="18" charset="0"/>
            <a:cs typeface="Calibri" panose="020F0502020204030204" pitchFamily="34" charset="0"/>
          </a:endParaRPr>
        </a:p>
      </dsp:txBody>
      <dsp:txXfrm>
        <a:off x="0" y="3401430"/>
        <a:ext cx="9843951" cy="1523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F92488-2CA1-41E9-9784-C3403046EE4C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9D4D70-45A9-4236-BB0D-7F421DF66B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1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1CCA-8140-4D5A-80A5-F721DD1D8D20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0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03D2-76BF-4D45-A69C-65A47869DEB2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7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04A1-2125-4B50-BF15-5E5E515D6007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0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936C-D668-42FC-9827-CF67A955FDB8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9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670E-A9DF-4F64-A5BF-D3C12F4148A1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8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B15F3-14CF-442F-A073-F08AF649D9B4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2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047-E77A-46B3-9E18-37D5D111AA25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2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005F-CCD8-4C09-A041-E91B702A26C7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7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656A-63AF-407B-8588-537107A490B7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2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EA7A-42E6-4A1D-BA29-E7DDD2313F07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4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A986-BDF4-4EFF-9302-9637E2673898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0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BCDFE-6A88-4819-9498-7E5A713F1137}" type="datetime1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09FA1-6A03-49F0-87BE-C909B07BD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ortal.hfri.gr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hyperlink" Target="https://portal.hfri.gr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hyperlink" Target="https://portal.hfri.g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portal.hfri.gr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portal.hfri.gr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4" Type="http://schemas.openxmlformats.org/officeDocument/2006/relationships/hyperlink" Target="https://portal.hfri.g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hyperlink" Target="https://portal.hfri.gr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portal.hfri.gr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portal.hfri.gr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hyperlink" Target="https://portal.hfri.gr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hyperlink" Target="https://portal.hfri.gr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42.png"/><Relationship Id="rId4" Type="http://schemas.openxmlformats.org/officeDocument/2006/relationships/hyperlink" Target="https://portal.hfri.gr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hyperlink" Target="https://portal.hfri.g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s://portal.hfri.gr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919" y="545937"/>
            <a:ext cx="4683202" cy="113024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314919" y="2137532"/>
            <a:ext cx="8952214" cy="1669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defTabSz="308063" hangingPunct="0">
              <a:lnSpc>
                <a:spcPct val="150000"/>
              </a:lnSpc>
              <a:spcAft>
                <a:spcPts val="600"/>
              </a:spcAft>
            </a:pPr>
            <a:r>
              <a:rPr lang="el-GR" sz="2000" b="1" kern="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Helvetica Neue"/>
              </a:rPr>
              <a:t>3η Προκήρυξη και Οδηγός Διαχείρισης και Υλοποίησης</a:t>
            </a:r>
          </a:p>
          <a:p>
            <a:pPr defTabSz="308063" hangingPunct="0">
              <a:lnSpc>
                <a:spcPct val="150000"/>
              </a:lnSpc>
              <a:spcAft>
                <a:spcPts val="600"/>
              </a:spcAft>
            </a:pPr>
            <a:r>
              <a:rPr lang="el-GR" sz="2000" b="1" kern="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Helvetica Neue"/>
              </a:rPr>
              <a:t>Ερευνητικών Έργων ΕΛ.ΙΔ.Ε.Κ.</a:t>
            </a:r>
          </a:p>
          <a:p>
            <a:pPr defTabSz="308063" hangingPunct="0">
              <a:lnSpc>
                <a:spcPct val="150000"/>
              </a:lnSpc>
              <a:spcAft>
                <a:spcPts val="600"/>
              </a:spcAft>
            </a:pPr>
            <a:r>
              <a:rPr lang="el-GR" sz="2000" b="1" kern="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Helvetica Neue"/>
              </a:rPr>
              <a:t>για την ενίσχυση Μελών ΔΕΠ και Ερευνητών/τριών </a:t>
            </a:r>
            <a:endParaRPr lang="en-US" sz="2000" b="1" kern="0" dirty="0" smtClean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919" y="4357711"/>
            <a:ext cx="3111028" cy="823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9" tIns="26789" rIns="26789" bIns="26789" numCol="1" spcCol="38100" rtlCol="0" anchor="ctr">
            <a:spAutoFit/>
          </a:bodyPr>
          <a:lstStyle/>
          <a:p>
            <a:pPr defTabSz="308063" hangingPunct="0">
              <a:spcAft>
                <a:spcPts val="600"/>
              </a:spcAft>
            </a:pPr>
            <a:r>
              <a:rPr lang="el-GR" sz="2000" b="1" kern="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Helvetica Neue"/>
              </a:rPr>
              <a:t>Δρ Κατερίνα Κουραβέλου</a:t>
            </a:r>
          </a:p>
          <a:p>
            <a:pPr defTabSz="308063" hangingPunct="0">
              <a:spcAft>
                <a:spcPts val="600"/>
              </a:spcAft>
            </a:pPr>
            <a:r>
              <a:rPr lang="el-GR" sz="2000" kern="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Helvetica Neue"/>
              </a:rPr>
              <a:t>Διευθύντρια ΕΛ.ΙΔ.Ε.Κ</a:t>
            </a:r>
            <a:r>
              <a:rPr lang="en-US" sz="2000" kern="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Helvetica Neue"/>
              </a:rPr>
              <a:t>.</a:t>
            </a:r>
            <a:endParaRPr lang="el-GR" sz="2000" kern="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919" y="5610220"/>
            <a:ext cx="11534181" cy="10082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defTabSz="308063" hangingPunct="0">
              <a:lnSpc>
                <a:spcPct val="130000"/>
              </a:lnSpc>
              <a:spcAft>
                <a:spcPts val="600"/>
              </a:spcAft>
            </a:pPr>
            <a:r>
              <a:rPr lang="el-GR" sz="2000" b="1" kern="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Helvetica Neue"/>
              </a:rPr>
              <a:t>Διεθνές Πανεπιστήμιο της Ελλάδος</a:t>
            </a:r>
          </a:p>
          <a:p>
            <a:pPr defTabSz="308063" hangingPunct="0">
              <a:lnSpc>
                <a:spcPct val="130000"/>
              </a:lnSpc>
              <a:spcAft>
                <a:spcPts val="600"/>
              </a:spcAft>
            </a:pPr>
            <a:r>
              <a:rPr lang="el-GR" sz="2000" b="1" kern="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Helvetica Neue"/>
              </a:rPr>
              <a:t>Πέμπτη, 12 Οκτωβρίου 2023</a:t>
            </a:r>
            <a:endParaRPr lang="el-GR" sz="2000" kern="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383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10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309427" y="1455445"/>
            <a:ext cx="445843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Δράσεις: </a:t>
            </a:r>
            <a:r>
              <a:rPr lang="el-GR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l-GR" b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Προϋπολογισμός: </a:t>
            </a:r>
            <a:r>
              <a:rPr lang="el-GR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l-GR" b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l-GR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600.000</a:t>
            </a:r>
            <a:r>
              <a:rPr lang="el-GR" b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€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Αιτήσεις: </a:t>
            </a:r>
            <a:r>
              <a:rPr lang="el-GR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6.896 </a:t>
            </a:r>
            <a:endParaRPr lang="el-GR" i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Υποτροφίες: </a:t>
            </a:r>
            <a:r>
              <a:rPr lang="el-GR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1.437*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Ποσοστό επιτυχίας: </a:t>
            </a:r>
            <a:r>
              <a:rPr lang="en-US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  <a:r>
              <a:rPr lang="el-GR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28</a:t>
            </a:r>
            <a:r>
              <a:rPr lang="en-US" b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%</a:t>
            </a:r>
            <a:endParaRPr lang="el-GR" b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09427" y="3676191"/>
            <a:ext cx="453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Είναι σε εξέλιξη η αξιολόγηση της 5</a:t>
            </a:r>
            <a:r>
              <a:rPr lang="el-GR" sz="1400" i="1" baseline="30000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</a:t>
            </a:r>
            <a:r>
              <a:rPr lang="el-GR" sz="1400" i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ΥΔ και αναμένεται να δοθούν ~145 υποτροφίες.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79" y="1574086"/>
            <a:ext cx="6917808" cy="50682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84196" y="4281935"/>
            <a:ext cx="445843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l-GR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η</a:t>
            </a: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&amp; 2</a:t>
            </a:r>
            <a:r>
              <a:rPr lang="el-GR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η</a:t>
            </a: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l-GR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Προς Ολοκλήρωση</a:t>
            </a:r>
            <a:endParaRPr lang="el-GR" b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l-GR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η</a:t>
            </a: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l-GR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1/3 στο στάδιο της ενδιάμεσης έκθεσης προόδου</a:t>
            </a:r>
            <a:endParaRPr lang="el-GR" b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l-GR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η</a:t>
            </a: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l-GR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Έναρξη 1</a:t>
            </a:r>
            <a:r>
              <a:rPr lang="el-GR" b="1" baseline="30000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ης</a:t>
            </a:r>
            <a:r>
              <a:rPr lang="el-GR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υποτροφίας 28.02.2023 </a:t>
            </a:r>
            <a:endParaRPr lang="el-GR" i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949" y="845639"/>
            <a:ext cx="5244521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2016 – έως σήμερα (3/4) 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82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11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575782" y="2292507"/>
            <a:ext cx="34868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Δράσεις: </a:t>
            </a:r>
            <a:r>
              <a:rPr lang="el-GR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  <a:endParaRPr lang="el-GR" b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Προϋπολογισμός: </a:t>
            </a:r>
            <a:r>
              <a:rPr lang="el-GR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233.431.253,03€</a:t>
            </a:r>
            <a:endParaRPr lang="el-GR" b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Προτάσεις: </a:t>
            </a:r>
            <a:r>
              <a:rPr lang="el-GR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12.139 </a:t>
            </a:r>
            <a:endParaRPr lang="el-GR" i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Έργα: </a:t>
            </a:r>
            <a:r>
              <a:rPr lang="el-GR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908*</a:t>
            </a:r>
            <a:endParaRPr lang="el-GR" b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27" y="1671875"/>
            <a:ext cx="8214464" cy="478226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479821" y="5402243"/>
            <a:ext cx="3397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i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Είναι σε εξέλιξη η αξιολόγηση της 2</a:t>
            </a:r>
            <a:r>
              <a:rPr lang="el-GR" sz="1400" i="1" baseline="30000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ης</a:t>
            </a:r>
            <a:r>
              <a:rPr lang="el-GR" sz="1400" i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Μεγάλου Εξοπλισμού και του ΤΑΑ, από τις οποίες αναμένεται να χρηματοδοτηθούν ~280 έργα.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949" y="845639"/>
            <a:ext cx="5244521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2016 – έως σήμερα (4/4) 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12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103" y="817925"/>
            <a:ext cx="3278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1155"/>
              </a:spcBef>
              <a:spcAft>
                <a:spcPts val="0"/>
              </a:spcAft>
              <a:buClr>
                <a:srgbClr val="1F4E79"/>
              </a:buClr>
              <a:buSzPts val="1300"/>
              <a:tabLst>
                <a:tab pos="369570" algn="l"/>
              </a:tabLst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Μητρώο ΕΛ.ΙΔ.Ε.Κ.</a:t>
            </a:r>
            <a:endParaRPr lang="en-US" sz="2800" b="1" kern="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23" name="Picture 2" descr="https://blog.schoolspecialty.com/wp-content/uploads/2015/08/First-Day-Main-1200x624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2" r="26278"/>
          <a:stretch/>
        </p:blipFill>
        <p:spPr bwMode="auto">
          <a:xfrm rot="20818818">
            <a:off x="479769" y="2571860"/>
            <a:ext cx="3135091" cy="301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3706743" y="2257518"/>
            <a:ext cx="7959315" cy="3744405"/>
            <a:chOff x="375816" y="633774"/>
            <a:chExt cx="4648406" cy="221657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816" y="633774"/>
              <a:ext cx="4648406" cy="161789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/>
            <a:srcRect l="56437" t="-68" r="32452" b="86693"/>
            <a:stretch/>
          </p:blipFill>
          <p:spPr>
            <a:xfrm>
              <a:off x="3473450" y="633774"/>
              <a:ext cx="603250" cy="20359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9748" y="2397202"/>
              <a:ext cx="3818274" cy="453149"/>
            </a:xfrm>
            <a:prstGeom prst="rect">
              <a:avLst/>
            </a:prstGeom>
            <a:ln>
              <a:solidFill>
                <a:srgbClr val="E95420"/>
              </a:solidFill>
              <a:prstDash val="lgDash"/>
            </a:ln>
          </p:spPr>
        </p:pic>
        <p:cxnSp>
          <p:nvCxnSpPr>
            <p:cNvPr id="28" name="Straight Arrow Connector 27"/>
            <p:cNvCxnSpPr/>
            <p:nvPr/>
          </p:nvCxnSpPr>
          <p:spPr>
            <a:xfrm>
              <a:off x="1205948" y="1990725"/>
              <a:ext cx="318052" cy="406477"/>
            </a:xfrm>
            <a:prstGeom prst="straightConnector1">
              <a:avLst/>
            </a:prstGeom>
            <a:ln w="28575">
              <a:solidFill>
                <a:srgbClr val="E954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23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000" y="856343"/>
            <a:ext cx="3759362" cy="529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Μελλοντικές Δράσεις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477869"/>
            <a:ext cx="11882674" cy="526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39250" y="5624422"/>
            <a:ext cx="2114550" cy="731927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000" y="856343"/>
            <a:ext cx="1329531" cy="529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Στόχος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23129" y="1895105"/>
            <a:ext cx="73997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l-GR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Στόχος της </a:t>
            </a:r>
            <a:r>
              <a:rPr lang="el-GR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Προκήρυξης </a:t>
            </a:r>
            <a:r>
              <a:rPr lang="el-GR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η υποστήριξη της υλοποίησης επιλεγμένων </a:t>
            </a:r>
            <a:r>
              <a:rPr lang="el-GR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Ερευνητικών </a:t>
            </a:r>
            <a:r>
              <a:rPr lang="el-GR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Έργων υψηλής επιστημονικής ποιότητας και αριστείας, στο πλαίσιο της στήριξης της ερευνητικής δραστηριότητας της Χώρας.</a:t>
            </a:r>
          </a:p>
        </p:txBody>
      </p:sp>
    </p:spTree>
    <p:extLst>
      <p:ext uri="{BB962C8B-B14F-4D97-AF65-F5344CB8AC3E}">
        <p14:creationId xmlns:p14="http://schemas.microsoft.com/office/powerpoint/2010/main" val="17172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000" y="856343"/>
            <a:ext cx="63536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Επιστημονικός/η Υπεύθυνος/η (1/3)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414204803"/>
              </p:ext>
            </p:extLst>
          </p:nvPr>
        </p:nvGraphicFramePr>
        <p:xfrm>
          <a:off x="728798" y="1429929"/>
          <a:ext cx="9843951" cy="529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321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6" y="4612061"/>
            <a:ext cx="978992" cy="97899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37363" y="4813872"/>
            <a:ext cx="9894636" cy="1420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u="sng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ΠΡΟΣΟΧΗ:</a:t>
            </a:r>
            <a:r>
              <a:rPr lang="el-GR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Σε περίπτωση θετικής αξιολόγησης είναι υποχρεωτική η υποβολή της πράξης </a:t>
            </a:r>
            <a:r>
              <a:rPr lang="el-G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ανάληψης </a:t>
            </a: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καθηκόντων ή αντίστοιχη πράξη/σύμβαση </a:t>
            </a:r>
            <a:r>
              <a:rPr lang="el-G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κ.ο.κ.</a:t>
            </a: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, προκειμένου να εκδοθεί η </a:t>
            </a:r>
            <a:r>
              <a:rPr lang="el-G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Απόφαση Χορήγησης Χρηματοδότησης.</a:t>
            </a:r>
            <a:endParaRPr lang="el-GR" sz="20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5036" y="1716949"/>
            <a:ext cx="10946964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Δικαίωμα </a:t>
            </a:r>
            <a:r>
              <a:rPr lang="el-GR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συμμετοχής ως ΕΥ έχουν και όσοι/</a:t>
            </a:r>
            <a:r>
              <a:rPr lang="el-GR" sz="20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έχουν εκλεγεί στην αντίστοιχη θέση έως και </a:t>
            </a:r>
            <a:r>
              <a:rPr lang="el-GR" sz="20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την ημερομηνία </a:t>
            </a:r>
            <a:r>
              <a:rPr lang="el-GR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υποβολής της Πρότασης, ανεξαρτήτως εάν έχουν αναλάβει καθήκοντα</a:t>
            </a:r>
            <a:endParaRPr lang="el-GR" sz="2000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58899" y="3246985"/>
            <a:ext cx="4761981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srgbClr val="99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Υποβολή πρακτικού ή </a:t>
            </a:r>
          </a:p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srgbClr val="99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απόφασης εκλογής</a:t>
            </a:r>
          </a:p>
        </p:txBody>
      </p:sp>
      <p:sp>
        <p:nvSpPr>
          <p:cNvPr id="25" name="Curved Down Arrow 24"/>
          <p:cNvSpPr/>
          <p:nvPr/>
        </p:nvSpPr>
        <p:spPr>
          <a:xfrm rot="4511657">
            <a:off x="9548223" y="2771305"/>
            <a:ext cx="867954" cy="432393"/>
          </a:xfrm>
          <a:prstGeom prst="curvedDownArrow">
            <a:avLst>
              <a:gd name="adj1" fmla="val 25000"/>
              <a:gd name="adj2" fmla="val 66672"/>
              <a:gd name="adj3" fmla="val 4236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0000" y="856343"/>
            <a:ext cx="63536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Επιστημονικός/η Υπεύθυνος/η (2/3)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8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493313"/>
            <a:ext cx="978992" cy="97899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60000" y="856343"/>
            <a:ext cx="63536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Επιστημονικός/η Υπεύθυνος/η (3/3)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8992" y="1743206"/>
            <a:ext cx="10073007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l-GR" sz="2000" b="1" u="sng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ΠΡΟΣΟΧΗ: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Ο/Η </a:t>
            </a:r>
            <a:r>
              <a:rPr lang="el-GR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ΕΥ δύναται να υποβάλει μόνο μία (1) Πρόταση στο πλαίσιο της Δράσης.</a:t>
            </a:r>
            <a:endParaRPr lang="en-US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Ο/Η ΕΥ δύναται να συμμετέχει ως μέλος ΕΟ σε μία (1) ακόμα Πρόταση στο πλαίσιο της Δράσης.</a:t>
            </a:r>
            <a:endParaRPr lang="en-US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Δεν επιτρέπεται να συμμετέχουν στην παρούσα Προκήρυξη (είτε ως ΕΥ είτε ως μέλη ΕΟ) ΕΥ των οποίων η Πρόταση έχει χρηματοδοτηθεί στο πλαίσιο της «2ης Προκήρυξης Ερευνητικών Έργων ΕΛ.ΙΔ.Ε.Κ. για την ενίσχυση των μελών ΔΕΠ και Ερευνητών/τριών» ή στο πλαίσιο της Δράσης «Χρηματοδότηση της Βασικής Έρευνας (Οριζόντια υποστήριξη όλων των Επιστημών), Εθνικό Σχέδιο Ανάκαμψης και Ανθεκτικότητας (Ελλάδα 2.0)». </a:t>
            </a:r>
            <a:endParaRPr lang="en-US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5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000" y="856343"/>
            <a:ext cx="4245458" cy="529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Επιστημονικές Περιοχές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2324" y="1572288"/>
            <a:ext cx="9940447" cy="413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l-GR" sz="2000" dirty="0">
                <a:latin typeface="Cambria" panose="02040503050406030204" pitchFamily="18" charset="0"/>
              </a:rPr>
              <a:t>Κάθε </a:t>
            </a:r>
            <a:r>
              <a:rPr lang="el-GR" sz="2000" dirty="0" smtClean="0">
                <a:latin typeface="Cambria" panose="02040503050406030204" pitchFamily="18" charset="0"/>
              </a:rPr>
              <a:t>Πρόταση </a:t>
            </a:r>
            <a:r>
              <a:rPr lang="el-GR" sz="2000" dirty="0">
                <a:latin typeface="Cambria" panose="02040503050406030204" pitchFamily="18" charset="0"/>
              </a:rPr>
              <a:t>υποβάλλεται σε </a:t>
            </a:r>
            <a:r>
              <a:rPr lang="el-GR" sz="2000" dirty="0" smtClean="0">
                <a:latin typeface="Cambria" panose="02040503050406030204" pitchFamily="18" charset="0"/>
              </a:rPr>
              <a:t>ένα Επιστημονικό Πεδίο/Υποπεδίο μιας από </a:t>
            </a:r>
            <a:r>
              <a:rPr lang="el-GR" sz="2000" dirty="0">
                <a:latin typeface="Cambria" panose="02040503050406030204" pitchFamily="18" charset="0"/>
              </a:rPr>
              <a:t>τις ακόλουθες ευρείες Επιστημονικές Περιοχές:</a:t>
            </a:r>
            <a:endParaRPr lang="en-US" sz="2000" dirty="0">
              <a:latin typeface="Cambria" panose="02040503050406030204" pitchFamily="18" charset="0"/>
            </a:endParaRPr>
          </a:p>
          <a:p>
            <a:pPr>
              <a:lnSpc>
                <a:spcPct val="130000"/>
              </a:lnSpc>
            </a:pPr>
            <a:r>
              <a:rPr lang="el-GR" b="1" dirty="0" smtClean="0">
                <a:latin typeface="Cambria" panose="02040503050406030204" pitchFamily="18" charset="0"/>
              </a:rPr>
              <a:t>ΕΠ </a:t>
            </a:r>
            <a:r>
              <a:rPr lang="el-GR" b="1" dirty="0">
                <a:latin typeface="Cambria" panose="02040503050406030204" pitchFamily="18" charset="0"/>
              </a:rPr>
              <a:t>1.	Φυσικές Επιστήμες</a:t>
            </a:r>
            <a:endParaRPr lang="en-US" b="1" dirty="0">
              <a:latin typeface="Cambria" panose="02040503050406030204" pitchFamily="18" charset="0"/>
            </a:endParaRPr>
          </a:p>
          <a:p>
            <a:pPr>
              <a:lnSpc>
                <a:spcPct val="130000"/>
              </a:lnSpc>
            </a:pPr>
            <a:r>
              <a:rPr lang="el-GR" b="1" dirty="0">
                <a:latin typeface="Cambria" panose="02040503050406030204" pitchFamily="18" charset="0"/>
              </a:rPr>
              <a:t>ΕΠ 2.	Επιστήμες Μηχανικού και Τεχνολογίας</a:t>
            </a: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ct val="130000"/>
              </a:lnSpc>
            </a:pPr>
            <a:r>
              <a:rPr lang="el-GR" b="1" dirty="0">
                <a:latin typeface="Cambria" panose="02040503050406030204" pitchFamily="18" charset="0"/>
              </a:rPr>
              <a:t>ΕΠ 3.	Επιστήμες </a:t>
            </a:r>
            <a:r>
              <a:rPr lang="el-GR" b="1" dirty="0" smtClean="0">
                <a:latin typeface="Cambria" panose="02040503050406030204" pitchFamily="18" charset="0"/>
              </a:rPr>
              <a:t>Ζωής </a:t>
            </a:r>
            <a:endParaRPr lang="en-US" b="1" dirty="0">
              <a:latin typeface="Cambria" panose="02040503050406030204" pitchFamily="18" charset="0"/>
            </a:endParaRPr>
          </a:p>
          <a:p>
            <a:pPr>
              <a:lnSpc>
                <a:spcPct val="130000"/>
              </a:lnSpc>
            </a:pPr>
            <a:r>
              <a:rPr lang="el-GR" b="1" dirty="0">
                <a:latin typeface="Cambria" panose="02040503050406030204" pitchFamily="18" charset="0"/>
              </a:rPr>
              <a:t>ΕΠ 4.	Γεωπονικές Επιστήμες – Τρόφιμα</a:t>
            </a:r>
            <a:endParaRPr lang="en-US" b="1" dirty="0">
              <a:latin typeface="Cambria" panose="02040503050406030204" pitchFamily="18" charset="0"/>
            </a:endParaRPr>
          </a:p>
          <a:p>
            <a:pPr>
              <a:lnSpc>
                <a:spcPct val="130000"/>
              </a:lnSpc>
            </a:pPr>
            <a:r>
              <a:rPr lang="el-GR" b="1" dirty="0">
                <a:latin typeface="Cambria" panose="02040503050406030204" pitchFamily="18" charset="0"/>
              </a:rPr>
              <a:t>ΕΠ 5.	Μαθηματικά και Επιστήμες της Πληροφορίας </a:t>
            </a:r>
            <a:endParaRPr lang="en-US" b="1" dirty="0">
              <a:latin typeface="Cambria" panose="02040503050406030204" pitchFamily="18" charset="0"/>
            </a:endParaRPr>
          </a:p>
          <a:p>
            <a:pPr>
              <a:lnSpc>
                <a:spcPct val="130000"/>
              </a:lnSpc>
            </a:pPr>
            <a:r>
              <a:rPr lang="el-GR" b="1" dirty="0">
                <a:latin typeface="Cambria" panose="02040503050406030204" pitchFamily="18" charset="0"/>
              </a:rPr>
              <a:t>ΕΠ 6.	Κοινωνικές Επιστήμες</a:t>
            </a: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ct val="130000"/>
              </a:lnSpc>
            </a:pPr>
            <a:r>
              <a:rPr lang="el-GR" b="1" dirty="0">
                <a:latin typeface="Cambria" panose="02040503050406030204" pitchFamily="18" charset="0"/>
              </a:rPr>
              <a:t>ΕΠ 7.	Ανθρωπιστικές Επιστήμες και Τέχνες</a:t>
            </a:r>
            <a:endParaRPr lang="en-US" b="1" dirty="0">
              <a:latin typeface="Cambria" panose="02040503050406030204" pitchFamily="18" charset="0"/>
            </a:endParaRPr>
          </a:p>
          <a:p>
            <a:pPr>
              <a:lnSpc>
                <a:spcPct val="130000"/>
              </a:lnSpc>
            </a:pPr>
            <a:r>
              <a:rPr lang="el-GR" b="1" dirty="0">
                <a:latin typeface="Cambria" panose="02040503050406030204" pitchFamily="18" charset="0"/>
              </a:rPr>
              <a:t>ΕΠ 8.	Περιβάλλον και Ενέργεια</a:t>
            </a:r>
            <a:endParaRPr lang="en-US" b="1" dirty="0">
              <a:latin typeface="Cambria" panose="02040503050406030204" pitchFamily="18" charset="0"/>
            </a:endParaRPr>
          </a:p>
          <a:p>
            <a:pPr>
              <a:lnSpc>
                <a:spcPct val="130000"/>
              </a:lnSpc>
            </a:pPr>
            <a:r>
              <a:rPr lang="el-GR" b="1" dirty="0">
                <a:latin typeface="Cambria" panose="02040503050406030204" pitchFamily="18" charset="0"/>
              </a:rPr>
              <a:t>ΕΠ 9.	Διοίκηση και Οικονομία της Καινοτομίας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525639"/>
            <a:ext cx="572324" cy="5723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9999" y="6063962"/>
            <a:ext cx="1087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i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Στο </a:t>
            </a:r>
            <a:r>
              <a:rPr lang="el-GR" sz="1600" i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Παράρτημα </a:t>
            </a:r>
            <a:r>
              <a:rPr lang="el-GR" sz="1600" i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Ι της Προκήρυξης και στη Διαδικτυακή Πύλη ΕΛ.ΙΔ.Ε.Κ. παρατίθενται </a:t>
            </a:r>
            <a:r>
              <a:rPr lang="el-GR" sz="1600" i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τα επιμέρους επιστημονικά πεδία </a:t>
            </a:r>
            <a:r>
              <a:rPr lang="el-GR" sz="1600" i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και υποπεδία των Επιστημονικών Περιοχών.</a:t>
            </a:r>
            <a:endParaRPr lang="en-US" sz="1600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0000" y="854765"/>
            <a:ext cx="2316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1155"/>
              </a:spcBef>
              <a:spcAft>
                <a:spcPts val="0"/>
              </a:spcAft>
              <a:buClr>
                <a:srgbClr val="1F4E79"/>
              </a:buClr>
              <a:buSzPts val="1300"/>
              <a:tabLst>
                <a:tab pos="369570" algn="l"/>
              </a:tabLst>
            </a:pPr>
            <a:r>
              <a:rPr lang="el-GR" sz="2800" b="1" kern="0" dirty="0">
                <a:solidFill>
                  <a:srgbClr val="97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ΤΑΥΤΟΤΗΤΑ</a:t>
            </a:r>
            <a:endParaRPr lang="en-US" sz="2800" b="1" kern="0" dirty="0">
              <a:solidFill>
                <a:srgbClr val="973234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39010" y="1522660"/>
            <a:ext cx="928164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</a:rPr>
              <a:t>Το ΕΛΛΗΝΙΚΟ ΙΔΡΥΜΑ ΕΡΕΥΝΑΣ ΚΑΙ ΚΑΙΝΟΤΟΜΙΑΣ</a:t>
            </a:r>
            <a:b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</a:rPr>
              <a:t>είναι Ν.Π.Ι.Δ. μη κερδοσκοπικού χαρακτήρα </a:t>
            </a:r>
          </a:p>
          <a:p>
            <a:pPr algn="ctr" defTabSz="457200">
              <a:lnSpc>
                <a:spcPct val="150000"/>
              </a:lnSpc>
            </a:pPr>
            <a:endParaRPr lang="el-G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457200">
              <a:lnSpc>
                <a:spcPct val="150000"/>
              </a:lnSpc>
            </a:pPr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</a:rPr>
              <a:t>Ιδρύθηκε με </a:t>
            </a:r>
            <a:r>
              <a:rPr lang="el-GR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το Νόμο </a:t>
            </a:r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</a:rPr>
              <a:t>4429/2016 </a:t>
            </a:r>
          </a:p>
          <a:p>
            <a:pPr algn="ctr" defTabSz="457200">
              <a:lnSpc>
                <a:spcPct val="150000"/>
              </a:lnSpc>
            </a:pPr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</a:rPr>
              <a:t>«Ελληνικό Ίδρυμα Έρευνας Καινοτομίας και Άλλες διατάξεις» (ΦΕΚ Α’ 199</a:t>
            </a:r>
            <a:r>
              <a:rPr lang="el-GR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l-G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424" y="5556533"/>
            <a:ext cx="1856650" cy="7998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19427" y="4331838"/>
            <a:ext cx="9281647" cy="49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l-GR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Εποπτεύεται από </a:t>
            </a:r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</a:rPr>
              <a:t>το Υπουργείο </a:t>
            </a:r>
            <a:r>
              <a:rPr lang="el-GR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Ανάπτυξης</a:t>
            </a:r>
            <a:endParaRPr lang="el-G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0000" y="5556533"/>
            <a:ext cx="9281647" cy="850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>
              <a:lnSpc>
                <a:spcPct val="130000"/>
              </a:lnSpc>
            </a:pPr>
            <a:r>
              <a:rPr lang="el-GR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Υποστηρίζεται Διοικητικά από τη </a:t>
            </a:r>
          </a:p>
          <a:p>
            <a:pPr algn="r" defTabSz="457200">
              <a:lnSpc>
                <a:spcPct val="130000"/>
              </a:lnSpc>
            </a:pPr>
            <a:r>
              <a:rPr lang="el-GR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Γενική </a:t>
            </a:r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</a:rPr>
              <a:t>Γραμματείας Έρευνας και Καινοτομίας</a:t>
            </a:r>
          </a:p>
        </p:txBody>
      </p:sp>
      <p:pic>
        <p:nvPicPr>
          <p:cNvPr id="17" name="Εικόνα 10" descr="C:\Users\maggaeir\Desktop\logo1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997" y="4165475"/>
            <a:ext cx="2657283" cy="1069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0000" y="856343"/>
            <a:ext cx="7896521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Φορέας Υλοποίησης &amp; Συνεργαζόμενοι Φορείς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444" y="1632279"/>
            <a:ext cx="9012654" cy="2851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l-GR" sz="2000" b="1" dirty="0" smtClean="0">
                <a:solidFill>
                  <a:srgbClr val="99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Φορείς Υλοποίησης:</a:t>
            </a:r>
          </a:p>
          <a:p>
            <a:pPr marL="285750" indent="-28575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l-GR" sz="20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Ανώτατα </a:t>
            </a:r>
            <a:r>
              <a:rPr lang="el-GR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Εκπαιδευτικά Ιδρύματα (Α.Ε.Ι.) της </a:t>
            </a:r>
            <a:r>
              <a:rPr lang="el-GR" sz="20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Χώρας</a:t>
            </a:r>
            <a:endParaRPr lang="el-GR" sz="20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l-GR" sz="20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Ερευνητικά </a:t>
            </a:r>
            <a:r>
              <a:rPr lang="el-GR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Κέντρα–Ινστιτούτα (Ε.Κ.-Ι.) </a:t>
            </a:r>
            <a:endParaRPr lang="el-GR" sz="2000" b="1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l-GR" sz="20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Ερευνητικά </a:t>
            </a:r>
            <a:r>
              <a:rPr lang="el-GR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Πανεπιστημιακά Ινστιτούτα (Ε.Π.Ι</a:t>
            </a:r>
            <a:r>
              <a:rPr lang="el-GR" sz="20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285750" indent="-28575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l-GR" sz="20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Ανώτατα </a:t>
            </a:r>
            <a:r>
              <a:rPr lang="el-GR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Στρατιωτικά Εκπαιδευτικά Ιδρύματα (Α.Σ.Ε.Ι.) </a:t>
            </a:r>
            <a:endParaRPr lang="el-GR" sz="2000" b="1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l-GR" sz="20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Ελληνικό </a:t>
            </a:r>
            <a:r>
              <a:rPr lang="el-GR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Ίδρυμα Ευρωπαϊκής και Εξωτερικής Πολιτικής (ΕΛΙΑΜΕΠ</a:t>
            </a:r>
            <a:r>
              <a:rPr lang="el-GR" sz="20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Ίδρυμα Οικονομικών και Βιομηχανικών Ερευνών (ΙΟΒΕ</a:t>
            </a:r>
            <a:r>
              <a:rPr lang="el-GR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endParaRPr lang="el-GR" sz="20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00329" y="2245335"/>
            <a:ext cx="300335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l-GR" sz="2000" b="1" dirty="0" smtClean="0">
                <a:solidFill>
                  <a:srgbClr val="99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Επιλογή από λίστα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l-GR" sz="2000" b="1" dirty="0" smtClean="0">
                <a:solidFill>
                  <a:srgbClr val="99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Βεβαίωση αποδοχής κατά τη χρηματοδότηση</a:t>
            </a:r>
            <a:endParaRPr lang="en-US" sz="2000" b="1" dirty="0" smtClean="0">
              <a:solidFill>
                <a:srgbClr val="99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7444" y="4663819"/>
            <a:ext cx="7833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99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Συνεργαζόμενοι Φορείς: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0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Ερευνητικά ιδρύματα, εκπαιδευτικά </a:t>
            </a:r>
            <a:r>
              <a:rPr lang="el-GR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ιδρύματα και κάθε είδους Φορείς του δημοσίου και ιδιωτικού τομέα της ημεδαπής ή της αλλοδαπής. </a:t>
            </a:r>
            <a:endParaRPr lang="el-GR" sz="20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597900" y="5173121"/>
            <a:ext cx="300335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l-GR" sz="2000" b="1" dirty="0" smtClean="0">
                <a:solidFill>
                  <a:srgbClr val="99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Επιστολή πρόθεσης συνεργασίας κατά την υποβολή</a:t>
            </a:r>
            <a:endParaRPr lang="en-US" sz="2000" b="1" dirty="0" smtClean="0">
              <a:solidFill>
                <a:srgbClr val="99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21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0000" y="856343"/>
            <a:ext cx="4950907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Διάρκεια &amp; Προϋπολογισμός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7999" y="1543830"/>
            <a:ext cx="6096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99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Χρονική Διάρκεια Έργων</a:t>
            </a: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 – 48 μήνες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17297" y="1609501"/>
            <a:ext cx="350832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99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Προϋπολογισμός</a:t>
            </a:r>
          </a:p>
          <a:p>
            <a:pPr>
              <a:lnSpc>
                <a:spcPct val="150000"/>
              </a:lnSpc>
            </a:pPr>
            <a:r>
              <a:rPr lang="el-GR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55.080.000€</a:t>
            </a:r>
            <a:endParaRPr lang="el-GR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2" y="1587729"/>
            <a:ext cx="489897" cy="4898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79" y="1662810"/>
            <a:ext cx="489897" cy="48989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985925"/>
              </p:ext>
            </p:extLst>
          </p:nvPr>
        </p:nvGraphicFramePr>
        <p:xfrm>
          <a:off x="862536" y="3147175"/>
          <a:ext cx="9278326" cy="35762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82845">
                  <a:extLst>
                    <a:ext uri="{9D8B030D-6E8A-4147-A177-3AD203B41FA5}">
                      <a16:colId xmlns:a16="http://schemas.microsoft.com/office/drawing/2014/main" val="4203378942"/>
                    </a:ext>
                  </a:extLst>
                </a:gridCol>
                <a:gridCol w="3895481">
                  <a:extLst>
                    <a:ext uri="{9D8B030D-6E8A-4147-A177-3AD203B41FA5}">
                      <a16:colId xmlns:a16="http://schemas.microsoft.com/office/drawing/2014/main" val="4186418786"/>
                    </a:ext>
                  </a:extLst>
                </a:gridCol>
              </a:tblGrid>
              <a:tr h="38912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Επιστημονική Περιοχή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Ανώτατο όριο χρηματοδότησης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795980"/>
                  </a:ext>
                </a:extLst>
              </a:tr>
              <a:tr h="193755">
                <a:tc>
                  <a:txBody>
                    <a:bodyPr/>
                    <a:lstStyle/>
                    <a:p>
                      <a:pPr marL="457200" indent="10985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Ε.Π.1 «Φυσικές Επιστήμες»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3088640" algn="l"/>
                          <a:tab pos="3145790" algn="l"/>
                        </a:tabLst>
                      </a:pPr>
                      <a:r>
                        <a:rPr lang="el-G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300.000€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759607"/>
                  </a:ext>
                </a:extLst>
              </a:tr>
              <a:tr h="389121">
                <a:tc>
                  <a:txBody>
                    <a:bodyPr/>
                    <a:lstStyle/>
                    <a:p>
                      <a:pPr marL="457200" indent="10985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Ε.Π.2 «Επιστήμες Μηχανικού και Τεχνολογίας»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3088640" algn="l"/>
                          <a:tab pos="3145790" algn="l"/>
                        </a:tabLst>
                      </a:pPr>
                      <a:r>
                        <a:rPr lang="el-G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300.000€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771239"/>
                  </a:ext>
                </a:extLst>
              </a:tr>
              <a:tr h="193755">
                <a:tc>
                  <a:txBody>
                    <a:bodyPr/>
                    <a:lstStyle/>
                    <a:p>
                      <a:pPr marL="457200" indent="10985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Ε.Π.3 «Επιστήμες Ζωής» 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3088640" algn="l"/>
                          <a:tab pos="3145790" algn="l"/>
                        </a:tabLst>
                      </a:pPr>
                      <a:r>
                        <a:rPr lang="el-G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300.000€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75788"/>
                  </a:ext>
                </a:extLst>
              </a:tr>
              <a:tr h="389121">
                <a:tc>
                  <a:txBody>
                    <a:bodyPr/>
                    <a:lstStyle/>
                    <a:p>
                      <a:pPr marL="457200" indent="10985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Ε.Π.4 «Γεωπονικές Επιστήμες – Τρόφιμα»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3088640" algn="l"/>
                          <a:tab pos="3145790" algn="l"/>
                        </a:tabLst>
                      </a:pPr>
                      <a:r>
                        <a:rPr lang="el-G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300.000€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730707"/>
                  </a:ext>
                </a:extLst>
              </a:tr>
              <a:tr h="389121">
                <a:tc>
                  <a:txBody>
                    <a:bodyPr/>
                    <a:lstStyle/>
                    <a:p>
                      <a:pPr marL="457200" indent="10985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Ε.Π.5 «Μαθηματικά και Επιστήμες της Πληροφορίας»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3088640" algn="l"/>
                          <a:tab pos="3145790" algn="l"/>
                        </a:tabLst>
                      </a:pPr>
                      <a:r>
                        <a:rPr lang="el-G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300.000€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075202"/>
                  </a:ext>
                </a:extLst>
              </a:tr>
              <a:tr h="193755">
                <a:tc>
                  <a:txBody>
                    <a:bodyPr/>
                    <a:lstStyle/>
                    <a:p>
                      <a:pPr marL="457200" indent="10985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Ε.Π.6 «Κοινωνικές Επιστήμες»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3088640" algn="l"/>
                          <a:tab pos="3145790" algn="l"/>
                        </a:tabLst>
                      </a:pPr>
                      <a:r>
                        <a:rPr lang="el-G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200.000€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171258"/>
                  </a:ext>
                </a:extLst>
              </a:tr>
              <a:tr h="389121">
                <a:tc>
                  <a:txBody>
                    <a:bodyPr/>
                    <a:lstStyle/>
                    <a:p>
                      <a:pPr marL="457200" indent="10985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Ε.Π.7 «Ανθρωπιστικές Επιστήμες και Τέχνες»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3088640" algn="l"/>
                          <a:tab pos="3145790" algn="l"/>
                        </a:tabLst>
                      </a:pPr>
                      <a:r>
                        <a:rPr lang="el-G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200.000€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564077"/>
                  </a:ext>
                </a:extLst>
              </a:tr>
              <a:tr h="193755">
                <a:tc>
                  <a:txBody>
                    <a:bodyPr/>
                    <a:lstStyle/>
                    <a:p>
                      <a:pPr marL="457200" indent="10985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Ε.Π.8 «Περιβάλλον και Ενέργεια»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3088640" algn="l"/>
                          <a:tab pos="3145790" algn="l"/>
                        </a:tabLst>
                      </a:pPr>
                      <a:r>
                        <a:rPr lang="el-G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300.000€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92222"/>
                  </a:ext>
                </a:extLst>
              </a:tr>
              <a:tr h="389121">
                <a:tc>
                  <a:txBody>
                    <a:bodyPr/>
                    <a:lstStyle/>
                    <a:p>
                      <a:pPr marL="457200" indent="10985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Ε.Π.9 «Διοίκηση και Οικονομία της Καινοτομίας»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3088640" algn="l"/>
                          <a:tab pos="3145790" algn="l"/>
                        </a:tabLst>
                      </a:pPr>
                      <a:r>
                        <a:rPr lang="el-GR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200.000€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8890" marB="88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479804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759120" y="2555848"/>
            <a:ext cx="42452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99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Όρια Χρηματοδότησης ανά ΕΠ</a:t>
            </a:r>
            <a:endParaRPr lang="el-GR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2" y="2609157"/>
            <a:ext cx="489897" cy="48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3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22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0000" y="856343"/>
            <a:ext cx="4323491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Ερευνητική Ομάδα (1/3)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000" y="1684648"/>
            <a:ext cx="11467565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6085" marR="187325" indent="-285750" algn="just">
              <a:lnSpc>
                <a:spcPct val="150000"/>
              </a:lnSpc>
              <a:spcBef>
                <a:spcPts val="915"/>
              </a:spcBef>
              <a:buFont typeface="Courier New" panose="02070309020205020404" pitchFamily="49" charset="0"/>
              <a:buChar char="o"/>
            </a:pPr>
            <a:r>
              <a:rPr lang="el-GR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Ακαδημαϊκό </a:t>
            </a:r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και Ερευνητικό προσωπικό του </a:t>
            </a:r>
            <a:r>
              <a:rPr lang="el-GR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ΦΥ και ΣΦ </a:t>
            </a:r>
          </a:p>
          <a:p>
            <a:pPr marL="426085" marR="187325" indent="-285750" algn="just">
              <a:lnSpc>
                <a:spcPct val="150000"/>
              </a:lnSpc>
              <a:spcBef>
                <a:spcPts val="915"/>
              </a:spcBef>
              <a:buFont typeface="Courier New" panose="02070309020205020404" pitchFamily="49" charset="0"/>
              <a:buChar char="o"/>
            </a:pPr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Μ</a:t>
            </a:r>
            <a:r>
              <a:rPr lang="el-GR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εταδιδακτορικοί/</a:t>
            </a:r>
            <a:r>
              <a:rPr lang="el-GR" sz="2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ες</a:t>
            </a:r>
            <a:r>
              <a:rPr lang="el-GR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ερευνητές/</a:t>
            </a:r>
            <a:r>
              <a:rPr lang="el-GR" sz="2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τριες</a:t>
            </a:r>
            <a:endParaRPr lang="el-GR" sz="2000" b="1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26085" marR="187325" indent="-285750" algn="just">
              <a:lnSpc>
                <a:spcPct val="150000"/>
              </a:lnSpc>
              <a:spcBef>
                <a:spcPts val="915"/>
              </a:spcBef>
              <a:buFont typeface="Courier New" panose="02070309020205020404" pitchFamily="49" charset="0"/>
              <a:buChar char="o"/>
            </a:pPr>
            <a:r>
              <a:rPr lang="el-GR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Υποψήφιοι/</a:t>
            </a:r>
            <a:r>
              <a:rPr lang="el-GR" sz="2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ες</a:t>
            </a:r>
            <a:r>
              <a:rPr lang="el-GR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διδάκτορες</a:t>
            </a:r>
          </a:p>
          <a:p>
            <a:pPr marL="426085" marR="187325" indent="-285750" algn="just">
              <a:lnSpc>
                <a:spcPct val="150000"/>
              </a:lnSpc>
              <a:spcBef>
                <a:spcPts val="915"/>
              </a:spcBef>
              <a:buFont typeface="Courier New" panose="02070309020205020404" pitchFamily="49" charset="0"/>
              <a:buChar char="o"/>
            </a:pPr>
            <a:r>
              <a:rPr lang="el-GR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Μεταπτυχιακοί/</a:t>
            </a:r>
            <a:r>
              <a:rPr lang="el-GR" sz="2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ές</a:t>
            </a:r>
            <a:r>
              <a:rPr lang="el-GR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φοιτητές/</a:t>
            </a:r>
            <a:r>
              <a:rPr lang="el-GR" sz="20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τριες</a:t>
            </a:r>
            <a:endParaRPr lang="el-GR" sz="2000" b="1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26085" marR="187325" indent="-285750" algn="just">
              <a:lnSpc>
                <a:spcPct val="150000"/>
              </a:lnSpc>
              <a:spcBef>
                <a:spcPts val="915"/>
              </a:spcBef>
              <a:buFont typeface="Courier New" panose="02070309020205020404" pitchFamily="49" charset="0"/>
              <a:buChar char="o"/>
            </a:pPr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Λ</a:t>
            </a:r>
            <a:r>
              <a:rPr lang="el-GR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οιπό </a:t>
            </a:r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προσωπικό του ΦΥ </a:t>
            </a:r>
            <a:r>
              <a:rPr lang="el-GR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ή άλλων φορέων του δημοσίου που </a:t>
            </a:r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εργάζεται σε αυτό με σχέση δημοσίου δικαίου ή με σχέση εργασίας ΙΔΑΧ (π.χ. ΕΕΠ, </a:t>
            </a:r>
            <a:r>
              <a:rPr lang="el-GR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ΕΔΙΠ, Τεχνικοί Επιστήμονες, εξειδικευμένοι </a:t>
            </a:r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επιστημονικοί </a:t>
            </a:r>
            <a:r>
              <a:rPr lang="el-GR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συνεργάτες, τεχνικοί, υποστηρικτικό προσωπικό) </a:t>
            </a:r>
          </a:p>
          <a:p>
            <a:pPr marL="426085" marR="187325" indent="-285750" algn="just">
              <a:lnSpc>
                <a:spcPct val="150000"/>
              </a:lnSpc>
              <a:spcBef>
                <a:spcPts val="915"/>
              </a:spcBef>
              <a:buFont typeface="Courier New" panose="02070309020205020404" pitchFamily="49" charset="0"/>
              <a:buChar char="o"/>
            </a:pPr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Τ</a:t>
            </a:r>
            <a:r>
              <a:rPr lang="el-GR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υχόν </a:t>
            </a:r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έκτακτο προσωπικό που θα συμβληθεί με τον ΦΥ αποκλειστικά για την υλοποίηση του έργου.</a:t>
            </a:r>
          </a:p>
        </p:txBody>
      </p:sp>
    </p:spTree>
    <p:extLst>
      <p:ext uri="{BB962C8B-B14F-4D97-AF65-F5344CB8AC3E}">
        <p14:creationId xmlns:p14="http://schemas.microsoft.com/office/powerpoint/2010/main" val="42919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0000" y="856343"/>
            <a:ext cx="4323491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Ερευνητική Ομάδα (2/3)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1995" y="1797639"/>
            <a:ext cx="103078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335" marR="187325" algn="just">
              <a:lnSpc>
                <a:spcPct val="150000"/>
              </a:lnSpc>
              <a:spcBef>
                <a:spcPts val="915"/>
              </a:spcBef>
            </a:pP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Η ΕΟ πρέπει να αποτελείται κατ’ ελάχιστον από δύο (2) αμειβόμενα μέλη (πέραν </a:t>
            </a: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του/της 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ΕΥ) τα οποία θα είναι μεταδιδακτορικοί ερευνητές/</a:t>
            </a:r>
            <a:r>
              <a:rPr lang="el-GR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τριες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υποψήφιοι διδάκτορες, ή μεταπτυχιακοί φοιτητές. </a:t>
            </a: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Εξαιρούνται οι Προτάσεις 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που θα υποβληθούν στην </a:t>
            </a: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ΕΠ.7 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«Ανθρωπιστικές Επιστήμες και Τέχνες».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8" y="1557381"/>
            <a:ext cx="978992" cy="978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551965"/>
            <a:ext cx="978992" cy="9789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4147" y="3717591"/>
            <a:ext cx="10307852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335" marR="187325" algn="just">
              <a:lnSpc>
                <a:spcPct val="150000"/>
              </a:lnSpc>
              <a:spcBef>
                <a:spcPts val="915"/>
              </a:spcBef>
            </a:pP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Δεν υπάρχει περιορισμός ως προς τον μέγιστο αριθμό των μελών που αποτελούν την ΕΟ μίας Πρότασης.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8" y="4755187"/>
            <a:ext cx="978992" cy="9789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1995" y="4979417"/>
            <a:ext cx="10307852" cy="1287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335" marR="187325" algn="just">
              <a:lnSpc>
                <a:spcPct val="150000"/>
              </a:lnSpc>
              <a:spcBef>
                <a:spcPts val="915"/>
              </a:spcBef>
            </a:pP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Μπορούν να «συμμετέχουν» μη ονοματισμένα μέλη. Απαιτείται ο προσδιορισμός των απαιτούμενων προσόντων για τη θέση. Ακολουθείται η κείμενη νομοθεσία για τη σύναψη της σύμβασης κατά την υλοποίηση του Έργου.</a:t>
            </a:r>
            <a:endParaRPr lang="el-GR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0000" y="856343"/>
            <a:ext cx="4323491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Ερευνητική Ομάδα (3/3)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4147" y="2225418"/>
            <a:ext cx="10307852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335" marR="187325" algn="just">
              <a:lnSpc>
                <a:spcPct val="150000"/>
              </a:lnSpc>
              <a:spcBef>
                <a:spcPts val="915"/>
              </a:spcBef>
            </a:pP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Ομότιμοι/</a:t>
            </a:r>
            <a:r>
              <a:rPr lang="el-GR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ες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Καθηγητές/</a:t>
            </a:r>
            <a:r>
              <a:rPr lang="el-GR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τριες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/Ερευνητές/</a:t>
            </a:r>
            <a:r>
              <a:rPr lang="el-GR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τριες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δύνανται να συμμετέχουν στην παρούσα Προκήρυξη ως αμειβόμενα μέλη της ΕΟ.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985160"/>
            <a:ext cx="978992" cy="978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552788"/>
            <a:ext cx="978992" cy="9789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4147" y="3748852"/>
            <a:ext cx="10307852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335" marR="187325" algn="just">
              <a:lnSpc>
                <a:spcPct val="150000"/>
              </a:lnSpc>
              <a:spcBef>
                <a:spcPts val="915"/>
              </a:spcBef>
            </a:pP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Συνταξιούχοι Καθηγητές/</a:t>
            </a:r>
            <a:r>
              <a:rPr lang="el-GR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τριες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/Ερευνητές/</a:t>
            </a:r>
            <a:r>
              <a:rPr lang="el-GR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τριες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δύνανται να συμμετέχουν στην παρούσα Προκήρυξη μόνο ως μη αμειβόμενα μέλη της ΕΟ.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940672"/>
            <a:ext cx="978992" cy="9789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24147" y="5136736"/>
            <a:ext cx="10307852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335" marR="187325" algn="just">
              <a:lnSpc>
                <a:spcPct val="150000"/>
              </a:lnSpc>
              <a:spcBef>
                <a:spcPts val="915"/>
              </a:spcBef>
            </a:pP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Κάθε μέλος ΕΟ (εκτός από τον/την ΕΥ) δύναται να συμμετέχει (ως μέλος) κατά μέγιστον σε συνολικά δύο Προτάσεις στο πλαίσιο της Δράσης.</a:t>
            </a:r>
          </a:p>
        </p:txBody>
      </p:sp>
    </p:spTree>
    <p:extLst>
      <p:ext uri="{BB962C8B-B14F-4D97-AF65-F5344CB8AC3E}">
        <p14:creationId xmlns:p14="http://schemas.microsoft.com/office/powerpoint/2010/main" val="161098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25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0000" y="856343"/>
            <a:ext cx="3477555" cy="529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Επιλέξιμες Δαπάνες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777562"/>
              </p:ext>
            </p:extLst>
          </p:nvPr>
        </p:nvGraphicFramePr>
        <p:xfrm>
          <a:off x="875865" y="1606577"/>
          <a:ext cx="9914055" cy="4409211"/>
        </p:xfrm>
        <a:graphic>
          <a:graphicData uri="http://schemas.openxmlformats.org/drawingml/2006/table">
            <a:tbl>
              <a:tblPr firstRow="1" firstCol="1" bandRow="1"/>
              <a:tblGrid>
                <a:gridCol w="5933695">
                  <a:extLst>
                    <a:ext uri="{9D8B030D-6E8A-4147-A177-3AD203B41FA5}">
                      <a16:colId xmlns:a16="http://schemas.microsoft.com/office/drawing/2014/main" val="1603445337"/>
                    </a:ext>
                  </a:extLst>
                </a:gridCol>
                <a:gridCol w="3980360">
                  <a:extLst>
                    <a:ext uri="{9D8B030D-6E8A-4147-A177-3AD203B41FA5}">
                      <a16:colId xmlns:a16="http://schemas.microsoft.com/office/drawing/2014/main" val="169100949"/>
                    </a:ext>
                  </a:extLst>
                </a:gridCol>
              </a:tblGrid>
              <a:tr h="43585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</a:t>
                      </a:r>
                      <a:r>
                        <a:rPr lang="en-US" sz="1800" b="1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τηγορίες</a:t>
                      </a: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Δαπ</a:t>
                      </a:r>
                      <a:r>
                        <a:rPr lang="en-US" sz="1800" b="1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άνης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Ποσοστι</a:t>
                      </a: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αίοι περιορισμοί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99451"/>
                  </a:ext>
                </a:extLst>
              </a:tr>
              <a:tr h="43585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ΑΜΕΣΕΣ ΔΑΠΑΝΕΣ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068078"/>
                  </a:ext>
                </a:extLst>
              </a:tr>
              <a:tr h="435853">
                <a:tc>
                  <a:txBody>
                    <a:bodyPr/>
                    <a:lstStyle/>
                    <a:p>
                      <a:pPr marL="11239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Δαπάνες προσωπικού (ΕΥ και Ερευνητικής Ομάδας)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</a:t>
                      </a:r>
                      <a:r>
                        <a:rPr lang="el-GR" sz="18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l-GR" sz="1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του συνολικού προϋπολογισμού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961242"/>
                  </a:ext>
                </a:extLst>
              </a:tr>
              <a:tr h="435853">
                <a:tc>
                  <a:txBody>
                    <a:bodyPr/>
                    <a:lstStyle/>
                    <a:p>
                      <a:pPr marL="111760" marR="19812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Δαπάνες αναλωσίμων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123807"/>
                  </a:ext>
                </a:extLst>
              </a:tr>
              <a:tr h="435853">
                <a:tc>
                  <a:txBody>
                    <a:bodyPr/>
                    <a:lstStyle/>
                    <a:p>
                      <a:pPr marL="111760" marR="19812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Δαπάνες διάχυσης και μετακινήσεων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370800"/>
                  </a:ext>
                </a:extLst>
              </a:tr>
              <a:tr h="435853">
                <a:tc>
                  <a:txBody>
                    <a:bodyPr/>
                    <a:lstStyle/>
                    <a:p>
                      <a:pPr marL="111760" marR="19812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Δαπ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άνες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εξο</a:t>
                      </a:r>
                      <a:r>
                        <a:rPr lang="en-US" sz="18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πλισμού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624196"/>
                  </a:ext>
                </a:extLst>
              </a:tr>
              <a:tr h="435853">
                <a:tc>
                  <a:txBody>
                    <a:bodyPr/>
                    <a:lstStyle/>
                    <a:p>
                      <a:pPr marL="111760" marR="19812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Δαπάνες για υπηρεσίες τρίτων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l-GR" sz="1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10% του συνολικού προϋπολογισμού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17050"/>
                  </a:ext>
                </a:extLst>
              </a:tr>
              <a:tr h="435853">
                <a:tc>
                  <a:txBody>
                    <a:bodyPr/>
                    <a:lstStyle/>
                    <a:p>
                      <a:pPr marL="111760" marR="19812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Λοιπές δαπάνες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988517"/>
                  </a:ext>
                </a:extLst>
              </a:tr>
              <a:tr h="92238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ΕΜΜΕΣΕΣ ΔΑΠΑΝΕΣ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l-GR" sz="18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των </a:t>
                      </a:r>
                      <a:r>
                        <a:rPr lang="el-GR" sz="18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άμεσων δαπανών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948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9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26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827" y="880820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Δαπάνες Προσωπικού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624339"/>
              </p:ext>
            </p:extLst>
          </p:nvPr>
        </p:nvGraphicFramePr>
        <p:xfrm>
          <a:off x="671147" y="1520755"/>
          <a:ext cx="10792541" cy="531415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07353">
                  <a:extLst>
                    <a:ext uri="{9D8B030D-6E8A-4147-A177-3AD203B41FA5}">
                      <a16:colId xmlns:a16="http://schemas.microsoft.com/office/drawing/2014/main" val="1137877163"/>
                    </a:ext>
                  </a:extLst>
                </a:gridCol>
                <a:gridCol w="5685188">
                  <a:extLst>
                    <a:ext uri="{9D8B030D-6E8A-4147-A177-3AD203B41FA5}">
                      <a16:colId xmlns:a16="http://schemas.microsoft.com/office/drawing/2014/main" val="720626813"/>
                    </a:ext>
                  </a:extLst>
                </a:gridCol>
              </a:tblGrid>
              <a:tr h="61171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</a:t>
                      </a:r>
                      <a:r>
                        <a:rPr lang="en-US" sz="1500" b="1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τηγορίες</a:t>
                      </a:r>
                      <a:r>
                        <a:rPr lang="en-US" sz="15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Αμει</a:t>
                      </a:r>
                      <a:r>
                        <a:rPr lang="en-US" sz="15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βόμενων μελών 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3" marR="35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Προσδιορισμός</a:t>
                      </a:r>
                      <a:r>
                        <a:rPr lang="en-US" sz="15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5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Μηνιαίας </a:t>
                      </a:r>
                      <a:r>
                        <a:rPr lang="el-GR" sz="15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Αμοιβής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(συνοπτικά, δείτε αναλυτικά την Προκήρυξη)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3" marR="35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54721"/>
                  </a:ext>
                </a:extLst>
              </a:tr>
              <a:tr h="4267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l-GR" sz="15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Αμοιβή ΕΥ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3" marR="35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marR="153035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Έως 1.000,00€ μηνιαίως</a:t>
                      </a:r>
                      <a:endParaRPr lang="en-US" sz="15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3" marR="35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478667"/>
                  </a:ext>
                </a:extLst>
              </a:tr>
              <a:tr h="4267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l-GR" sz="15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Μέλη </a:t>
                      </a:r>
                      <a:r>
                        <a:rPr lang="el-GR" sz="15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ΔΕΠ, Ερευνητές/</a:t>
                      </a:r>
                      <a:r>
                        <a:rPr lang="el-GR" sz="1500" dirty="0" err="1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τριες</a:t>
                      </a:r>
                      <a:r>
                        <a:rPr lang="el-GR" sz="15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Ομότιμοι/</a:t>
                      </a:r>
                      <a:r>
                        <a:rPr lang="el-GR" sz="1500" dirty="0" err="1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ες</a:t>
                      </a:r>
                      <a:r>
                        <a:rPr lang="el-GR" sz="15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Καθηγητές/</a:t>
                      </a:r>
                      <a:r>
                        <a:rPr lang="el-GR" sz="1500" dirty="0" err="1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τριες</a:t>
                      </a:r>
                      <a:r>
                        <a:rPr lang="el-GR" sz="15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και Ερευνητές/</a:t>
                      </a:r>
                      <a:r>
                        <a:rPr lang="el-GR" sz="1500" dirty="0" err="1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τριες</a:t>
                      </a:r>
                      <a:r>
                        <a:rPr lang="el-GR" sz="15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(μέλη ΕΟ)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3" marR="35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marR="15303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l-GR" sz="15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Έως 1.000,00</a:t>
                      </a:r>
                      <a:r>
                        <a:rPr lang="el-GR" sz="15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</a:t>
                      </a:r>
                      <a:r>
                        <a:rPr lang="el-GR" sz="15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μηνιαίως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3" marR="35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423001"/>
                  </a:ext>
                </a:extLst>
              </a:tr>
              <a:tr h="149743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500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Μετ</a:t>
                      </a:r>
                      <a:r>
                        <a:rPr lang="en-US" sz="15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αδιδακτορικός/ή Ερευνητής/τρια</a:t>
                      </a:r>
                      <a:r>
                        <a:rPr lang="en-US" sz="1500" i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3" marR="35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marR="153035" indent="-14922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Μηνι</a:t>
                      </a:r>
                      <a:r>
                        <a:rPr lang="en-US" sz="15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αίες μ</a:t>
                      </a:r>
                      <a:r>
                        <a:rPr lang="el-GR" sz="15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500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ικτές</a:t>
                      </a:r>
                      <a:r>
                        <a:rPr lang="en-US" sz="15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απ</a:t>
                      </a:r>
                      <a:r>
                        <a:rPr lang="en-US" sz="1500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οδοχές</a:t>
                      </a:r>
                      <a:r>
                        <a:rPr lang="en-US" sz="15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226695" marR="153035" indent="-14922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α) για σύμβαση εργασίας Ι.Δ.Ο.Χ.: </a:t>
                      </a:r>
                      <a:r>
                        <a:rPr lang="el-GR" sz="15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σύμφωνα</a:t>
                      </a:r>
                      <a:r>
                        <a:rPr lang="el-GR" sz="1500" baseline="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με τον Ν. 4354/2015 και κατ’ ελάχιστον ίσες με τα κατώτατα όρια του άρθ. 18 παρ. 12 περ. α) Ν. 4310/2014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6695" marR="153035" indent="-14922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β) για σύμβαση έργου: έως 2.000,00€ πλέον ΦΠΑ </a:t>
                      </a:r>
                      <a:r>
                        <a:rPr lang="el-GR" sz="15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μηνιαίως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3" marR="35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549466"/>
                  </a:ext>
                </a:extLst>
              </a:tr>
              <a:tr h="93116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l-GR" sz="15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Επιστημονικό προσωπικό (Υποψήφιοι/</a:t>
                      </a:r>
                      <a:r>
                        <a:rPr lang="el-GR" sz="1500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ες</a:t>
                      </a:r>
                      <a:r>
                        <a:rPr lang="el-GR" sz="15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Διδάκτορες, Μεταπτυχιακοί/</a:t>
                      </a:r>
                      <a:r>
                        <a:rPr lang="el-GR" sz="1500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ές</a:t>
                      </a:r>
                      <a:r>
                        <a:rPr lang="el-GR" sz="15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Φοιτητές/</a:t>
                      </a:r>
                      <a:r>
                        <a:rPr lang="el-GR" sz="1500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τριες</a:t>
                      </a:r>
                      <a:r>
                        <a:rPr lang="el-GR" sz="15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Τεχνικό και Υποστηρικτικό προσωπικό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3" marR="35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marR="153035" indent="-149225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088640" algn="l"/>
                          <a:tab pos="3145790" algn="l"/>
                        </a:tabLst>
                      </a:pPr>
                      <a:r>
                        <a:rPr lang="el-GR" sz="15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Μηνιαίες μεικτές αποδοχές: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6695" marR="153035" indent="-149225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088640" algn="l"/>
                          <a:tab pos="3145790" algn="l"/>
                        </a:tabLst>
                      </a:pPr>
                      <a:r>
                        <a:rPr lang="el-GR" sz="15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α) για σύμβαση εργασίας Ι.Δ.Ο.Χ.: </a:t>
                      </a:r>
                      <a:r>
                        <a:rPr lang="el-GR" sz="15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σύμφωνα</a:t>
                      </a:r>
                      <a:r>
                        <a:rPr lang="el-GR" sz="1500" baseline="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με τον Ν. 4354/2015 </a:t>
                      </a:r>
                    </a:p>
                    <a:p>
                      <a:pPr marL="226695" marR="153035" indent="-149225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088640" algn="l"/>
                          <a:tab pos="3145790" algn="l"/>
                        </a:tabLst>
                      </a:pPr>
                      <a:r>
                        <a:rPr lang="el-GR" sz="15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l-GR" sz="15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για σύμβαση έργου: έως 1.500,00€ πλέον ΦΠΑ μηνιαίως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3" marR="35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386483"/>
                  </a:ext>
                </a:extLst>
              </a:tr>
              <a:tr h="125271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l-GR" sz="15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Προσωπικό που εργάζεται στον </a:t>
                      </a:r>
                      <a:r>
                        <a:rPr lang="el-GR" sz="15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ΦΥ</a:t>
                      </a:r>
                      <a:r>
                        <a:rPr lang="el-GR" sz="1500" baseline="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5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ή </a:t>
                      </a:r>
                      <a:r>
                        <a:rPr lang="el-GR" sz="15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άλλο Φορέα του δημοσίου τομέα </a:t>
                      </a:r>
                      <a:r>
                        <a:rPr lang="el-GR" sz="15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με </a:t>
                      </a:r>
                      <a:r>
                        <a:rPr lang="el-GR" sz="15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σχέση Δημοσίου Δικαίου ή Ι.Δ.Α.Χ</a:t>
                      </a:r>
                      <a:r>
                        <a:rPr lang="el-GR" sz="15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ή Ι.Δ.Ο.Χ.</a:t>
                      </a:r>
                      <a:r>
                        <a:rPr lang="el-GR" sz="1500" baseline="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3" marR="35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53035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088640" algn="l"/>
                          <a:tab pos="3145790" algn="l"/>
                        </a:tabLst>
                      </a:pPr>
                      <a:r>
                        <a:rPr lang="el-GR" sz="15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Έως 500</a:t>
                      </a:r>
                      <a:r>
                        <a:rPr lang="el-GR" sz="15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</a:t>
                      </a:r>
                      <a:r>
                        <a:rPr lang="el-GR" sz="15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μηνιαίως</a:t>
                      </a:r>
                      <a:endParaRPr lang="en-US" sz="15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23" marR="35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38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4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27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766" y="880820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Υποβολή Προτάσεων (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1/1</a:t>
            </a:r>
            <a:r>
              <a:rPr lang="en-US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6550" y="1920452"/>
            <a:ext cx="9660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ctr">
              <a:spcBef>
                <a:spcPts val="590"/>
              </a:spcBef>
              <a:spcAft>
                <a:spcPts val="0"/>
              </a:spcAft>
              <a:buSzPts val="1100"/>
              <a:tabLst>
                <a:tab pos="593090" algn="l"/>
              </a:tabLst>
            </a:pPr>
            <a:r>
              <a:rPr lang="el-GR" sz="2400" b="1" dirty="0"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Αποκλειστικά ηλεκτρονική αίτηση μέσω της Διαδικτυακής Πύλης του </a:t>
            </a:r>
            <a:r>
              <a:rPr lang="el-GR" sz="2400" b="1" dirty="0" smtClean="0"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ΕΛ.ΙΔ.Ε.Κ.</a:t>
            </a:r>
            <a:endParaRPr lang="en-US" sz="2400" b="1" dirty="0">
              <a:latin typeface="Cambria" panose="02040503050406030204" pitchFamily="18" charset="0"/>
              <a:ea typeface="Symbol" pitchFamily="2" charset="2"/>
              <a:cs typeface="Symbol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9670" y="3322318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0335" marR="455295" indent="-450215" algn="ctr">
              <a:lnSpc>
                <a:spcPct val="115000"/>
              </a:lnSpc>
              <a:spcBef>
                <a:spcPts val="830"/>
              </a:spcBef>
              <a:spcAft>
                <a:spcPts val="0"/>
              </a:spcAft>
            </a:pPr>
            <a:r>
              <a:rPr lang="el-GR" sz="2800" b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https</a:t>
            </a:r>
            <a:r>
              <a:rPr lang="el-GR" sz="28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://</a:t>
            </a:r>
            <a:r>
              <a:rPr lang="en-US" sz="28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portal.</a:t>
            </a:r>
            <a:r>
              <a:rPr lang="el-GR" sz="28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hfri.gr</a:t>
            </a:r>
            <a:r>
              <a:rPr lang="el-GR" sz="28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sz="2800" b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20D1C5-D65F-3145-92FA-EB1782C370C8}"/>
              </a:ext>
            </a:extLst>
          </p:cNvPr>
          <p:cNvSpPr/>
          <p:nvPr/>
        </p:nvSpPr>
        <p:spPr>
          <a:xfrm>
            <a:off x="1852208" y="4579878"/>
            <a:ext cx="8720541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marR="18669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Έναρξη</a:t>
            </a:r>
            <a:r>
              <a:rPr lang="el-GR" sz="2400" b="1" spc="-25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l-GR" sz="2400" b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Υποβολών:</a:t>
            </a:r>
            <a:r>
              <a:rPr lang="el-GR" sz="2400" b="1" spc="-15" dirty="0">
                <a:solidFill>
                  <a:srgbClr val="B8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l-GR" sz="24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01.11.2023,</a:t>
            </a:r>
            <a:r>
              <a:rPr lang="el-GR" sz="2400" spc="-2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12:00</a:t>
            </a:r>
            <a:r>
              <a:rPr lang="el-GR" sz="2400" spc="-2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(ώρα</a:t>
            </a:r>
            <a:r>
              <a:rPr lang="el-GR" sz="2400" spc="-2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Ελλάδας)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84150" marR="186690" algn="ctr">
              <a:lnSpc>
                <a:spcPct val="150000"/>
              </a:lnSpc>
              <a:spcBef>
                <a:spcPts val="805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Λήξη</a:t>
            </a:r>
            <a:r>
              <a:rPr lang="el-GR" sz="2400" b="1" spc="-25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l-GR" sz="2400" b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Υποβολών:</a:t>
            </a:r>
            <a:r>
              <a:rPr lang="el-GR" sz="2400" b="1" spc="-10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l-GR" sz="2400" b="1" spc="-10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l-GR" sz="24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05.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</a:t>
            </a:r>
            <a:r>
              <a:rPr lang="el-GR" sz="24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2.2023,</a:t>
            </a:r>
            <a:r>
              <a:rPr lang="el-GR" sz="2400" spc="-2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l-GR" sz="24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13:00</a:t>
            </a:r>
            <a:r>
              <a:rPr lang="el-GR" sz="2400" spc="-2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(ώρα</a:t>
            </a:r>
            <a:r>
              <a:rPr lang="el-GR" sz="2400" spc="-25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l-GR" sz="24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Ελλάδας)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2914" y="3200745"/>
            <a:ext cx="300335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Αποκλειστικά αρμόδιος ο/η ΕΥ</a:t>
            </a:r>
            <a:endParaRPr lang="en-US" sz="2400" b="1" dirty="0" smtClean="0">
              <a:solidFill>
                <a:srgbClr val="99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8666" y="173077"/>
            <a:ext cx="6096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0335" marR="455295" indent="-450215" algn="ctr">
              <a:lnSpc>
                <a:spcPct val="115000"/>
              </a:lnSpc>
              <a:spcBef>
                <a:spcPts val="83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https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://</a:t>
            </a:r>
            <a:r>
              <a:rPr lang="en-US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portal.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hfri.gr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sz="2400" b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0000" y="1833894"/>
            <a:ext cx="9660232" cy="995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spcBef>
                <a:spcPts val="590"/>
              </a:spcBef>
              <a:spcAft>
                <a:spcPts val="0"/>
              </a:spcAft>
              <a:buSzPts val="1100"/>
              <a:tabLst>
                <a:tab pos="593090" algn="l"/>
              </a:tabLst>
            </a:pPr>
            <a:r>
              <a:rPr lang="el-GR" sz="2000" b="1" dirty="0" smtClean="0">
                <a:solidFill>
                  <a:srgbClr val="990000"/>
                </a:solidFill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Βήμα 1ο: </a:t>
            </a:r>
            <a:r>
              <a:rPr lang="el-GR" sz="2000" b="1" dirty="0" smtClean="0"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Εγγραφή στη Διαδικτυακή Πύλη ΕΛ.ΙΔ.Ε.Κ.</a:t>
            </a:r>
          </a:p>
          <a:p>
            <a:pPr lvl="1" indent="-457200">
              <a:lnSpc>
                <a:spcPct val="150000"/>
              </a:lnSpc>
              <a:spcBef>
                <a:spcPts val="590"/>
              </a:spcBef>
              <a:spcAft>
                <a:spcPts val="0"/>
              </a:spcAft>
              <a:buSzPts val="1100"/>
              <a:tabLst>
                <a:tab pos="593090" algn="l"/>
              </a:tabLst>
            </a:pPr>
            <a:r>
              <a:rPr lang="el-GR" i="1" dirty="0" smtClean="0"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(διαθέσιμες αναλυτικές οδηγίες στο πεδίο </a:t>
            </a:r>
            <a:r>
              <a:rPr lang="en-US" i="1" dirty="0" smtClean="0"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help </a:t>
            </a:r>
            <a:r>
              <a:rPr lang="el-GR" i="1" dirty="0" smtClean="0"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της Πύλης)</a:t>
            </a:r>
            <a:endParaRPr lang="en-US" sz="2000" i="1" dirty="0">
              <a:latin typeface="Cambria" panose="02040503050406030204" pitchFamily="18" charset="0"/>
              <a:ea typeface="Symbol" pitchFamily="2" charset="2"/>
              <a:cs typeface="Symbol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0000" y="3147743"/>
            <a:ext cx="9660232" cy="49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spcBef>
                <a:spcPts val="590"/>
              </a:spcBef>
              <a:spcAft>
                <a:spcPts val="0"/>
              </a:spcAft>
              <a:buSzPts val="1100"/>
              <a:tabLst>
                <a:tab pos="593090" algn="l"/>
              </a:tabLst>
            </a:pPr>
            <a:r>
              <a:rPr lang="el-GR" sz="2000" b="1" dirty="0" smtClean="0">
                <a:solidFill>
                  <a:srgbClr val="990000"/>
                </a:solidFill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Βήμα 2ο: </a:t>
            </a:r>
            <a:r>
              <a:rPr lang="el-GR" sz="2000" b="1" dirty="0" smtClean="0"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Συμπλήρωση των υποχρεωτικών προσωπικών στοιχείων</a:t>
            </a:r>
          </a:p>
        </p:txBody>
      </p:sp>
      <p:pic>
        <p:nvPicPr>
          <p:cNvPr id="20" name="Pictur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66" y="3963442"/>
            <a:ext cx="6756104" cy="219661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49766" y="880820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Υποβολή Προτάσεων (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2/1</a:t>
            </a:r>
            <a:r>
              <a:rPr lang="en-US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4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8666" y="173077"/>
            <a:ext cx="6096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0335" marR="455295" indent="-450215" algn="ctr">
              <a:lnSpc>
                <a:spcPct val="115000"/>
              </a:lnSpc>
              <a:spcBef>
                <a:spcPts val="83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https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://</a:t>
            </a:r>
            <a:r>
              <a:rPr lang="en-US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portal.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hfri.gr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sz="2400" b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0000" y="3432865"/>
            <a:ext cx="9660232" cy="49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spcBef>
                <a:spcPts val="590"/>
              </a:spcBef>
              <a:spcAft>
                <a:spcPts val="0"/>
              </a:spcAft>
              <a:buSzPts val="1100"/>
              <a:tabLst>
                <a:tab pos="593090" algn="l"/>
              </a:tabLst>
            </a:pPr>
            <a:r>
              <a:rPr lang="el-GR" sz="2000" b="1" dirty="0" smtClean="0">
                <a:solidFill>
                  <a:srgbClr val="990000"/>
                </a:solidFill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Βήμα 3ο: </a:t>
            </a:r>
            <a:r>
              <a:rPr lang="el-GR" sz="2000" b="1" dirty="0" smtClean="0"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Επιλογή Φορέα (ΕΛ.ΙΔ.Ε.Κ.)</a:t>
            </a:r>
          </a:p>
        </p:txBody>
      </p:sp>
      <p:pic>
        <p:nvPicPr>
          <p:cNvPr id="17" name="Pictur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23" y="1730957"/>
            <a:ext cx="6495851" cy="390074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49766" y="880820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Υποβολή Προτάσεων (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3/1</a:t>
            </a:r>
            <a:r>
              <a:rPr lang="en-US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766" y="860153"/>
            <a:ext cx="5244521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ΟΡΓΑΝΑ ΔΙΟΙΚΗΣΗΣ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7" b="9259"/>
          <a:stretch/>
        </p:blipFill>
        <p:spPr>
          <a:xfrm>
            <a:off x="1758895" y="1351332"/>
            <a:ext cx="8029630" cy="554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8666" y="173077"/>
            <a:ext cx="6096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0335" marR="455295" indent="-450215" algn="ctr">
              <a:lnSpc>
                <a:spcPct val="115000"/>
              </a:lnSpc>
              <a:spcBef>
                <a:spcPts val="83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https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://</a:t>
            </a:r>
            <a:r>
              <a:rPr lang="en-US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portal.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hfri.gr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sz="2400" b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766" y="2254518"/>
            <a:ext cx="9660232" cy="49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spcBef>
                <a:spcPts val="590"/>
              </a:spcBef>
              <a:spcAft>
                <a:spcPts val="0"/>
              </a:spcAft>
              <a:buSzPts val="1100"/>
              <a:tabLst>
                <a:tab pos="593090" algn="l"/>
              </a:tabLst>
            </a:pPr>
            <a:r>
              <a:rPr lang="el-GR" sz="2000" b="1" dirty="0" smtClean="0">
                <a:solidFill>
                  <a:srgbClr val="990000"/>
                </a:solidFill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Βήμα 4ο: </a:t>
            </a:r>
            <a:r>
              <a:rPr lang="el-GR" sz="2000" b="1" dirty="0" smtClean="0"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Έναρξη υποβολής Πρότασης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4689" y="1606577"/>
            <a:ext cx="5587310" cy="16276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76666" y="1949068"/>
            <a:ext cx="1467743" cy="1285151"/>
          </a:xfrm>
          <a:prstGeom prst="ellipse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766" y="3773476"/>
            <a:ext cx="9660232" cy="49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spcBef>
                <a:spcPts val="590"/>
              </a:spcBef>
              <a:spcAft>
                <a:spcPts val="0"/>
              </a:spcAft>
              <a:buSzPts val="1100"/>
              <a:tabLst>
                <a:tab pos="593090" algn="l"/>
              </a:tabLst>
            </a:pPr>
            <a:r>
              <a:rPr lang="el-GR" sz="2000" b="1" dirty="0" smtClean="0">
                <a:solidFill>
                  <a:srgbClr val="990000"/>
                </a:solidFill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Βήμα </a:t>
            </a:r>
            <a:r>
              <a:rPr lang="en-US" sz="2000" b="1" dirty="0" smtClean="0">
                <a:solidFill>
                  <a:srgbClr val="990000"/>
                </a:solidFill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5</a:t>
            </a:r>
            <a:r>
              <a:rPr lang="el-GR" sz="2000" b="1" dirty="0" smtClean="0">
                <a:solidFill>
                  <a:srgbClr val="990000"/>
                </a:solidFill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ο: </a:t>
            </a:r>
            <a:r>
              <a:rPr lang="el-GR" sz="2000" b="1" dirty="0" smtClean="0"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Επιλογή Δράσης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9766" y="4522297"/>
            <a:ext cx="10910088" cy="405303"/>
            <a:chOff x="449766" y="4522297"/>
            <a:chExt cx="10910088" cy="4053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/>
            <a:srcRect b="54801"/>
            <a:stretch/>
          </p:blipFill>
          <p:spPr>
            <a:xfrm>
              <a:off x="449766" y="4522297"/>
              <a:ext cx="10910088" cy="4053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07866" y="4606641"/>
              <a:ext cx="630423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3</a:t>
              </a:r>
              <a:r>
                <a:rPr lang="en-US" sz="1200" baseline="30000" dirty="0" err="1" smtClean="0"/>
                <a:t>rd</a:t>
              </a:r>
              <a:r>
                <a:rPr lang="en-US" sz="1200" dirty="0" smtClean="0"/>
                <a:t> Call for H.F.R.I. Research Projects to support Faculty Members and Researchers</a:t>
              </a:r>
              <a:endParaRPr lang="en-US" sz="1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49766" y="880820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Υποβολή Προτάσεων (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4/1</a:t>
            </a:r>
            <a:r>
              <a:rPr lang="en-US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8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8666" y="173077"/>
            <a:ext cx="6096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0335" marR="455295" indent="-450215" algn="ctr">
              <a:lnSpc>
                <a:spcPct val="115000"/>
              </a:lnSpc>
              <a:spcBef>
                <a:spcPts val="83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https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://</a:t>
            </a:r>
            <a:r>
              <a:rPr lang="en-US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portal.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hfri.gr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sz="2400" b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0000" y="1745859"/>
            <a:ext cx="9660232" cy="49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spcBef>
                <a:spcPts val="590"/>
              </a:spcBef>
              <a:spcAft>
                <a:spcPts val="0"/>
              </a:spcAft>
              <a:buSzPts val="1100"/>
              <a:tabLst>
                <a:tab pos="593090" algn="l"/>
              </a:tabLst>
            </a:pPr>
            <a:r>
              <a:rPr lang="el-GR" sz="2000" b="1" dirty="0" smtClean="0">
                <a:solidFill>
                  <a:srgbClr val="990000"/>
                </a:solidFill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Βήμα 6ο: </a:t>
            </a:r>
            <a:r>
              <a:rPr lang="el-GR" sz="2000" b="1" dirty="0" smtClean="0"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Συμπλήρωση Τμήματος Α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90154" y="2494718"/>
            <a:ext cx="9141845" cy="4226757"/>
            <a:chOff x="2090154" y="2494718"/>
            <a:chExt cx="9141845" cy="42267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0154" y="2494718"/>
              <a:ext cx="9141845" cy="32213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l="9077" t="30406" r="58907" b="35472"/>
            <a:stretch/>
          </p:blipFill>
          <p:spPr>
            <a:xfrm>
              <a:off x="2090154" y="4211484"/>
              <a:ext cx="8373662" cy="250999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49766" y="880820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Υποβολή Προτάσεων (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5/1</a:t>
            </a:r>
            <a:r>
              <a:rPr lang="en-US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32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8666" y="173077"/>
            <a:ext cx="6096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0335" marR="455295" indent="-450215" algn="ctr">
              <a:lnSpc>
                <a:spcPct val="115000"/>
              </a:lnSpc>
              <a:spcBef>
                <a:spcPts val="83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https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://</a:t>
            </a:r>
            <a:r>
              <a:rPr lang="en-US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portal.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hfri.gr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sz="2400" b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766" y="880820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Υποβολή Προτάσεων (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6/1</a:t>
            </a:r>
            <a:r>
              <a:rPr lang="en-US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69" y="1700603"/>
            <a:ext cx="8006562" cy="5014419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6" b="58439"/>
          <a:stretch/>
        </p:blipFill>
        <p:spPr bwMode="auto">
          <a:xfrm>
            <a:off x="8855765" y="2909198"/>
            <a:ext cx="2912101" cy="1640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476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8666" y="173077"/>
            <a:ext cx="6096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0335" marR="455295" indent="-450215" algn="ctr">
              <a:lnSpc>
                <a:spcPct val="115000"/>
              </a:lnSpc>
              <a:spcBef>
                <a:spcPts val="83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https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://</a:t>
            </a:r>
            <a:r>
              <a:rPr lang="en-US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portal.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hfri.gr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sz="2400" b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766" y="880820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Υποβολή Προτάσεων (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7/1</a:t>
            </a:r>
            <a:r>
              <a:rPr lang="en-US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14852"/>
          <a:stretch/>
        </p:blipFill>
        <p:spPr>
          <a:xfrm>
            <a:off x="276550" y="1990149"/>
            <a:ext cx="11400231" cy="33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8666" y="173077"/>
            <a:ext cx="6096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0335" marR="455295" indent="-450215" algn="ctr">
              <a:lnSpc>
                <a:spcPct val="115000"/>
              </a:lnSpc>
              <a:spcBef>
                <a:spcPts val="83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https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://</a:t>
            </a:r>
            <a:r>
              <a:rPr lang="en-US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portal.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hfri.gr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sz="2400" b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766" y="880820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Υποβολή Προτάσεων (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8/1</a:t>
            </a:r>
            <a:r>
              <a:rPr lang="en-US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17808"/>
          <a:stretch/>
        </p:blipFill>
        <p:spPr>
          <a:xfrm>
            <a:off x="180000" y="1479894"/>
            <a:ext cx="8011979" cy="21280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460" y="2643809"/>
            <a:ext cx="6554214" cy="4045876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8666" y="173077"/>
            <a:ext cx="6096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0335" marR="455295" indent="-450215" algn="ctr">
              <a:lnSpc>
                <a:spcPct val="115000"/>
              </a:lnSpc>
              <a:spcBef>
                <a:spcPts val="83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https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://</a:t>
            </a:r>
            <a:r>
              <a:rPr lang="en-US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portal.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hfri.gr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sz="2400" b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16609" b="53032"/>
          <a:stretch/>
        </p:blipFill>
        <p:spPr>
          <a:xfrm>
            <a:off x="52335" y="1527621"/>
            <a:ext cx="11421897" cy="115106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0000" y="2717047"/>
            <a:ext cx="8673231" cy="2942810"/>
            <a:chOff x="2928666" y="3401208"/>
            <a:chExt cx="8673231" cy="29428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28666" y="3401208"/>
              <a:ext cx="8673231" cy="294281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775186" y="5043505"/>
              <a:ext cx="307063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2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endParaRPr lang="en-US" sz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49766" y="880820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Υποβολή Προτάσεων (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9/1</a:t>
            </a:r>
            <a:r>
              <a:rPr lang="en-US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20078" y="4641362"/>
            <a:ext cx="7190870" cy="2116194"/>
            <a:chOff x="220078" y="4641362"/>
            <a:chExt cx="7190870" cy="211619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7196" y="6158486"/>
              <a:ext cx="1676634" cy="32389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98096" y="6158485"/>
              <a:ext cx="1676634" cy="32389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928666" y="5804436"/>
              <a:ext cx="2144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Person Month Cost</a:t>
              </a:r>
              <a:endParaRPr lang="en-US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29374" y="5828960"/>
              <a:ext cx="2144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Total Cost</a:t>
              </a:r>
              <a:endParaRPr lang="en-US" sz="1400" b="1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6595" y="6158485"/>
              <a:ext cx="1676634" cy="32389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08812" y="5804435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PMs</a:t>
              </a:r>
              <a:endParaRPr lang="en-US" sz="1400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20078" y="5559413"/>
              <a:ext cx="7190870" cy="1198143"/>
            </a:xfrm>
            <a:prstGeom prst="ellipse">
              <a:avLst/>
            </a:prstGeom>
            <a:noFill/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1401417" y="4641362"/>
              <a:ext cx="1331844" cy="9146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9465479" y="3943846"/>
            <a:ext cx="225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335" marR="187325" algn="just">
              <a:lnSpc>
                <a:spcPct val="150000"/>
              </a:lnSpc>
              <a:spcBef>
                <a:spcPts val="915"/>
              </a:spcBef>
            </a:pP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Προσοχή στον ελάχιστο αριθμό μελών της ΕΟ</a:t>
            </a:r>
            <a:endParaRPr lang="el-GR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809" y="3688587"/>
            <a:ext cx="978992" cy="9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8666" y="173077"/>
            <a:ext cx="6096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0335" marR="455295" indent="-450215" algn="ctr">
              <a:lnSpc>
                <a:spcPct val="115000"/>
              </a:lnSpc>
              <a:spcBef>
                <a:spcPts val="83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https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://</a:t>
            </a:r>
            <a:r>
              <a:rPr lang="en-US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portal.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hfri.gr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sz="2400" b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606577"/>
            <a:ext cx="11103665" cy="46086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766" y="880820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Υποβολή Προτάσεων (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10/1</a:t>
            </a:r>
            <a:r>
              <a:rPr lang="en-US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8666" y="173077"/>
            <a:ext cx="6096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0335" marR="455295" indent="-450215" algn="ctr">
              <a:lnSpc>
                <a:spcPct val="115000"/>
              </a:lnSpc>
              <a:spcBef>
                <a:spcPts val="83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https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://</a:t>
            </a:r>
            <a:r>
              <a:rPr lang="en-US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portal.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hfri.gr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sz="2400" b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766" y="880820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Υποβολή Προτάσεων (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  <a:r>
              <a:rPr lang="en-US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/1</a:t>
            </a:r>
            <a:r>
              <a:rPr lang="en-US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0000" y="1893036"/>
            <a:ext cx="11386457" cy="4100924"/>
            <a:chOff x="133291" y="1678206"/>
            <a:chExt cx="11386457" cy="4100924"/>
          </a:xfrm>
        </p:grpSpPr>
        <p:grpSp>
          <p:nvGrpSpPr>
            <p:cNvPr id="18" name="Group 17"/>
            <p:cNvGrpSpPr/>
            <p:nvPr/>
          </p:nvGrpSpPr>
          <p:grpSpPr>
            <a:xfrm>
              <a:off x="133291" y="1678206"/>
              <a:ext cx="9149761" cy="4100924"/>
              <a:chOff x="359999" y="1486060"/>
              <a:chExt cx="11053301" cy="4673440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999" y="1486060"/>
                <a:ext cx="11053301" cy="4673440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8547208" y="1877841"/>
                <a:ext cx="1976766" cy="2893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05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≥</a:t>
                </a:r>
                <a:r>
                  <a:rPr lang="en-US" sz="105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40&amp; of total budget</a:t>
                </a:r>
                <a:endParaRPr lang="en-US" sz="105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572554" y="5139136"/>
                <a:ext cx="1926074" cy="2981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100" dirty="0" smtClean="0">
                    <a:ea typeface="Cambria" panose="02040503050406030204" pitchFamily="18" charset="0"/>
                  </a:rPr>
                  <a:t>=</a:t>
                </a:r>
                <a:r>
                  <a:rPr lang="en-US" sz="1100" dirty="0" smtClean="0">
                    <a:ea typeface="Cambria" panose="02040503050406030204" pitchFamily="18" charset="0"/>
                  </a:rPr>
                  <a:t> </a:t>
                </a:r>
                <a:r>
                  <a:rPr lang="el-GR" sz="1100" dirty="0" smtClean="0">
                    <a:ea typeface="Cambria" panose="02040503050406030204" pitchFamily="18" charset="0"/>
                  </a:rPr>
                  <a:t>10% </a:t>
                </a:r>
                <a:r>
                  <a:rPr lang="en-US" sz="1100" dirty="0" smtClean="0">
                    <a:ea typeface="Cambria" panose="02040503050406030204" pitchFamily="18" charset="0"/>
                  </a:rPr>
                  <a:t>of direct costs</a:t>
                </a:r>
                <a:endParaRPr lang="en-US" sz="1100" dirty="0"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l="73596" b="30774"/>
            <a:stretch/>
          </p:blipFill>
          <p:spPr>
            <a:xfrm>
              <a:off x="9103840" y="1678206"/>
              <a:ext cx="2415908" cy="283893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9192579" y="2051169"/>
              <a:ext cx="1697346" cy="195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rgbClr val="F08C69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192579" y="3205646"/>
              <a:ext cx="1697346" cy="195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rgbClr val="F08C69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192578" y="1686338"/>
              <a:ext cx="1783217" cy="276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Description of Costs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9506239" y="1796093"/>
            <a:ext cx="1610395" cy="508456"/>
          </a:xfrm>
          <a:prstGeom prst="ellipse">
            <a:avLst/>
          </a:prstGeom>
          <a:noFill/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38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8666" y="173077"/>
            <a:ext cx="6096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0335" marR="455295" indent="-450215" algn="ctr">
              <a:lnSpc>
                <a:spcPct val="115000"/>
              </a:lnSpc>
              <a:spcBef>
                <a:spcPts val="83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https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://</a:t>
            </a:r>
            <a:r>
              <a:rPr lang="en-US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portal.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hfri.gr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sz="2400" b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35" y="1647273"/>
            <a:ext cx="11098696" cy="178041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60000" y="3609887"/>
            <a:ext cx="966023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spcBef>
                <a:spcPts val="59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tabLst>
                <a:tab pos="593090" algn="l"/>
              </a:tabLst>
            </a:pPr>
            <a:r>
              <a:rPr lang="el-GR" sz="2000" b="1" dirty="0" smtClean="0"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Αυτόματος έλεγχος ποσοστιαίων περιορισμών ανά κατηγορία δαπάνης</a:t>
            </a:r>
          </a:p>
          <a:p>
            <a:pPr lvl="1" indent="-457200">
              <a:lnSpc>
                <a:spcPct val="150000"/>
              </a:lnSpc>
              <a:spcBef>
                <a:spcPts val="59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tabLst>
                <a:tab pos="593090" algn="l"/>
              </a:tabLst>
            </a:pPr>
            <a:r>
              <a:rPr lang="el-GR" sz="2000" b="1" dirty="0" smtClean="0"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Αυτόματος έλεγχος συνολικού προϋπολογισμού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04778" y="5081545"/>
            <a:ext cx="104947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335" marR="187325" algn="just">
              <a:lnSpc>
                <a:spcPct val="150000"/>
              </a:lnSpc>
              <a:spcBef>
                <a:spcPts val="915"/>
              </a:spcBef>
            </a:pPr>
            <a:r>
              <a:rPr lang="el-GR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Υποχρεωτική η τεκμηρίωση των δαπανών στην Πύλη. Οι πληροφορίες που θα συμπεριλαμβάνονται στα επισυναπτόμενα δεν θα ληφθούν υπόψη κατά την αξιολόγηση.</a:t>
            </a:r>
            <a:endParaRPr lang="el-GR" sz="20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2" y="4884692"/>
            <a:ext cx="978992" cy="9789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9766" y="880820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Υποβολή Προτάσεων (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  <a:r>
              <a:rPr lang="en-US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/1</a:t>
            </a:r>
            <a:r>
              <a:rPr lang="en-US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9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1102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39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8666" y="173077"/>
            <a:ext cx="6096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0335" marR="455295" indent="-450215" algn="ctr">
              <a:lnSpc>
                <a:spcPct val="115000"/>
              </a:lnSpc>
              <a:spcBef>
                <a:spcPts val="83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https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://</a:t>
            </a:r>
            <a:r>
              <a:rPr lang="en-US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portal.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hfri.gr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sz="2400" b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9766" y="1723582"/>
            <a:ext cx="11139260" cy="4632768"/>
            <a:chOff x="1017078" y="1723582"/>
            <a:chExt cx="10214921" cy="365283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t="61029" r="1299" b="2373"/>
            <a:stretch/>
          </p:blipFill>
          <p:spPr>
            <a:xfrm>
              <a:off x="1017078" y="3443069"/>
              <a:ext cx="10214921" cy="1933352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1017078" y="1723582"/>
              <a:ext cx="10214921" cy="3428759"/>
              <a:chOff x="1017078" y="1478220"/>
              <a:chExt cx="10214921" cy="342875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017078" y="1478220"/>
                <a:ext cx="10214921" cy="1569781"/>
                <a:chOff x="641281" y="2080600"/>
                <a:chExt cx="12043059" cy="2094472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1299" b="90258"/>
                <a:stretch/>
              </p:blipFill>
              <p:spPr>
                <a:xfrm>
                  <a:off x="641281" y="2080600"/>
                  <a:ext cx="12043059" cy="686674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21204" r="1299" b="58623"/>
                <a:stretch/>
              </p:blipFill>
              <p:spPr>
                <a:xfrm>
                  <a:off x="641281" y="2753138"/>
                  <a:ext cx="12043059" cy="1421934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9"/>
              <p:cNvSpPr txBox="1"/>
              <p:nvPr/>
            </p:nvSpPr>
            <p:spPr>
              <a:xfrm>
                <a:off x="1828800" y="2470980"/>
                <a:ext cx="17907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854200" y="3652080"/>
                <a:ext cx="17907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828800" y="4629980"/>
                <a:ext cx="17907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449766" y="880820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Υποβολή Προτάσεων (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  <a:r>
              <a:rPr lang="en-US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/1</a:t>
            </a:r>
            <a:r>
              <a:rPr lang="en-US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766" y="860153"/>
            <a:ext cx="5244521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Στρατηγικοί Στόχοι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4027" y="1810487"/>
            <a:ext cx="100005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Αξιοποίηση ερευνητικού </a:t>
            </a:r>
            <a:r>
              <a:rPr lang="el-GR" sz="2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δυναμικού της </a:t>
            </a:r>
            <a:r>
              <a:rPr lang="el-GR" sz="22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χώρας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Υ</a:t>
            </a:r>
            <a:r>
              <a:rPr lang="el-GR" sz="22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ποστήριξη </a:t>
            </a:r>
            <a:r>
              <a:rPr lang="el-GR" sz="2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των </a:t>
            </a:r>
            <a:r>
              <a:rPr lang="el-GR" sz="22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Ελλήνων/ίδων επιστημόνων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Ανάσχεση φαινομένου </a:t>
            </a:r>
            <a:r>
              <a:rPr lang="el-GR" sz="2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εκροής Ελλήνων/ίδων επιστημόνων υψηλών προσόντων στο εξωτερικό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Ενίσχυση </a:t>
            </a:r>
            <a:r>
              <a:rPr lang="el-GR" sz="2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και αναβάθμιση των </a:t>
            </a:r>
            <a:r>
              <a:rPr lang="el-GR" sz="22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Εθνικών Ερευνητικών </a:t>
            </a:r>
            <a:r>
              <a:rPr lang="el-GR" sz="2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Υ</a:t>
            </a:r>
            <a:r>
              <a:rPr lang="el-GR" sz="22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ποδομών</a:t>
            </a:r>
            <a:endParaRPr lang="en-US" sz="2200" b="1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Διασύνδεση της Επιστήμης με την Κοινωνία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40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9766" y="831125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Πρότυπα Έγγραφα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94962" y="1512776"/>
            <a:ext cx="5872904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30000"/>
              </a:lnSpc>
              <a:spcBef>
                <a:spcPts val="590"/>
              </a:spcBef>
              <a:spcAft>
                <a:spcPts val="0"/>
              </a:spcAft>
              <a:buSzPts val="1100"/>
              <a:tabLst>
                <a:tab pos="593090" algn="l"/>
              </a:tabLst>
            </a:pPr>
            <a:r>
              <a:rPr lang="el-GR" sz="2000" b="1" u="sng" dirty="0" smtClean="0">
                <a:solidFill>
                  <a:srgbClr val="990000"/>
                </a:solidFill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Τμήμα Α: </a:t>
            </a:r>
          </a:p>
          <a:p>
            <a:pPr marL="285750" lvl="1" indent="-285750" algn="just">
              <a:lnSpc>
                <a:spcPct val="130000"/>
              </a:lnSpc>
              <a:spcBef>
                <a:spcPts val="59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tabLst>
                <a:tab pos="593090" algn="l"/>
              </a:tabLst>
            </a:pPr>
            <a:r>
              <a:rPr lang="el-GR" b="1" dirty="0" smtClean="0"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Συμπληρώνεται απευθείας στην Πύλη </a:t>
            </a:r>
            <a:endParaRPr lang="en-US" b="1" dirty="0">
              <a:latin typeface="Cambria" panose="02040503050406030204" pitchFamily="18" charset="0"/>
              <a:ea typeface="Symbol" pitchFamily="2" charset="2"/>
              <a:cs typeface="Symbol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94962" y="2811776"/>
            <a:ext cx="629703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  <a:spcBef>
                <a:spcPts val="590"/>
              </a:spcBef>
              <a:spcAft>
                <a:spcPts val="0"/>
              </a:spcAft>
              <a:buSzPts val="1100"/>
              <a:tabLst>
                <a:tab pos="593090" algn="l"/>
              </a:tabLst>
            </a:pPr>
            <a:r>
              <a:rPr lang="el-GR" sz="2000" b="1" u="sng" dirty="0" smtClean="0">
                <a:solidFill>
                  <a:srgbClr val="990000"/>
                </a:solidFill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Τμήμα Β1:</a:t>
            </a:r>
            <a:r>
              <a:rPr lang="el-GR" sz="2000" b="1" u="sng" dirty="0" smtClean="0"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 </a:t>
            </a:r>
          </a:p>
          <a:p>
            <a:pPr marL="342900" lvl="1" indent="-342900" algn="just">
              <a:lnSpc>
                <a:spcPct val="150000"/>
              </a:lnSpc>
              <a:spcBef>
                <a:spcPts val="59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tabLst>
                <a:tab pos="593090" algn="l"/>
              </a:tabLst>
            </a:pPr>
            <a:r>
              <a:rPr lang="el-GR" b="1" dirty="0" smtClean="0"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Β1: Βιογραφικό &amp; Επιτεύγματα ΕΥ (10 σελίδες)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94962" y="4308989"/>
            <a:ext cx="6107620" cy="14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  <a:spcBef>
                <a:spcPts val="590"/>
              </a:spcBef>
              <a:spcAft>
                <a:spcPts val="0"/>
              </a:spcAft>
              <a:buSzPts val="1100"/>
              <a:tabLst>
                <a:tab pos="593090" algn="l"/>
              </a:tabLst>
            </a:pPr>
            <a:r>
              <a:rPr lang="el-GR" sz="2000" b="1" u="sng" dirty="0" smtClean="0">
                <a:solidFill>
                  <a:srgbClr val="990000"/>
                </a:solidFill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Τμήμα Β2:</a:t>
            </a:r>
            <a:r>
              <a:rPr lang="el-GR" sz="2000" b="1" u="sng" dirty="0" smtClean="0"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 </a:t>
            </a:r>
          </a:p>
          <a:p>
            <a:pPr marL="342900" lvl="1" indent="-342900" algn="just">
              <a:lnSpc>
                <a:spcPct val="150000"/>
              </a:lnSpc>
              <a:spcBef>
                <a:spcPts val="59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tabLst>
                <a:tab pos="593090" algn="l"/>
              </a:tabLst>
            </a:pPr>
            <a:r>
              <a:rPr lang="el-GR" b="1" dirty="0" smtClean="0"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Β2.1: Ερευνητική Πρόταση (16 σελίδες)</a:t>
            </a:r>
          </a:p>
          <a:p>
            <a:pPr marL="342900" lvl="1" indent="-342900" algn="just">
              <a:lnSpc>
                <a:spcPct val="150000"/>
              </a:lnSpc>
              <a:spcBef>
                <a:spcPts val="59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tabLst>
                <a:tab pos="593090" algn="l"/>
              </a:tabLst>
            </a:pPr>
            <a:r>
              <a:rPr lang="el-GR" b="1" dirty="0" smtClean="0">
                <a:latin typeface="Cambria" panose="02040503050406030204" pitchFamily="18" charset="0"/>
                <a:ea typeface="Symbol" pitchFamily="2" charset="2"/>
                <a:cs typeface="Symbol" pitchFamily="2" charset="2"/>
              </a:rPr>
              <a:t>Β2.2: Μέλη Ερευνητικής Ομάδας (1 σελίδα/άτομο)</a:t>
            </a:r>
            <a:endParaRPr lang="el-GR" i="1" dirty="0" smtClean="0">
              <a:solidFill>
                <a:srgbClr val="990000"/>
              </a:solidFill>
              <a:latin typeface="Cambria" panose="02040503050406030204" pitchFamily="18" charset="0"/>
              <a:ea typeface="Symbol" pitchFamily="2" charset="2"/>
              <a:cs typeface="Symbol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512776"/>
            <a:ext cx="3538904" cy="4990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475" y="1900847"/>
            <a:ext cx="3289027" cy="4638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4151" y="2076608"/>
            <a:ext cx="3389884" cy="478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41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9766" y="831125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Τμήματα Β1 και Β2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63455"/>
            <a:ext cx="493510" cy="4935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930201-8B4E-394B-9D35-B93AA4B7E9A4}"/>
              </a:ext>
            </a:extLst>
          </p:cNvPr>
          <p:cNvSpPr txBox="1"/>
          <p:nvPr/>
        </p:nvSpPr>
        <p:spPr>
          <a:xfrm>
            <a:off x="888104" y="1911721"/>
            <a:ext cx="10343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ambria" panose="02040503050406030204" pitchFamily="18" charset="0"/>
              </a:rPr>
              <a:t>Η χρήση των Πρότυπων Εγγράφων είναι υποχρεωτική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930201-8B4E-394B-9D35-B93AA4B7E9A4}"/>
              </a:ext>
            </a:extLst>
          </p:cNvPr>
          <p:cNvSpPr txBox="1"/>
          <p:nvPr/>
        </p:nvSpPr>
        <p:spPr>
          <a:xfrm>
            <a:off x="888104" y="3845625"/>
            <a:ext cx="858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latin typeface="Cambria" panose="02040503050406030204" pitchFamily="18" charset="0"/>
              </a:rPr>
              <a:t>Στα όρια των σελίδων </a:t>
            </a:r>
            <a:r>
              <a:rPr lang="el-GR" sz="2000" b="1" dirty="0" err="1">
                <a:latin typeface="Cambria" panose="02040503050406030204" pitchFamily="18" charset="0"/>
              </a:rPr>
              <a:t>προσμετράται</a:t>
            </a:r>
            <a:r>
              <a:rPr lang="el-GR" sz="2000" b="1" dirty="0">
                <a:latin typeface="Cambria" panose="02040503050406030204" pitchFamily="18" charset="0"/>
              </a:rPr>
              <a:t> και το εξώφυλλο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7208"/>
            <a:ext cx="493510" cy="4935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B930201-8B4E-394B-9D35-B93AA4B7E9A4}"/>
              </a:ext>
            </a:extLst>
          </p:cNvPr>
          <p:cNvSpPr txBox="1"/>
          <p:nvPr/>
        </p:nvSpPr>
        <p:spPr>
          <a:xfrm>
            <a:off x="888104" y="2791168"/>
            <a:ext cx="10343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ambria" panose="02040503050406030204" pitchFamily="18" charset="0"/>
              </a:rPr>
              <a:t>Τα έγγραφα μπορούν να προσαρμοστούν κατάλληλα στην Πρότασή σας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27753"/>
            <a:ext cx="493510" cy="49351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B930201-8B4E-394B-9D35-B93AA4B7E9A4}"/>
              </a:ext>
            </a:extLst>
          </p:cNvPr>
          <p:cNvSpPr txBox="1"/>
          <p:nvPr/>
        </p:nvSpPr>
        <p:spPr>
          <a:xfrm>
            <a:off x="888104" y="5661035"/>
            <a:ext cx="858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 smtClean="0">
                <a:latin typeface="Cambria" panose="02040503050406030204" pitchFamily="18" charset="0"/>
              </a:rPr>
              <a:t>Τα έγγραφα υποβάλλονται στην αγγλική γλώσσα</a:t>
            </a:r>
            <a:endParaRPr lang="el-GR" sz="2000" b="1" dirty="0">
              <a:latin typeface="Cambria" panose="020405030504060302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602618"/>
            <a:ext cx="493510" cy="4935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930201-8B4E-394B-9D35-B93AA4B7E9A4}"/>
              </a:ext>
            </a:extLst>
          </p:cNvPr>
          <p:cNvSpPr txBox="1"/>
          <p:nvPr/>
        </p:nvSpPr>
        <p:spPr>
          <a:xfrm>
            <a:off x="888104" y="4736563"/>
            <a:ext cx="858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 smtClean="0">
                <a:latin typeface="Cambria" panose="02040503050406030204" pitchFamily="18" charset="0"/>
              </a:rPr>
              <a:t>Το κείμενο μπορεί να ξεκινά από το εξώφυλλο</a:t>
            </a:r>
            <a:endParaRPr lang="el-GR" sz="2000" b="1" dirty="0">
              <a:latin typeface="Cambria" panose="0204050305040603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678146"/>
            <a:ext cx="493510" cy="49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1102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42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8666" y="173077"/>
            <a:ext cx="6096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0335" marR="455295" indent="-450215" algn="ctr">
              <a:lnSpc>
                <a:spcPct val="115000"/>
              </a:lnSpc>
              <a:spcBef>
                <a:spcPts val="83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https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://</a:t>
            </a:r>
            <a:r>
              <a:rPr lang="en-US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portal.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hfri.gr</a:t>
            </a:r>
            <a:r>
              <a:rPr lang="el-GR" sz="2400" b="1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sz="2400" b="1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766" y="880820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Υποβολή Προτάσεων (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  <a:r>
              <a:rPr lang="en-US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/1</a:t>
            </a:r>
            <a:r>
              <a:rPr lang="en-US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982" y="1703195"/>
            <a:ext cx="10774017" cy="4030607"/>
            <a:chOff x="968899" y="1650929"/>
            <a:chExt cx="9897271" cy="31695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r="1772" b="5904"/>
            <a:stretch/>
          </p:blipFill>
          <p:spPr>
            <a:xfrm>
              <a:off x="968899" y="1650929"/>
              <a:ext cx="9805054" cy="118511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/>
            <a:srcRect t="62379" r="1645" b="13868"/>
            <a:stretch/>
          </p:blipFill>
          <p:spPr>
            <a:xfrm>
              <a:off x="1087160" y="4046889"/>
              <a:ext cx="9779009" cy="77358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/>
            <a:srcRect t="20946" r="1645" b="60494"/>
            <a:stretch/>
          </p:blipFill>
          <p:spPr>
            <a:xfrm>
              <a:off x="1087161" y="2939781"/>
              <a:ext cx="9779009" cy="60448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188678" y="3544268"/>
              <a:ext cx="5872904" cy="4507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just">
                <a:lnSpc>
                  <a:spcPct val="130000"/>
                </a:lnSpc>
                <a:spcBef>
                  <a:spcPts val="590"/>
                </a:spcBef>
                <a:spcAft>
                  <a:spcPts val="0"/>
                </a:spcAft>
                <a:buSzPts val="1100"/>
                <a:tabLst>
                  <a:tab pos="593090" algn="l"/>
                </a:tabLst>
              </a:pPr>
              <a:r>
                <a:rPr lang="el-GR" sz="2000" b="1" dirty="0" smtClean="0">
                  <a:solidFill>
                    <a:srgbClr val="990000"/>
                  </a:solidFill>
                  <a:latin typeface="Cambria" panose="02040503050406030204" pitchFamily="18" charset="0"/>
                  <a:ea typeface="Symbol" pitchFamily="2" charset="2"/>
                  <a:cs typeface="Symbol" pitchFamily="2" charset="2"/>
                </a:rPr>
                <a:t>………</a:t>
              </a:r>
              <a:endParaRPr lang="en-US" b="1" dirty="0">
                <a:latin typeface="Cambria" panose="02040503050406030204" pitchFamily="18" charset="0"/>
                <a:ea typeface="Symbol" pitchFamily="2" charset="2"/>
                <a:cs typeface="Symbol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27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43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9827" y="860942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Διαδικασία Αξιολόγησης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Subtitle"/>
          <p:cNvSpPr txBox="1"/>
          <p:nvPr/>
        </p:nvSpPr>
        <p:spPr>
          <a:xfrm>
            <a:off x="3706629" y="1598657"/>
            <a:ext cx="4382803" cy="41036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>
            <a:lvl1pPr>
              <a:defRPr sz="2000" b="0">
                <a:solidFill>
                  <a:srgbClr val="F1A15A"/>
                </a:solidFill>
                <a:latin typeface="Aka-AcidGR-Muli"/>
                <a:ea typeface="Aka-AcidGR-Muli"/>
                <a:cs typeface="Aka-AcidGR-Muli"/>
                <a:sym typeface="Aka-AcidGR-Muli"/>
              </a:defRPr>
            </a:lvl1pPr>
          </a:lstStyle>
          <a:p>
            <a:pPr algn="l"/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Επιστημονικό Συμβούλιο ΕΛ.ΙΔ.Ε.Κ.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9" name="Subtitle"/>
          <p:cNvSpPr txBox="1"/>
          <p:nvPr/>
        </p:nvSpPr>
        <p:spPr>
          <a:xfrm>
            <a:off x="619882" y="2634103"/>
            <a:ext cx="10875226" cy="290335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>
            <a:lvl1pPr>
              <a:defRPr sz="2000" b="0">
                <a:solidFill>
                  <a:srgbClr val="F1A15A"/>
                </a:solidFill>
                <a:latin typeface="Aka-AcidGR-Muli"/>
                <a:ea typeface="Aka-AcidGR-Muli"/>
                <a:cs typeface="Aka-AcidGR-Muli"/>
                <a:sym typeface="Aka-AcidGR-Muli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Επιτροπές Αξιολόγησης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(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ΕΑ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)</a:t>
            </a: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Η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τελική αξιολόγηση κάθε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Πρότασης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και η θέση της στη λίστα κατάταξης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αποφασίζεται από      την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ΕΑ. </a:t>
            </a:r>
            <a:endParaRPr lang="en-US" dirty="0">
              <a:solidFill>
                <a:schemeClr val="tx1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Οι ΕΑ ορίζονται από το Επιστημονικό Συμβούλιο του ΕΛ.ΙΔ.Ε.Κ. για κάθε μία από τις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Επιστημονικές Περιοχές. 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Κάθε Επιτροπή αποτελείται από 5-20 Μέλη. </a:t>
            </a:r>
            <a:endParaRPr lang="el-GR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Μέλη των ΕΑ είναι μέλη του Μητρώου Πιστοποιημένων Αξιολογητών του ΕΛ.ΙΔ.Ε.Κ. ή της ΓΓΕΚ.</a:t>
            </a:r>
            <a:endParaRPr lang="en-US" dirty="0">
              <a:solidFill>
                <a:schemeClr val="tx1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20" name="Subtitle"/>
          <p:cNvSpPr txBox="1"/>
          <p:nvPr/>
        </p:nvSpPr>
        <p:spPr>
          <a:xfrm>
            <a:off x="3563622" y="6311106"/>
            <a:ext cx="4525810" cy="41036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 b="0">
                <a:solidFill>
                  <a:srgbClr val="F1A15A"/>
                </a:solidFill>
                <a:latin typeface="Aka-AcidGR-Muli"/>
                <a:ea typeface="Aka-AcidGR-Muli"/>
                <a:cs typeface="Aka-AcidGR-Muli"/>
                <a:sym typeface="Aka-AcidGR-Muli"/>
              </a:defRPr>
            </a:lvl1pPr>
          </a:lstStyle>
          <a:p>
            <a:pPr algn="l"/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Ανεξάρτητοι/</a:t>
            </a:r>
            <a:r>
              <a:rPr lang="el-G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ες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Εμπειρογνώμονες</a:t>
            </a:r>
          </a:p>
        </p:txBody>
      </p:sp>
      <p:sp>
        <p:nvSpPr>
          <p:cNvPr id="21" name="Right Arrow 20"/>
          <p:cNvSpPr/>
          <p:nvPr/>
        </p:nvSpPr>
        <p:spPr>
          <a:xfrm rot="5400000">
            <a:off x="5299303" y="2252164"/>
            <a:ext cx="638265" cy="217588"/>
          </a:xfrm>
          <a:prstGeom prst="rightArrow">
            <a:avLst/>
          </a:prstGeom>
          <a:solidFill>
            <a:srgbClr val="8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2" name="Right Arrow 21"/>
          <p:cNvSpPr/>
          <p:nvPr/>
        </p:nvSpPr>
        <p:spPr>
          <a:xfrm rot="16200000">
            <a:off x="5299304" y="5815489"/>
            <a:ext cx="638265" cy="217588"/>
          </a:xfrm>
          <a:prstGeom prst="rightArrow">
            <a:avLst/>
          </a:prstGeom>
          <a:solidFill>
            <a:srgbClr val="8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7541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44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9766" y="831125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Κριτήρια Αξιολόγησης (1/3)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199352"/>
              </p:ext>
            </p:extLst>
          </p:nvPr>
        </p:nvGraphicFramePr>
        <p:xfrm>
          <a:off x="443270" y="1713302"/>
          <a:ext cx="10669206" cy="4167598"/>
        </p:xfrm>
        <a:graphic>
          <a:graphicData uri="http://schemas.openxmlformats.org/drawingml/2006/table">
            <a:tbl>
              <a:tblPr firstRow="1" firstCol="1" bandRow="1"/>
              <a:tblGrid>
                <a:gridCol w="8863851">
                  <a:extLst>
                    <a:ext uri="{9D8B030D-6E8A-4147-A177-3AD203B41FA5}">
                      <a16:colId xmlns:a16="http://schemas.microsoft.com/office/drawing/2014/main" val="1112055861"/>
                    </a:ext>
                  </a:extLst>
                </a:gridCol>
                <a:gridCol w="1805355">
                  <a:extLst>
                    <a:ext uri="{9D8B030D-6E8A-4147-A177-3AD203B41FA5}">
                      <a16:colId xmlns:a16="http://schemas.microsoft.com/office/drawing/2014/main" val="3864358866"/>
                    </a:ext>
                  </a:extLst>
                </a:gridCol>
              </a:tblGrid>
              <a:tr h="788312">
                <a:tc>
                  <a:txBody>
                    <a:bodyPr/>
                    <a:lstStyle/>
                    <a:p>
                      <a:pPr marR="140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Κριτήρια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Συντελεστής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βα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ρύτητ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ας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927797"/>
                  </a:ext>
                </a:extLst>
              </a:tr>
              <a:tr h="689122">
                <a:tc>
                  <a:txBody>
                    <a:bodyPr/>
                    <a:lstStyle/>
                    <a:p>
                      <a:pPr marR="1403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Κριτήριο 1. </a:t>
                      </a:r>
                      <a:r>
                        <a:rPr lang="el-GR" sz="18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Επιστημονικός/ή</a:t>
                      </a:r>
                      <a:r>
                        <a:rPr lang="el-GR" sz="1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8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Υπεύθυνος/η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254141"/>
                  </a:ext>
                </a:extLst>
              </a:tr>
              <a:tr h="1318564">
                <a:tc>
                  <a:txBody>
                    <a:bodyPr/>
                    <a:lstStyle/>
                    <a:p>
                      <a:pPr marL="0" marR="11176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Α. Επιστημονικά Επιτεύγματα</a:t>
                      </a:r>
                    </a:p>
                    <a:p>
                      <a:pPr marL="285750" marR="11176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l-GR" sz="1800" b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Επιστημονικό έργο (επιστημονικές δημοσιεύσεις, συμμετοχή σε συνέδρια, διακρίσεις, βραβεύσεις, συμμετοχή σε διεθνή και εθνικά ερευνητικά προγράμματα κτλ.)</a:t>
                      </a:r>
                    </a:p>
                    <a:p>
                      <a:pPr marL="285750" marR="11176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l-GR" sz="1800" b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Βαθμός επιστημονικής εμβέλειας και απήχησης στο εξωτερικό</a:t>
                      </a:r>
                      <a:endParaRPr lang="en-US" sz="1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764555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B. Ικανότητα και ρόλος για την υλοποίηση του έργου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Βαθμός επιστημονικής αυτονομίας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Σε ποιο βαθμό ο/η ΕΥ διαθέτει την απαραίτητη επιστημονική εξειδίκευση/εμπειρία και ικανότητα για την επιτυχή υλοποίηση του προτεινόμενου ερευνητικού έργου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Ρόλος του/της ΕΥ στην υλοποίηση του έργου</a:t>
                      </a:r>
                      <a:endParaRPr lang="en-US" sz="1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016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7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45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9766" y="831125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Κριτήρια Αξιολόγησης (2/3)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849855"/>
              </p:ext>
            </p:extLst>
          </p:nvPr>
        </p:nvGraphicFramePr>
        <p:xfrm>
          <a:off x="659195" y="1585500"/>
          <a:ext cx="10466005" cy="4770849"/>
        </p:xfrm>
        <a:graphic>
          <a:graphicData uri="http://schemas.openxmlformats.org/drawingml/2006/table">
            <a:tbl>
              <a:tblPr firstRow="1" firstCol="1" bandRow="1"/>
              <a:tblGrid>
                <a:gridCol w="8695034">
                  <a:extLst>
                    <a:ext uri="{9D8B030D-6E8A-4147-A177-3AD203B41FA5}">
                      <a16:colId xmlns:a16="http://schemas.microsoft.com/office/drawing/2014/main" val="1112055861"/>
                    </a:ext>
                  </a:extLst>
                </a:gridCol>
                <a:gridCol w="1770971">
                  <a:extLst>
                    <a:ext uri="{9D8B030D-6E8A-4147-A177-3AD203B41FA5}">
                      <a16:colId xmlns:a16="http://schemas.microsoft.com/office/drawing/2014/main" val="3864358866"/>
                    </a:ext>
                  </a:extLst>
                </a:gridCol>
              </a:tblGrid>
              <a:tr h="789006">
                <a:tc>
                  <a:txBody>
                    <a:bodyPr/>
                    <a:lstStyle/>
                    <a:p>
                      <a:pPr marR="140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Κριτήρια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Συντελεστής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βα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ρύτητ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ας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927797"/>
                  </a:ext>
                </a:extLst>
              </a:tr>
              <a:tr h="775945">
                <a:tc>
                  <a:txBody>
                    <a:bodyPr/>
                    <a:lstStyle/>
                    <a:p>
                      <a:pPr marR="1409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Κριτήριο 2. </a:t>
                      </a:r>
                      <a:r>
                        <a:rPr lang="el-G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Ερευνητική Πρόταση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4097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254141"/>
                  </a:ext>
                </a:extLst>
              </a:tr>
              <a:tr h="3205898"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Α. Στόχοι, πρωτοτυπία και δυνητική απήχηση του έργου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Συνάφεια του προτεινόμενου ερευνητικού έργου με την Επιστημονική Περιοχή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Σαφήνεια των στόχων του προτεινόμενου ερευνητικού Έργου 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Σε ποιο βαθμό οι στόχοι είναι φιλόδοξοι και πέραν από την παρούσα επιστημονική/τεχνολογική στάθμη (π.χ. ανάπτυξη νέων τεχνικών, εργαλείων, εννοιών, θεωριών ή/και προσεγγίσεων)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Σε ποιο βαθμό η προτεινόμενη έρευνα είναι “</a:t>
                      </a:r>
                      <a:r>
                        <a:rPr lang="el-G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high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l-G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risk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/</a:t>
                      </a:r>
                      <a:r>
                        <a:rPr lang="el-G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high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l-G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gain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” («υψηλού κινδύνου/σημαντικού οφέλους»)(</a:t>
                      </a:r>
                      <a:r>
                        <a:rPr lang="el-GR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όπου εφαρμόζεται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 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Πρωτοποριακή φύση και δυνητικός αντίκτυπος του προτεινόμενου ερευνητικού έργου</a:t>
                      </a:r>
                      <a:endParaRPr lang="en-US" sz="1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2725" indent="-21336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03265" algn="l"/>
                        </a:tabLst>
                      </a:pPr>
                      <a:r>
                        <a:rPr lang="el-GR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764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6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46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9766" y="831125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Κριτήρια Αξιολόγησης (2/3)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021361"/>
              </p:ext>
            </p:extLst>
          </p:nvPr>
        </p:nvGraphicFramePr>
        <p:xfrm>
          <a:off x="659195" y="1585501"/>
          <a:ext cx="10572804" cy="4630926"/>
        </p:xfrm>
        <a:graphic>
          <a:graphicData uri="http://schemas.openxmlformats.org/drawingml/2006/table">
            <a:tbl>
              <a:tblPr firstRow="1" firstCol="1" bandRow="1"/>
              <a:tblGrid>
                <a:gridCol w="8783761">
                  <a:extLst>
                    <a:ext uri="{9D8B030D-6E8A-4147-A177-3AD203B41FA5}">
                      <a16:colId xmlns:a16="http://schemas.microsoft.com/office/drawing/2014/main" val="1112055861"/>
                    </a:ext>
                  </a:extLst>
                </a:gridCol>
                <a:gridCol w="1789043">
                  <a:extLst>
                    <a:ext uri="{9D8B030D-6E8A-4147-A177-3AD203B41FA5}">
                      <a16:colId xmlns:a16="http://schemas.microsoft.com/office/drawing/2014/main" val="3864358866"/>
                    </a:ext>
                  </a:extLst>
                </a:gridCol>
              </a:tblGrid>
              <a:tr h="675131">
                <a:tc>
                  <a:txBody>
                    <a:bodyPr/>
                    <a:lstStyle/>
                    <a:p>
                      <a:pPr marR="140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Κριτήρια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Συντελεστής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βα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ρύτητ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ας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927797"/>
                  </a:ext>
                </a:extLst>
              </a:tr>
              <a:tr h="663955">
                <a:tc>
                  <a:txBody>
                    <a:bodyPr/>
                    <a:lstStyle/>
                    <a:p>
                      <a:pPr marR="1409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Κριτήριο 2. </a:t>
                      </a:r>
                      <a:r>
                        <a:rPr lang="el-G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Ερευνητική Πρόταση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4097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254141"/>
                  </a:ext>
                </a:extLst>
              </a:tr>
              <a:tr h="3058769"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Β. Μεθοδολογία και Υλοποίηση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Σε ποιο βαθμό είναι κατάλληλη η προτεινόμενη μεθοδολογία έρευνας για την επίτευξη των στόχων του Έργου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Σε ποιο βαθμό η Πρόταση συνεπάγεται την ανάπτυξη νέας μεθοδολογίας ή την εφαρμογή μεθοδολογίας που θα οδηγήσει στην πρόοδο πέραν της παρούσας επιστημονικής/τεχνολογικής στάθμης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Σε ποιο βαθμό το σχέδιο υλοποίησης, τα χρονοδιαγράμματα και ο προϋπολογισμός του Έργου είναι απαραίτητα και δικαιολογημένα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Ικανότητα, βαθμός εξειδίκευσης και συμπληρωματικότητα των μελών της ΕΟ ως συνόλου για την επίτευξη των στόχων του προτεινόμενου έργου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Σε ποιο βαθμό εξασφαλίζεται η τήρηση των κανόνων ηθικής και δεοντολογίας της έρευνας (</a:t>
                      </a:r>
                      <a:r>
                        <a:rPr lang="el-GR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όπου εφαρμόζεται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endParaRPr lang="en-US" sz="18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2725" indent="-21336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03265" algn="l"/>
                        </a:tabLst>
                      </a:pPr>
                      <a:r>
                        <a:rPr lang="el-GR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55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1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47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9766" y="831125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Βαθμολογία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854" y="2055340"/>
            <a:ext cx="306900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Aft>
                <a:spcPts val="0"/>
              </a:spcAft>
            </a:pPr>
            <a:r>
              <a:rPr lang="el-GR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– </a:t>
            </a:r>
            <a:r>
              <a:rPr lang="el-GR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Ανεπαρκής</a:t>
            </a:r>
            <a:endParaRPr lang="el-GR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30000"/>
              </a:lnSpc>
              <a:spcAft>
                <a:spcPts val="0"/>
              </a:spcAft>
            </a:pPr>
            <a:r>
              <a:rPr lang="el-GR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(0.5 </a:t>
            </a:r>
            <a:r>
              <a:rPr lang="el-GR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1) – </a:t>
            </a:r>
            <a:r>
              <a:rPr lang="el-GR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Αδύναμη</a:t>
            </a:r>
          </a:p>
          <a:p>
            <a:pPr lvl="0" algn="just">
              <a:lnSpc>
                <a:spcPct val="130000"/>
              </a:lnSpc>
              <a:spcAft>
                <a:spcPts val="0"/>
              </a:spcAft>
            </a:pPr>
            <a:r>
              <a:rPr lang="el-GR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(1.5 </a:t>
            </a:r>
            <a:r>
              <a:rPr lang="el-GR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2) – </a:t>
            </a:r>
            <a:r>
              <a:rPr lang="el-GR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Μέτρια</a:t>
            </a:r>
            <a:endParaRPr lang="en-US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30000"/>
              </a:lnSpc>
              <a:spcAft>
                <a:spcPts val="0"/>
              </a:spcAft>
            </a:pPr>
            <a:r>
              <a:rPr lang="el-GR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 </a:t>
            </a:r>
            <a:r>
              <a:rPr lang="el-GR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3) – </a:t>
            </a:r>
            <a:r>
              <a:rPr lang="el-GR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Καλή</a:t>
            </a:r>
          </a:p>
          <a:p>
            <a:pPr lvl="0" algn="just">
              <a:lnSpc>
                <a:spcPct val="130000"/>
              </a:lnSpc>
              <a:spcAft>
                <a:spcPts val="0"/>
              </a:spcAft>
            </a:pPr>
            <a:r>
              <a:rPr lang="el-GR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(3.5 </a:t>
            </a:r>
            <a:r>
              <a:rPr lang="el-GR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4) – Πολύ </a:t>
            </a:r>
            <a:r>
              <a:rPr lang="el-GR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καλή</a:t>
            </a:r>
          </a:p>
          <a:p>
            <a:pPr lvl="0" algn="just">
              <a:lnSpc>
                <a:spcPct val="130000"/>
              </a:lnSpc>
              <a:spcAft>
                <a:spcPts val="0"/>
              </a:spcAft>
            </a:pPr>
            <a:r>
              <a:rPr lang="el-GR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(4.5 </a:t>
            </a:r>
            <a:r>
              <a:rPr lang="el-GR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5) – </a:t>
            </a:r>
            <a:r>
              <a:rPr lang="el-GR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Άριστη</a:t>
            </a:r>
            <a:endParaRPr lang="en-US" dirty="0"/>
          </a:p>
        </p:txBody>
      </p:sp>
      <p:sp>
        <p:nvSpPr>
          <p:cNvPr id="15" name="Subtitle"/>
          <p:cNvSpPr txBox="1"/>
          <p:nvPr/>
        </p:nvSpPr>
        <p:spPr>
          <a:xfrm>
            <a:off x="360000" y="1693760"/>
            <a:ext cx="6527817" cy="41036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>
            <a:lvl1pPr>
              <a:defRPr sz="2000" b="0">
                <a:solidFill>
                  <a:srgbClr val="F1A15A"/>
                </a:solidFill>
                <a:latin typeface="Aka-AcidGR-Muli"/>
                <a:ea typeface="Aka-AcidGR-Muli"/>
                <a:cs typeface="Aka-AcidGR-Muli"/>
                <a:sym typeface="Aka-AcidGR-Muli"/>
              </a:defRPr>
            </a:lvl1pPr>
          </a:lstStyle>
          <a:p>
            <a:pPr algn="l"/>
            <a:r>
              <a:rPr lang="el-GR" b="1" dirty="0" smtClean="0">
                <a:solidFill>
                  <a:srgbClr val="99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Βαθμολογική Κλίμακα: </a:t>
            </a:r>
            <a:r>
              <a:rPr lang="el-GR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0 – 5</a:t>
            </a:r>
            <a:endParaRPr b="1" dirty="0">
              <a:solidFill>
                <a:schemeClr val="tx1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6" name="Subtitle"/>
          <p:cNvSpPr txBox="1"/>
          <p:nvPr/>
        </p:nvSpPr>
        <p:spPr>
          <a:xfrm>
            <a:off x="6603886" y="1444870"/>
            <a:ext cx="4733917" cy="96885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>
            <a:lvl1pPr>
              <a:defRPr sz="2000" b="0">
                <a:solidFill>
                  <a:srgbClr val="F1A15A"/>
                </a:solidFill>
                <a:latin typeface="Aka-AcidGR-Muli"/>
                <a:ea typeface="Aka-AcidGR-Muli"/>
                <a:cs typeface="Aka-AcidGR-Muli"/>
                <a:sym typeface="Aka-AcidGR-Muli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l-GR" b="1" dirty="0" smtClean="0">
                <a:solidFill>
                  <a:srgbClr val="99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Ελάχιστη βαθμολογία ανά κριτήριο και συνολικά: </a:t>
            </a:r>
            <a:r>
              <a:rPr lang="el-GR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3.5</a:t>
            </a:r>
            <a:endParaRPr b="1" dirty="0">
              <a:solidFill>
                <a:schemeClr val="tx1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894" y="1427367"/>
            <a:ext cx="978992" cy="978992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466311"/>
              </p:ext>
            </p:extLst>
          </p:nvPr>
        </p:nvGraphicFramePr>
        <p:xfrm>
          <a:off x="2643209" y="4669844"/>
          <a:ext cx="6553910" cy="2048046"/>
        </p:xfrm>
        <a:graphic>
          <a:graphicData uri="http://schemas.openxmlformats.org/drawingml/2006/table">
            <a:tbl>
              <a:tblPr firstRow="1" firstCol="1" bandRow="1"/>
              <a:tblGrid>
                <a:gridCol w="1609527">
                  <a:extLst>
                    <a:ext uri="{9D8B030D-6E8A-4147-A177-3AD203B41FA5}">
                      <a16:colId xmlns:a16="http://schemas.microsoft.com/office/drawing/2014/main" val="2081930630"/>
                    </a:ext>
                  </a:extLst>
                </a:gridCol>
                <a:gridCol w="4944383">
                  <a:extLst>
                    <a:ext uri="{9D8B030D-6E8A-4147-A177-3AD203B41FA5}">
                      <a16:colId xmlns:a16="http://schemas.microsoft.com/office/drawing/2014/main" val="1558358383"/>
                    </a:ext>
                  </a:extLst>
                </a:gridCol>
              </a:tblGrid>
              <a:tr h="41321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Βαθμολογία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Χαρακτηρισμός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940451"/>
                  </a:ext>
                </a:extLst>
              </a:tr>
              <a:tr h="68385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Η Πρόταση πληροί επαρκώς όλα τα κριτήρια αξιολόγησης και προτείνεται για χρηματοδότηση εάν υπάρχει επάρκεια προϋπολογισμού.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5367"/>
                  </a:ext>
                </a:extLst>
              </a:tr>
              <a:tr h="68385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Η Πρόταση δεν πληροί επαρκώς όλα τα κριτήρια αξιολόγησης και δεν προτείνεται για χρηματοδότηση.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443223"/>
                  </a:ext>
                </a:extLst>
              </a:tr>
            </a:tbl>
          </a:graphicData>
        </a:graphic>
      </p:graphicFrame>
      <p:sp>
        <p:nvSpPr>
          <p:cNvPr id="18" name="Subtitle"/>
          <p:cNvSpPr txBox="1"/>
          <p:nvPr/>
        </p:nvSpPr>
        <p:spPr>
          <a:xfrm>
            <a:off x="3769983" y="2582450"/>
            <a:ext cx="8292691" cy="181075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>
            <a:lvl1pPr>
              <a:defRPr sz="2000" b="0">
                <a:solidFill>
                  <a:srgbClr val="F1A15A"/>
                </a:solidFill>
                <a:latin typeface="Aka-AcidGR-Muli"/>
                <a:ea typeface="Aka-AcidGR-Muli"/>
                <a:cs typeface="Aka-AcidGR-Muli"/>
                <a:sym typeface="Aka-AcidGR-Muli"/>
              </a:defRPr>
            </a:lvl1pPr>
          </a:lstStyle>
          <a:p>
            <a:pPr>
              <a:lnSpc>
                <a:spcPct val="150000"/>
              </a:lnSpc>
            </a:pPr>
            <a:r>
              <a:rPr lang="el-GR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Ισοβαθμία: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1800" dirty="0" err="1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Υποκριτήριο</a:t>
            </a:r>
            <a:r>
              <a:rPr lang="el-GR" sz="18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«2Α. Στόχοι, πρωτοτυπία και δυνητική απήχηση του έργου». </a:t>
            </a:r>
            <a:endParaRPr lang="el-GR" sz="18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1800" dirty="0" err="1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Υποκριτήριο</a:t>
            </a:r>
            <a:r>
              <a:rPr lang="el-GR" sz="18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«1Β. Ικανότητα και ρόλος για την υλοποίηση του έργου». </a:t>
            </a:r>
            <a:endParaRPr lang="el-GR" sz="1800" dirty="0" smtClean="0">
              <a:solidFill>
                <a:schemeClr val="tx1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1800" dirty="0" err="1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Υποκριτήριο</a:t>
            </a:r>
            <a:r>
              <a:rPr lang="el-GR" sz="18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«2Β. Μεθοδολογία και Υλοποίηση». </a:t>
            </a:r>
            <a:endParaRPr sz="1800" dirty="0">
              <a:solidFill>
                <a:schemeClr val="tx1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48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0898" y="828605"/>
            <a:ext cx="7101104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Αποτελέσματα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6" name="Subtitle"/>
          <p:cNvSpPr txBox="1"/>
          <p:nvPr/>
        </p:nvSpPr>
        <p:spPr>
          <a:xfrm>
            <a:off x="448332" y="2246439"/>
            <a:ext cx="4554768" cy="50719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>
            <a:lvl1pPr>
              <a:defRPr sz="2000" b="0">
                <a:solidFill>
                  <a:srgbClr val="F1A15A"/>
                </a:solidFill>
                <a:latin typeface="Aka-AcidGR-Muli"/>
                <a:ea typeface="Aka-AcidGR-Muli"/>
                <a:cs typeface="Aka-AcidGR-Muli"/>
                <a:sym typeface="Aka-AcidGR-Muli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l-GR" b="1" dirty="0" smtClean="0">
                <a:solidFill>
                  <a:srgbClr val="99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Α. Έλεγχος πληρότητας </a:t>
            </a:r>
          </a:p>
        </p:txBody>
      </p:sp>
      <p:sp>
        <p:nvSpPr>
          <p:cNvPr id="18" name="Subtitle"/>
          <p:cNvSpPr txBox="1"/>
          <p:nvPr/>
        </p:nvSpPr>
        <p:spPr>
          <a:xfrm>
            <a:off x="5125585" y="2901816"/>
            <a:ext cx="1567877" cy="50719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>
            <a:lvl1pPr>
              <a:defRPr sz="2000" b="0">
                <a:solidFill>
                  <a:srgbClr val="F1A15A"/>
                </a:solidFill>
                <a:latin typeface="Aka-AcidGR-Muli"/>
                <a:ea typeface="Aka-AcidGR-Muli"/>
                <a:cs typeface="Aka-AcidGR-Muli"/>
                <a:sym typeface="Aka-AcidGR-Muli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l-GR" b="1" dirty="0" smtClean="0">
                <a:solidFill>
                  <a:srgbClr val="99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Ενστάσεις*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20" name="Subtitle"/>
          <p:cNvSpPr txBox="1"/>
          <p:nvPr/>
        </p:nvSpPr>
        <p:spPr>
          <a:xfrm>
            <a:off x="440898" y="3610327"/>
            <a:ext cx="10642304" cy="256480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>
            <a:lvl1pPr>
              <a:defRPr sz="2000" b="0">
                <a:solidFill>
                  <a:srgbClr val="F1A15A"/>
                </a:solidFill>
                <a:latin typeface="Aka-AcidGR-Muli"/>
                <a:ea typeface="Aka-AcidGR-Muli"/>
                <a:cs typeface="Aka-AcidGR-Muli"/>
                <a:sym typeface="Aka-AcidGR-Muli"/>
              </a:defRPr>
            </a:lvl1pPr>
          </a:lstStyle>
          <a:p>
            <a:pPr marL="457200" indent="-457200" algn="l">
              <a:lnSpc>
                <a:spcPct val="200000"/>
              </a:lnSpc>
              <a:buAutoNum type="arabicPeriod"/>
            </a:pP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Πίνακας εγκεκριμένων προς χρηματοδότηση Προτάσεων (βαθμός Α – κατάταξη)</a:t>
            </a:r>
          </a:p>
          <a:p>
            <a:pPr marL="457200" indent="-457200">
              <a:lnSpc>
                <a:spcPct val="200000"/>
              </a:lnSpc>
              <a:buFontTx/>
              <a:buAutoNum type="arabicPeriod"/>
            </a:pP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Πίνακας εγκεκριμένων </a:t>
            </a: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Προτάσεων οι οποίες δεν δύνανται να χρηματοδοτηθούν λόγω μη επάρκειας του προϋπολογισμού (βαθμός 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Α – κατάταξη</a:t>
            </a: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200000"/>
              </a:lnSpc>
              <a:buFontTx/>
              <a:buAutoNum type="arabicPeriod"/>
            </a:pP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Πίνακας </a:t>
            </a: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μη εγκεκριμένων προς χρηματοδότηση Προτάσεων 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(βαθμός </a:t>
            </a: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Β)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62303" y="3233953"/>
            <a:ext cx="10632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04215" y="3203822"/>
            <a:ext cx="10632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itle"/>
          <p:cNvSpPr txBox="1"/>
          <p:nvPr/>
        </p:nvSpPr>
        <p:spPr>
          <a:xfrm>
            <a:off x="7803999" y="2906645"/>
            <a:ext cx="3620489" cy="56425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>
            <a:lvl1pPr>
              <a:defRPr sz="2000" b="0">
                <a:solidFill>
                  <a:srgbClr val="F1A15A"/>
                </a:solidFill>
                <a:latin typeface="Aka-AcidGR-Muli"/>
                <a:ea typeface="Aka-AcidGR-Muli"/>
                <a:cs typeface="Aka-AcidGR-Muli"/>
                <a:sym typeface="Aka-AcidGR-Muli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l-GR" b="1" dirty="0" smtClean="0">
                <a:solidFill>
                  <a:srgbClr val="99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Γ. Οριστικά Αποτελέσματα  </a:t>
            </a:r>
          </a:p>
        </p:txBody>
      </p:sp>
      <p:sp>
        <p:nvSpPr>
          <p:cNvPr id="24" name="Subtitle"/>
          <p:cNvSpPr txBox="1"/>
          <p:nvPr/>
        </p:nvSpPr>
        <p:spPr>
          <a:xfrm>
            <a:off x="475143" y="6312869"/>
            <a:ext cx="6527817" cy="348813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>
            <a:lvl1pPr>
              <a:defRPr sz="2000" b="0">
                <a:solidFill>
                  <a:srgbClr val="F1A15A"/>
                </a:solidFill>
                <a:latin typeface="Aka-AcidGR-Muli"/>
                <a:ea typeface="Aka-AcidGR-Muli"/>
                <a:cs typeface="Aka-AcidGR-Muli"/>
                <a:sym typeface="Aka-AcidGR-Muli"/>
              </a:defRPr>
            </a:lvl1pPr>
          </a:lstStyle>
          <a:p>
            <a:pPr algn="l"/>
            <a:r>
              <a:rPr lang="el-GR" sz="1600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* Αποκλειστικά για λόγους νομιμότητας</a:t>
            </a:r>
            <a:endParaRPr sz="1600" i="1" dirty="0">
              <a:solidFill>
                <a:schemeClr val="tx1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5" name="Subtitle"/>
          <p:cNvSpPr txBox="1"/>
          <p:nvPr/>
        </p:nvSpPr>
        <p:spPr>
          <a:xfrm>
            <a:off x="475143" y="2881193"/>
            <a:ext cx="4554768" cy="50719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>
            <a:lvl1pPr>
              <a:defRPr sz="2000" b="0">
                <a:solidFill>
                  <a:srgbClr val="F1A15A"/>
                </a:solidFill>
                <a:latin typeface="Aka-AcidGR-Muli"/>
                <a:ea typeface="Aka-AcidGR-Muli"/>
                <a:cs typeface="Aka-AcidGR-Muli"/>
                <a:sym typeface="Aka-AcidGR-Muli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l-GR" b="1" dirty="0" smtClean="0">
                <a:solidFill>
                  <a:srgbClr val="99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Β. Προσωρινά Αποτελέσματα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43" y="1571059"/>
            <a:ext cx="10608059" cy="70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49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9766" y="831124"/>
            <a:ext cx="8256912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Στοιχεία Οδηγού Διαχείρισης Υλοποίησης Έργων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Subtitle"/>
          <p:cNvSpPr txBox="1"/>
          <p:nvPr/>
        </p:nvSpPr>
        <p:spPr>
          <a:xfrm>
            <a:off x="360000" y="1567775"/>
            <a:ext cx="10642304" cy="256480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>
            <a:lvl1pPr>
              <a:defRPr sz="2000" b="0">
                <a:solidFill>
                  <a:srgbClr val="F1A15A"/>
                </a:solidFill>
                <a:latin typeface="Aka-AcidGR-Muli"/>
                <a:ea typeface="Aka-AcidGR-Muli"/>
                <a:cs typeface="Aka-AcidGR-Muli"/>
                <a:sym typeface="Aka-AcidGR-Muli"/>
              </a:defRPr>
            </a:lvl1pPr>
          </a:lstStyle>
          <a:p>
            <a:pPr marL="342900" indent="-342900" algn="l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Εγκριτική Επιστολή</a:t>
            </a:r>
          </a:p>
          <a:p>
            <a:pPr marL="342900" indent="-342900" algn="l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Υποβολή δικαιολογητικών (από ΕΥ και ΕΛΚΕ/Οικονομικές Υπηρεσίες ΦΥ)</a:t>
            </a:r>
          </a:p>
          <a:p>
            <a:pPr marL="342900" indent="-342900" algn="l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Έκδοση Απόφασης Χορήγησης Χρηματοδότησης</a:t>
            </a:r>
          </a:p>
          <a:p>
            <a:pPr marL="342900" indent="-342900" algn="l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Καταβολή α’ δόσης χρηματοδότησης (60% του εγκεκριμένου προϋπολογισμού)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4420" y="5085724"/>
            <a:ext cx="4761981" cy="49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srgbClr val="99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Ξεκινά η υλοποίηση του Έργου </a:t>
            </a:r>
          </a:p>
        </p:txBody>
      </p:sp>
      <p:sp>
        <p:nvSpPr>
          <p:cNvPr id="15" name="Curved Down Arrow 14"/>
          <p:cNvSpPr/>
          <p:nvPr/>
        </p:nvSpPr>
        <p:spPr>
          <a:xfrm rot="4511657">
            <a:off x="5247175" y="4505683"/>
            <a:ext cx="867954" cy="432393"/>
          </a:xfrm>
          <a:prstGeom prst="curvedDownArrow">
            <a:avLst>
              <a:gd name="adj1" fmla="val 25000"/>
              <a:gd name="adj2" fmla="val 66672"/>
              <a:gd name="adj3" fmla="val 4236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9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000" y="841829"/>
            <a:ext cx="1534394" cy="529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Δράσεις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67345" t="45619" r="20649"/>
          <a:stretch/>
        </p:blipFill>
        <p:spPr>
          <a:xfrm>
            <a:off x="9452265" y="4072988"/>
            <a:ext cx="1097362" cy="1379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285" r="20722"/>
          <a:stretch/>
        </p:blipFill>
        <p:spPr>
          <a:xfrm>
            <a:off x="9492392" y="1593545"/>
            <a:ext cx="1136377" cy="1286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r="86880"/>
          <a:stretch/>
        </p:blipFill>
        <p:spPr>
          <a:xfrm>
            <a:off x="1486641" y="3863602"/>
            <a:ext cx="1231144" cy="14153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34194" r="53811"/>
          <a:stretch/>
        </p:blipFill>
        <p:spPr>
          <a:xfrm>
            <a:off x="5695825" y="4061724"/>
            <a:ext cx="1115183" cy="14023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13480" t="54753" r="77074" b="29151"/>
          <a:stretch/>
        </p:blipFill>
        <p:spPr>
          <a:xfrm>
            <a:off x="5622392" y="1663293"/>
            <a:ext cx="1218283" cy="12539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34244" r="54468"/>
          <a:stretch/>
        </p:blipFill>
        <p:spPr>
          <a:xfrm>
            <a:off x="1681457" y="1647846"/>
            <a:ext cx="1068373" cy="12848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7553" y="2857517"/>
            <a:ext cx="3958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</a:rPr>
              <a:t>Υποτροφίες </a:t>
            </a:r>
          </a:p>
          <a:p>
            <a:pPr algn="ctr"/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</a:rPr>
              <a:t>για Υποψήφιους/ες Διδάκτορες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16527" y="2826406"/>
            <a:ext cx="29971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latin typeface="Cambria" panose="02040503050406030204" pitchFamily="18" charset="0"/>
                <a:ea typeface="Cambria" panose="02040503050406030204" pitchFamily="18" charset="0"/>
              </a:rPr>
              <a:t>Ερευνητικά Έργα για Μεταδιδακτορικούς/ές Ερευνητές/τριες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638374" y="2828906"/>
            <a:ext cx="27739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Ερευνητικά Έργα για Μέλη ΔΕΠ και Ερευνητές/τριες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8409" y="5166804"/>
            <a:ext cx="321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Προμήθεια </a:t>
            </a:r>
            <a:endParaRPr lang="el-GR" sz="2000" b="1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el-GR" sz="20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Ερευνητικού </a:t>
            </a:r>
            <a:r>
              <a:rPr lang="el-GR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</a:t>
            </a:r>
            <a:r>
              <a:rPr lang="el-GR" sz="20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ξοπλισμού</a:t>
            </a:r>
            <a:endParaRPr lang="el-GR" sz="2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06373" y="5245226"/>
            <a:ext cx="33245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Δράσεις </a:t>
            </a:r>
            <a:endParaRPr lang="el-GR" sz="2000" b="1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el-GR" sz="20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Επιστήμη </a:t>
            </a:r>
            <a:r>
              <a:rPr lang="el-GR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και </a:t>
            </a:r>
            <a:r>
              <a:rPr lang="el-GR" sz="20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Κοινωνία – Εμβληματικές Δράσεις</a:t>
            </a:r>
            <a:endParaRPr lang="el-GR" sz="2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30197" y="5406620"/>
            <a:ext cx="2190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0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Άλλες </a:t>
            </a:r>
            <a:r>
              <a:rPr lang="el-GR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Δράσεις</a:t>
            </a:r>
          </a:p>
        </p:txBody>
      </p:sp>
    </p:spTree>
    <p:extLst>
      <p:ext uri="{BB962C8B-B14F-4D97-AF65-F5344CB8AC3E}">
        <p14:creationId xmlns:p14="http://schemas.microsoft.com/office/powerpoint/2010/main" val="6687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50</a:t>
            </a:fld>
            <a:endParaRPr lang="en-US" dirty="0"/>
          </a:p>
        </p:txBody>
      </p:sp>
      <p:sp>
        <p:nvSpPr>
          <p:cNvPr id="20" name="Subtitle"/>
          <p:cNvSpPr txBox="1"/>
          <p:nvPr/>
        </p:nvSpPr>
        <p:spPr>
          <a:xfrm>
            <a:off x="360000" y="1567775"/>
            <a:ext cx="10642304" cy="622606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>
            <a:lvl1pPr>
              <a:defRPr sz="2000" b="0">
                <a:solidFill>
                  <a:srgbClr val="F1A15A"/>
                </a:solidFill>
                <a:latin typeface="Aka-AcidGR-Muli"/>
                <a:ea typeface="Aka-AcidGR-Muli"/>
                <a:cs typeface="Aka-AcidGR-Muli"/>
                <a:sym typeface="Aka-AcidGR-Muli"/>
              </a:defRPr>
            </a:lvl1pPr>
          </a:lstStyle>
          <a:p>
            <a:pPr marL="342900" indent="-342900" algn="l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Ενδιάμεση Έκθεση Προόδου (υποχρεωτική)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17959" y="3078020"/>
            <a:ext cx="8508189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99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Καταβολή ενδιάμεσης δόσης 30% (εάν έχει υλοποιηθεί το 40% του οικονομικού αντικειμένου του έργου) </a:t>
            </a:r>
          </a:p>
        </p:txBody>
      </p:sp>
      <p:sp>
        <p:nvSpPr>
          <p:cNvPr id="15" name="Curved Down Arrow 14"/>
          <p:cNvSpPr/>
          <p:nvPr/>
        </p:nvSpPr>
        <p:spPr>
          <a:xfrm rot="4511657">
            <a:off x="4332775" y="2472225"/>
            <a:ext cx="867954" cy="432393"/>
          </a:xfrm>
          <a:prstGeom prst="curvedDownArrow">
            <a:avLst>
              <a:gd name="adj1" fmla="val 25000"/>
              <a:gd name="adj2" fmla="val 66672"/>
              <a:gd name="adj3" fmla="val 4236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Subtitle"/>
          <p:cNvSpPr txBox="1"/>
          <p:nvPr/>
        </p:nvSpPr>
        <p:spPr>
          <a:xfrm>
            <a:off x="360000" y="4288847"/>
            <a:ext cx="10642304" cy="718145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>
            <a:lvl1pPr>
              <a:defRPr sz="2000" b="0">
                <a:solidFill>
                  <a:srgbClr val="F1A15A"/>
                </a:solidFill>
                <a:latin typeface="Aka-AcidGR-Muli"/>
                <a:ea typeface="Aka-AcidGR-Muli"/>
                <a:cs typeface="Aka-AcidGR-Muli"/>
                <a:sym typeface="Aka-AcidGR-Muli"/>
              </a:defRPr>
            </a:lvl1pPr>
          </a:lstStyle>
          <a:p>
            <a:pPr marL="342900" indent="-342900" algn="l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Τελική Έκθεση Προόδου (υποχρεωτική)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01137" y="5858083"/>
            <a:ext cx="24096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99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Αποπληρωμή</a:t>
            </a:r>
          </a:p>
        </p:txBody>
      </p:sp>
      <p:sp>
        <p:nvSpPr>
          <p:cNvPr id="18" name="Curved Down Arrow 17"/>
          <p:cNvSpPr/>
          <p:nvPr/>
        </p:nvSpPr>
        <p:spPr>
          <a:xfrm rot="4511657">
            <a:off x="4452045" y="5157084"/>
            <a:ext cx="867954" cy="432393"/>
          </a:xfrm>
          <a:prstGeom prst="curvedDownArrow">
            <a:avLst>
              <a:gd name="adj1" fmla="val 25000"/>
              <a:gd name="adj2" fmla="val 66672"/>
              <a:gd name="adj3" fmla="val 4236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766" y="831124"/>
            <a:ext cx="8256912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Στοιχεία Οδηγού Διαχείρισης Υλοποίησης Έργων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95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/>
      <p:bldP spid="17" grpId="0"/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51</a:t>
            </a:fld>
            <a:endParaRPr lang="en-US" dirty="0"/>
          </a:p>
        </p:txBody>
      </p:sp>
      <p:sp>
        <p:nvSpPr>
          <p:cNvPr id="20" name="Subtitle"/>
          <p:cNvSpPr txBox="1"/>
          <p:nvPr/>
        </p:nvSpPr>
        <p:spPr>
          <a:xfrm>
            <a:off x="1549696" y="2013492"/>
            <a:ext cx="10642304" cy="194925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>
            <a:lvl1pPr>
              <a:defRPr sz="2000" b="0">
                <a:solidFill>
                  <a:srgbClr val="F1A15A"/>
                </a:solidFill>
                <a:latin typeface="Aka-AcidGR-Muli"/>
                <a:ea typeface="Aka-AcidGR-Muli"/>
                <a:cs typeface="Aka-AcidGR-Muli"/>
                <a:sym typeface="Aka-AcidGR-Muli"/>
              </a:defRPr>
            </a:lvl1pPr>
          </a:lstStyle>
          <a:p>
            <a:pPr marL="342900" indent="-342900" algn="l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l-G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Τροποποίησεις</a:t>
            </a: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vs </a:t>
            </a: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Μεταβολές </a:t>
            </a:r>
          </a:p>
          <a:p>
            <a:pPr algn="l">
              <a:lnSpc>
                <a:spcPct val="200000"/>
              </a:lnSpc>
            </a:pP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Προσοχή: Αιτήματα που πραγματοποιούνται το τελευταίο μήνα του έργου δεν εξετάζονται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06085"/>
            <a:ext cx="978992" cy="978992"/>
          </a:xfrm>
          <a:prstGeom prst="rect">
            <a:avLst/>
          </a:prstGeom>
        </p:spPr>
      </p:pic>
      <p:sp>
        <p:nvSpPr>
          <p:cNvPr id="21" name="Subtitle"/>
          <p:cNvSpPr txBox="1"/>
          <p:nvPr/>
        </p:nvSpPr>
        <p:spPr>
          <a:xfrm>
            <a:off x="1459930" y="4471035"/>
            <a:ext cx="10642304" cy="123815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 anchorCtr="0">
            <a:spAutoFit/>
          </a:bodyPr>
          <a:lstStyle>
            <a:lvl1pPr>
              <a:defRPr sz="2000" b="0">
                <a:solidFill>
                  <a:srgbClr val="F1A15A"/>
                </a:solidFill>
                <a:latin typeface="Aka-AcidGR-Muli"/>
                <a:ea typeface="Aka-AcidGR-Muli"/>
                <a:cs typeface="Aka-AcidGR-Muli"/>
                <a:sym typeface="Aka-AcidGR-Muli"/>
              </a:defRPr>
            </a:lvl1pPr>
          </a:lstStyle>
          <a:p>
            <a:pPr marL="342900" indent="-342900" algn="l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Τήρηση όρων Προκήρυξης και ΟΔΥ</a:t>
            </a:r>
          </a:p>
          <a:p>
            <a:pPr marL="342900" indent="-342900" algn="l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Υποχρεώσεις Δημοσιότητας ΕΥ και ΦΥ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32171"/>
            <a:ext cx="978992" cy="9789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9766" y="831124"/>
            <a:ext cx="8256912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Στοιχεία Οδηγού Διαχείρισης Υλοποίησης Έργων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 descr="Imag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781" y="542210"/>
            <a:ext cx="4683202" cy="113024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427812" y="2912704"/>
            <a:ext cx="3731391" cy="6234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9" tIns="26789" rIns="26789" bIns="26789" numCol="1" spcCol="38100" rtlCol="0" anchor="ctr">
            <a:spAutoFit/>
          </a:bodyPr>
          <a:lstStyle/>
          <a:p>
            <a:pPr algn="r" defTabSz="308063" hangingPunct="0">
              <a:spcAft>
                <a:spcPts val="600"/>
              </a:spcAft>
            </a:pPr>
            <a:r>
              <a:rPr lang="el-GR" sz="3200" b="1" kern="0" dirty="0" smtClean="0">
                <a:solidFill>
                  <a:srgbClr val="99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Helvetica Neue"/>
              </a:rPr>
              <a:t>Ευχαριστώ πολύ!!! </a:t>
            </a:r>
            <a:endParaRPr lang="el-GR" sz="3200" b="1" kern="0" dirty="0">
              <a:solidFill>
                <a:srgbClr val="99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812" y="5805257"/>
            <a:ext cx="2235411" cy="749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#BrainGain </a:t>
            </a:r>
            <a:endParaRPr lang="el-GR" sz="2000" b="1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#StrongerGreece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812" y="4106999"/>
            <a:ext cx="6590722" cy="11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i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Στηρίζουμε την Έρευνα </a:t>
            </a:r>
          </a:p>
          <a:p>
            <a:pPr>
              <a:lnSpc>
                <a:spcPct val="150000"/>
              </a:lnSpc>
            </a:pPr>
            <a:r>
              <a:rPr lang="el-GR" sz="2400" b="1" i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Ενισχύουμε την Καινοτομία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524162"/>
            <a:ext cx="6362700" cy="533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>
                <a:latin typeface="Cambria" panose="02040503050406030204" pitchFamily="18" charset="0"/>
                <a:ea typeface="Cambria" panose="02040503050406030204" pitchFamily="18" charset="0"/>
              </a:rPr>
              <a:t>6</a:t>
            </a:fld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000" y="846505"/>
            <a:ext cx="2001895" cy="529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Δικαιούχοι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83216" y="1703183"/>
            <a:ext cx="9768291" cy="404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Ανώτατα Εκπαιδευτικά Ιδρύματα (Α.Ε.Ι.) της Χώρας </a:t>
            </a:r>
            <a:endParaRPr lang="el-GR" sz="2200" i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Ερευνητικά Κέντρα – Ινστιτούτα (Ε.Κ.- Ι</a:t>
            </a:r>
            <a:r>
              <a:rPr lang="el-GR" sz="2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.) της </a:t>
            </a:r>
            <a:r>
              <a:rPr lang="el-GR" sz="22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Χώρας</a:t>
            </a:r>
            <a:endParaRPr lang="el-GR" sz="2200" i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Ερευνητικά </a:t>
            </a:r>
            <a:r>
              <a:rPr lang="el-GR" sz="22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Πανεπιστημιακά </a:t>
            </a:r>
            <a:r>
              <a:rPr lang="el-GR" sz="2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Ινστιτούτα (</a:t>
            </a:r>
            <a:r>
              <a:rPr lang="el-GR" sz="22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Ε.Π.Ι</a:t>
            </a:r>
            <a:r>
              <a:rPr lang="el-GR" sz="2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.) της Χώρας </a:t>
            </a:r>
            <a:endParaRPr lang="el-GR" sz="2200" b="1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Ανώτατα Στρατιωτικά Εκπαιδευτικά Ιδρύματα (Α.Σ.Ε.Ι.)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Ελληνικό Ίδρυμα Ευρωπαϊκής και Εξωτερικής Πολιτικής (ΕΛΙΑΜΕΠ)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Ίδρυμα Οικονομικών και Βιομηχανικών Ερευνών (ΙΟΒΕ)</a:t>
            </a:r>
          </a:p>
        </p:txBody>
      </p:sp>
    </p:spTree>
    <p:extLst>
      <p:ext uri="{BB962C8B-B14F-4D97-AF65-F5344CB8AC3E}">
        <p14:creationId xmlns:p14="http://schemas.microsoft.com/office/powerpoint/2010/main" val="9359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9FA1-6A03-49F0-87BE-C909B07BDC71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</a:endParaRPr>
          </a:p>
        </p:txBody>
      </p:sp>
      <p:pic>
        <p:nvPicPr>
          <p:cNvPr id="10" name="Picture 2" descr="Ίδρυμα Σταύρος Νιάρχος | SNFCC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6" t="6409" r="37695" b="13229"/>
          <a:stretch/>
        </p:blipFill>
        <p:spPr bwMode="auto">
          <a:xfrm>
            <a:off x="9223265" y="2140893"/>
            <a:ext cx="2544601" cy="142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404" y="3970610"/>
            <a:ext cx="2060690" cy="1145155"/>
          </a:xfrm>
          <a:prstGeom prst="rect">
            <a:avLst/>
          </a:prstGeom>
        </p:spPr>
      </p:pic>
      <p:pic>
        <p:nvPicPr>
          <p:cNvPr id="12" name="Picture 11" descr="C:\Users\KATERINA.KOURAVELOU\Dropbox (HFRI)\Katia@Elidek\028-Ταμείο Ανάκαμψης\12-Κανόνες Δημοσιότητας\Ελλάδα2.0_GR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75" y="5611077"/>
            <a:ext cx="4514850" cy="6267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29888" y="845639"/>
            <a:ext cx="5244521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Οικονομικοί Πόροι 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92564" y="1344848"/>
            <a:ext cx="7653217" cy="5513151"/>
            <a:chOff x="-192564" y="1344848"/>
            <a:chExt cx="7653217" cy="551315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95" b="7767"/>
            <a:stretch/>
          </p:blipFill>
          <p:spPr>
            <a:xfrm>
              <a:off x="-192564" y="1344848"/>
              <a:ext cx="7653217" cy="551315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80000" y="5747601"/>
              <a:ext cx="2712026" cy="1110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04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949" y="845639"/>
            <a:ext cx="5244521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2016 – έως σήμερα (1/4) 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t="21159" r="31776" b="21449"/>
          <a:stretch/>
        </p:blipFill>
        <p:spPr>
          <a:xfrm>
            <a:off x="100826" y="1510639"/>
            <a:ext cx="5388567" cy="50282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4" t="82567" r="849" b="2032"/>
          <a:stretch/>
        </p:blipFill>
        <p:spPr>
          <a:xfrm>
            <a:off x="8275784" y="5476672"/>
            <a:ext cx="3618688" cy="13813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0" t="34511" r="6510" b="39336"/>
          <a:stretch/>
        </p:blipFill>
        <p:spPr>
          <a:xfrm>
            <a:off x="5615999" y="1905809"/>
            <a:ext cx="3800259" cy="38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5088" r="23675" b="10247"/>
          <a:stretch/>
        </p:blipFill>
        <p:spPr>
          <a:xfrm>
            <a:off x="8597900" y="-1"/>
            <a:ext cx="3594100" cy="3401209"/>
          </a:xfrm>
          <a:prstGeom prst="rect">
            <a:avLst/>
          </a:prstGeom>
          <a:effectLst>
            <a:outerShdw dir="7200000" sx="1000" sy="1000" algn="ctr" rotWithShape="0">
              <a:srgbClr val="000000"/>
            </a:outerShdw>
          </a:effectLst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082825" y="347643"/>
            <a:ext cx="2979849" cy="71915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0" y="914399"/>
            <a:ext cx="360000" cy="3795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1" y="1346924"/>
            <a:ext cx="11232000" cy="5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83234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024666" y="6356350"/>
            <a:ext cx="2743200" cy="365125"/>
          </a:xfrm>
        </p:spPr>
        <p:txBody>
          <a:bodyPr/>
          <a:lstStyle/>
          <a:p>
            <a:fld id="{83C09FA1-6A03-49F0-87BE-C909B07BDC71}" type="slidenum">
              <a:rPr lang="en-US" smtClean="0"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1" b="25291"/>
          <a:stretch/>
        </p:blipFill>
        <p:spPr>
          <a:xfrm>
            <a:off x="73393" y="1293962"/>
            <a:ext cx="10027724" cy="46265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78864" r="8472" b="8014"/>
          <a:stretch/>
        </p:blipFill>
        <p:spPr>
          <a:xfrm>
            <a:off x="449766" y="5885035"/>
            <a:ext cx="6023429" cy="8998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9949" y="845639"/>
            <a:ext cx="5244521" cy="546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rgbClr val="98323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2016 – έως σήμερα (2/4) </a:t>
            </a:r>
            <a:endParaRPr lang="el-GR" sz="2800" b="1" dirty="0">
              <a:solidFill>
                <a:srgbClr val="98323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8903</TotalTime>
  <Words>2372</Words>
  <Application>Microsoft Office PowerPoint</Application>
  <PresentationFormat>Widescreen</PresentationFormat>
  <Paragraphs>394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Aka-AcidGR-Muli</vt:lpstr>
      <vt:lpstr>Arial</vt:lpstr>
      <vt:lpstr>Calibri</vt:lpstr>
      <vt:lpstr>Calibri Light</vt:lpstr>
      <vt:lpstr>Cambria</vt:lpstr>
      <vt:lpstr>Courier New</vt:lpstr>
      <vt:lpstr>Helvetica Neue</vt:lpstr>
      <vt:lpstr>Helvetica Neue Medium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KATERINA.KOURAVELOU</dc:creator>
  <cp:lastModifiedBy>Katerina Kouravelou</cp:lastModifiedBy>
  <cp:revision>698</cp:revision>
  <cp:lastPrinted>2022-12-12T08:17:46Z</cp:lastPrinted>
  <dcterms:created xsi:type="dcterms:W3CDTF">2021-11-29T11:43:08Z</dcterms:created>
  <dcterms:modified xsi:type="dcterms:W3CDTF">2023-10-11T12:18:44Z</dcterms:modified>
</cp:coreProperties>
</file>