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3" r:id="rId4"/>
    <p:sldId id="262" r:id="rId5"/>
    <p:sldId id="264" r:id="rId6"/>
    <p:sldId id="267" r:id="rId7"/>
    <p:sldId id="260" r:id="rId8"/>
    <p:sldId id="268" r:id="rId9"/>
    <p:sldId id="269" r:id="rId10"/>
    <p:sldId id="280" r:id="rId11"/>
    <p:sldId id="273" r:id="rId12"/>
    <p:sldId id="278" r:id="rId13"/>
    <p:sldId id="279" r:id="rId14"/>
    <p:sldId id="275" r:id="rId15"/>
    <p:sldId id="276" r:id="rId16"/>
    <p:sldId id="277" r:id="rId17"/>
    <p:sldId id="270" r:id="rId18"/>
    <p:sldId id="272" r:id="rId19"/>
    <p:sldId id="283" r:id="rId20"/>
    <p:sldId id="281" r:id="rId21"/>
    <p:sldId id="282" r:id="rId22"/>
    <p:sldId id="286" r:id="rId23"/>
    <p:sldId id="287" r:id="rId24"/>
    <p:sldId id="28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2C2C"/>
    <a:srgbClr val="E04116"/>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EAABE4-9B5A-4BC0-A9A6-ECA4EF9A4D83}" type="doc">
      <dgm:prSet loTypeId="urn:microsoft.com/office/officeart/2005/8/layout/process1" loCatId="process" qsTypeId="urn:microsoft.com/office/officeart/2005/8/quickstyle/simple1" qsCatId="simple" csTypeId="urn:microsoft.com/office/officeart/2005/8/colors/accent1_2" csCatId="accent1" phldr="1"/>
      <dgm:spPr/>
    </dgm:pt>
    <dgm:pt modelId="{485DC8D0-A396-4495-A0C6-615118748D93}">
      <dgm:prSet phldrT="[Text]"/>
      <dgm:spPr/>
      <dgm:t>
        <a:bodyPr/>
        <a:lstStyle/>
        <a:p>
          <a:r>
            <a:rPr lang="el-GR" dirty="0"/>
            <a:t>Καθ. Αξία</a:t>
          </a:r>
        </a:p>
        <a:p>
          <a:r>
            <a:rPr lang="el-GR" dirty="0"/>
            <a:t>0,01 – 2.500 €</a:t>
          </a:r>
        </a:p>
      </dgm:t>
    </dgm:pt>
    <dgm:pt modelId="{63DC52B8-B3B6-4D4A-9E3E-EE6C31D288CE}" type="parTrans" cxnId="{DF294D40-3DC9-498F-8842-6FFDCDCB8656}">
      <dgm:prSet/>
      <dgm:spPr/>
      <dgm:t>
        <a:bodyPr/>
        <a:lstStyle/>
        <a:p>
          <a:endParaRPr lang="el-GR"/>
        </a:p>
      </dgm:t>
    </dgm:pt>
    <dgm:pt modelId="{2D1F0968-16FF-44D4-9295-E316491C62A2}" type="sibTrans" cxnId="{DF294D40-3DC9-498F-8842-6FFDCDCB8656}">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C3BA0DE2-4069-4B0B-BDF9-E4BC53C64870}">
      <dgm:prSet phldrT="[Text]"/>
      <dgm:spPr/>
      <dgm:t>
        <a:bodyPr/>
        <a:lstStyle/>
        <a:p>
          <a:r>
            <a:rPr lang="el-GR" dirty="0"/>
            <a:t>Απ’ ευθείας έκδοση ΤΔΑ/ΤΠΥ</a:t>
          </a:r>
        </a:p>
      </dgm:t>
    </dgm:pt>
    <dgm:pt modelId="{B3FBD0A3-29E6-4E0C-8BAE-1899B5B91E33}" type="parTrans" cxnId="{30680FE0-25EF-4A57-9647-58803CDE6410}">
      <dgm:prSet/>
      <dgm:spPr/>
      <dgm:t>
        <a:bodyPr/>
        <a:lstStyle/>
        <a:p>
          <a:endParaRPr lang="el-GR"/>
        </a:p>
      </dgm:t>
    </dgm:pt>
    <dgm:pt modelId="{0744F74E-BE0C-44DB-8BE5-79213A9055FD}" type="sibTrans" cxnId="{30680FE0-25EF-4A57-9647-58803CDE6410}">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8764EB92-55E5-4716-8348-57D7A4873595}">
      <dgm:prSet/>
      <dgm:spPr/>
      <dgm:t>
        <a:bodyPr/>
        <a:lstStyle/>
        <a:p>
          <a:r>
            <a:rPr lang="el-GR" dirty="0"/>
            <a:t>και καμία (0)</a:t>
          </a:r>
        </a:p>
        <a:p>
          <a:r>
            <a:rPr lang="el-GR" dirty="0"/>
            <a:t>οικ. προσφορά</a:t>
          </a:r>
        </a:p>
      </dgm:t>
    </dgm:pt>
    <dgm:pt modelId="{0AD26326-C3AA-4CA6-A426-DB283F210158}" type="parTrans" cxnId="{0F6C413F-E2F1-491E-87C6-BF9DA9F0BC21}">
      <dgm:prSet/>
      <dgm:spPr/>
      <dgm:t>
        <a:bodyPr/>
        <a:lstStyle/>
        <a:p>
          <a:endParaRPr lang="el-GR"/>
        </a:p>
      </dgm:t>
    </dgm:pt>
    <dgm:pt modelId="{E7B41114-C0AC-4F58-A6A4-EA4523CD79EB}" type="sibTrans" cxnId="{0F6C413F-E2F1-491E-87C6-BF9DA9F0BC21}">
      <dgm:prSet/>
      <dgm:spPr/>
      <dgm:t>
        <a:bodyPr/>
        <a:lstStyle/>
        <a:p>
          <a:endParaRPr lang="el-GR"/>
        </a:p>
      </dgm:t>
    </dgm:pt>
    <dgm:pt modelId="{DAB5B1BA-C291-4A2C-86B9-E88C0E65A0BD}" type="pres">
      <dgm:prSet presAssocID="{FCEAABE4-9B5A-4BC0-A9A6-ECA4EF9A4D83}" presName="Name0" presStyleCnt="0">
        <dgm:presLayoutVars>
          <dgm:dir/>
          <dgm:resizeHandles val="exact"/>
        </dgm:presLayoutVars>
      </dgm:prSet>
      <dgm:spPr/>
    </dgm:pt>
    <dgm:pt modelId="{889AD3DB-23F3-433D-B9ED-106B9A98CB55}" type="pres">
      <dgm:prSet presAssocID="{485DC8D0-A396-4495-A0C6-615118748D93}" presName="node" presStyleLbl="node1" presStyleIdx="0" presStyleCnt="3" custLinFactNeighborX="-836" custLinFactNeighborY="10389">
        <dgm:presLayoutVars>
          <dgm:bulletEnabled val="1"/>
        </dgm:presLayoutVars>
      </dgm:prSet>
      <dgm:spPr/>
    </dgm:pt>
    <dgm:pt modelId="{BA175539-6EFD-4C52-B792-31365D49BF8F}" type="pres">
      <dgm:prSet presAssocID="{2D1F0968-16FF-44D4-9295-E316491C62A2}" presName="sibTrans" presStyleLbl="sibTrans2D1" presStyleIdx="0" presStyleCnt="2"/>
      <dgm:spPr/>
    </dgm:pt>
    <dgm:pt modelId="{2C791959-9980-4FD6-8949-75F13C6AFB1D}" type="pres">
      <dgm:prSet presAssocID="{2D1F0968-16FF-44D4-9295-E316491C62A2}" presName="connectorText" presStyleLbl="sibTrans2D1" presStyleIdx="0" presStyleCnt="2"/>
      <dgm:spPr/>
    </dgm:pt>
    <dgm:pt modelId="{9858E77D-D266-42D1-AE77-99F4000BE120}" type="pres">
      <dgm:prSet presAssocID="{C3BA0DE2-4069-4B0B-BDF9-E4BC53C64870}" presName="node" presStyleLbl="node1" presStyleIdx="1" presStyleCnt="3">
        <dgm:presLayoutVars>
          <dgm:bulletEnabled val="1"/>
        </dgm:presLayoutVars>
      </dgm:prSet>
      <dgm:spPr/>
    </dgm:pt>
    <dgm:pt modelId="{D7CD801F-6FCD-4C5D-918C-7C5976FB2ED6}" type="pres">
      <dgm:prSet presAssocID="{0744F74E-BE0C-44DB-8BE5-79213A9055FD}" presName="sibTrans" presStyleLbl="sibTrans2D1" presStyleIdx="1" presStyleCnt="2"/>
      <dgm:spPr/>
    </dgm:pt>
    <dgm:pt modelId="{4FA7E402-57F2-4E96-9706-D47FB783F89C}" type="pres">
      <dgm:prSet presAssocID="{0744F74E-BE0C-44DB-8BE5-79213A9055FD}" presName="connectorText" presStyleLbl="sibTrans2D1" presStyleIdx="1" presStyleCnt="2"/>
      <dgm:spPr/>
    </dgm:pt>
    <dgm:pt modelId="{42CD9201-5DFA-4376-8A0C-31CBAD975056}" type="pres">
      <dgm:prSet presAssocID="{8764EB92-55E5-4716-8348-57D7A4873595}" presName="node" presStyleLbl="node1" presStyleIdx="2" presStyleCnt="3">
        <dgm:presLayoutVars>
          <dgm:bulletEnabled val="1"/>
        </dgm:presLayoutVars>
      </dgm:prSet>
      <dgm:spPr/>
    </dgm:pt>
  </dgm:ptLst>
  <dgm:cxnLst>
    <dgm:cxn modelId="{AD81CC3A-F324-41A7-82F2-9DBDB117A842}" type="presOf" srcId="{C3BA0DE2-4069-4B0B-BDF9-E4BC53C64870}" destId="{9858E77D-D266-42D1-AE77-99F4000BE120}" srcOrd="0" destOrd="0" presId="urn:microsoft.com/office/officeart/2005/8/layout/process1"/>
    <dgm:cxn modelId="{0F6C413F-E2F1-491E-87C6-BF9DA9F0BC21}" srcId="{FCEAABE4-9B5A-4BC0-A9A6-ECA4EF9A4D83}" destId="{8764EB92-55E5-4716-8348-57D7A4873595}" srcOrd="2" destOrd="0" parTransId="{0AD26326-C3AA-4CA6-A426-DB283F210158}" sibTransId="{E7B41114-C0AC-4F58-A6A4-EA4523CD79EB}"/>
    <dgm:cxn modelId="{DF294D40-3DC9-498F-8842-6FFDCDCB8656}" srcId="{FCEAABE4-9B5A-4BC0-A9A6-ECA4EF9A4D83}" destId="{485DC8D0-A396-4495-A0C6-615118748D93}" srcOrd="0" destOrd="0" parTransId="{63DC52B8-B3B6-4D4A-9E3E-EE6C31D288CE}" sibTransId="{2D1F0968-16FF-44D4-9295-E316491C62A2}"/>
    <dgm:cxn modelId="{C68B8540-5991-4658-91A3-C122B930A59B}" type="presOf" srcId="{FCEAABE4-9B5A-4BC0-A9A6-ECA4EF9A4D83}" destId="{DAB5B1BA-C291-4A2C-86B9-E88C0E65A0BD}" srcOrd="0" destOrd="0" presId="urn:microsoft.com/office/officeart/2005/8/layout/process1"/>
    <dgm:cxn modelId="{7AC56F4C-675E-4653-94F3-72B5C16CA843}" type="presOf" srcId="{0744F74E-BE0C-44DB-8BE5-79213A9055FD}" destId="{4FA7E402-57F2-4E96-9706-D47FB783F89C}" srcOrd="1" destOrd="0" presId="urn:microsoft.com/office/officeart/2005/8/layout/process1"/>
    <dgm:cxn modelId="{AFA0966F-4921-40FE-B7C6-5FA80F67A894}" type="presOf" srcId="{485DC8D0-A396-4495-A0C6-615118748D93}" destId="{889AD3DB-23F3-433D-B9ED-106B9A98CB55}" srcOrd="0" destOrd="0" presId="urn:microsoft.com/office/officeart/2005/8/layout/process1"/>
    <dgm:cxn modelId="{00F26A55-A5FF-4D9E-A43E-9CE46A7F6942}" type="presOf" srcId="{2D1F0968-16FF-44D4-9295-E316491C62A2}" destId="{BA175539-6EFD-4C52-B792-31365D49BF8F}" srcOrd="0" destOrd="0" presId="urn:microsoft.com/office/officeart/2005/8/layout/process1"/>
    <dgm:cxn modelId="{F2572C85-4D33-41FA-AF23-B54D6F843096}" type="presOf" srcId="{8764EB92-55E5-4716-8348-57D7A4873595}" destId="{42CD9201-5DFA-4376-8A0C-31CBAD975056}" srcOrd="0" destOrd="0" presId="urn:microsoft.com/office/officeart/2005/8/layout/process1"/>
    <dgm:cxn modelId="{41F2B6D1-50A1-4302-B637-58A845B9DA10}" type="presOf" srcId="{0744F74E-BE0C-44DB-8BE5-79213A9055FD}" destId="{D7CD801F-6FCD-4C5D-918C-7C5976FB2ED6}" srcOrd="0" destOrd="0" presId="urn:microsoft.com/office/officeart/2005/8/layout/process1"/>
    <dgm:cxn modelId="{30680FE0-25EF-4A57-9647-58803CDE6410}" srcId="{FCEAABE4-9B5A-4BC0-A9A6-ECA4EF9A4D83}" destId="{C3BA0DE2-4069-4B0B-BDF9-E4BC53C64870}" srcOrd="1" destOrd="0" parTransId="{B3FBD0A3-29E6-4E0C-8BAE-1899B5B91E33}" sibTransId="{0744F74E-BE0C-44DB-8BE5-79213A9055FD}"/>
    <dgm:cxn modelId="{0282CFFE-B11E-4762-B6E2-404950480193}" type="presOf" srcId="{2D1F0968-16FF-44D4-9295-E316491C62A2}" destId="{2C791959-9980-4FD6-8949-75F13C6AFB1D}" srcOrd="1" destOrd="0" presId="urn:microsoft.com/office/officeart/2005/8/layout/process1"/>
    <dgm:cxn modelId="{957E085F-84DF-4720-B128-399920F829F8}" type="presParOf" srcId="{DAB5B1BA-C291-4A2C-86B9-E88C0E65A0BD}" destId="{889AD3DB-23F3-433D-B9ED-106B9A98CB55}" srcOrd="0" destOrd="0" presId="urn:microsoft.com/office/officeart/2005/8/layout/process1"/>
    <dgm:cxn modelId="{6AC21FBF-6880-45AE-8FCE-27A80EF49143}" type="presParOf" srcId="{DAB5B1BA-C291-4A2C-86B9-E88C0E65A0BD}" destId="{BA175539-6EFD-4C52-B792-31365D49BF8F}" srcOrd="1" destOrd="0" presId="urn:microsoft.com/office/officeart/2005/8/layout/process1"/>
    <dgm:cxn modelId="{527C2C32-E9B8-4265-9710-7D27D1503742}" type="presParOf" srcId="{BA175539-6EFD-4C52-B792-31365D49BF8F}" destId="{2C791959-9980-4FD6-8949-75F13C6AFB1D}" srcOrd="0" destOrd="0" presId="urn:microsoft.com/office/officeart/2005/8/layout/process1"/>
    <dgm:cxn modelId="{08EC2C8A-5540-4934-BF83-1E4515A408BE}" type="presParOf" srcId="{DAB5B1BA-C291-4A2C-86B9-E88C0E65A0BD}" destId="{9858E77D-D266-42D1-AE77-99F4000BE120}" srcOrd="2" destOrd="0" presId="urn:microsoft.com/office/officeart/2005/8/layout/process1"/>
    <dgm:cxn modelId="{9F23CE4E-155E-438F-B810-8855C64F302F}" type="presParOf" srcId="{DAB5B1BA-C291-4A2C-86B9-E88C0E65A0BD}" destId="{D7CD801F-6FCD-4C5D-918C-7C5976FB2ED6}" srcOrd="3" destOrd="0" presId="urn:microsoft.com/office/officeart/2005/8/layout/process1"/>
    <dgm:cxn modelId="{F692DAE9-B0BD-432B-BA02-59E7551AABD7}" type="presParOf" srcId="{D7CD801F-6FCD-4C5D-918C-7C5976FB2ED6}" destId="{4FA7E402-57F2-4E96-9706-D47FB783F89C}" srcOrd="0" destOrd="0" presId="urn:microsoft.com/office/officeart/2005/8/layout/process1"/>
    <dgm:cxn modelId="{2B921507-4C77-463F-9429-9CCF33675074}" type="presParOf" srcId="{DAB5B1BA-C291-4A2C-86B9-E88C0E65A0BD}" destId="{42CD9201-5DFA-4376-8A0C-31CBAD97505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EAABE4-9B5A-4BC0-A9A6-ECA4EF9A4D83}" type="doc">
      <dgm:prSet loTypeId="urn:microsoft.com/office/officeart/2005/8/layout/process1" loCatId="process" qsTypeId="urn:microsoft.com/office/officeart/2005/8/quickstyle/simple1" qsCatId="simple" csTypeId="urn:microsoft.com/office/officeart/2005/8/colors/accent1_2" csCatId="accent1" phldr="1"/>
      <dgm:spPr/>
    </dgm:pt>
    <dgm:pt modelId="{485DC8D0-A396-4495-A0C6-615118748D93}">
      <dgm:prSet phldrT="[Text]"/>
      <dgm:spPr/>
      <dgm:t>
        <a:bodyPr/>
        <a:lstStyle/>
        <a:p>
          <a:r>
            <a:rPr lang="el-GR" dirty="0"/>
            <a:t>Καθ. Αξία</a:t>
          </a:r>
        </a:p>
        <a:p>
          <a:r>
            <a:rPr lang="el-GR" dirty="0"/>
            <a:t>2.500,01 – 10.000 €</a:t>
          </a:r>
        </a:p>
      </dgm:t>
    </dgm:pt>
    <dgm:pt modelId="{63DC52B8-B3B6-4D4A-9E3E-EE6C31D288CE}" type="parTrans" cxnId="{DF294D40-3DC9-498F-8842-6FFDCDCB8656}">
      <dgm:prSet/>
      <dgm:spPr/>
      <dgm:t>
        <a:bodyPr/>
        <a:lstStyle/>
        <a:p>
          <a:endParaRPr lang="el-GR"/>
        </a:p>
      </dgm:t>
    </dgm:pt>
    <dgm:pt modelId="{2D1F0968-16FF-44D4-9295-E316491C62A2}" type="sibTrans" cxnId="{DF294D40-3DC9-498F-8842-6FFDCDCB8656}">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C3BA0DE2-4069-4B0B-BDF9-E4BC53C64870}">
      <dgm:prSet phldrT="[Text]"/>
      <dgm:spPr/>
      <dgm:t>
        <a:bodyPr/>
        <a:lstStyle/>
        <a:p>
          <a:r>
            <a:rPr lang="el-GR" dirty="0"/>
            <a:t>Απ’ ευθείας ανάθεση </a:t>
          </a:r>
          <a:r>
            <a:rPr lang="el-GR" b="1" dirty="0"/>
            <a:t>χωρίς</a:t>
          </a:r>
          <a:r>
            <a:rPr lang="el-GR" dirty="0"/>
            <a:t> σύμβαση</a:t>
          </a:r>
        </a:p>
      </dgm:t>
    </dgm:pt>
    <dgm:pt modelId="{B3FBD0A3-29E6-4E0C-8BAE-1899B5B91E33}" type="parTrans" cxnId="{30680FE0-25EF-4A57-9647-58803CDE6410}">
      <dgm:prSet/>
      <dgm:spPr/>
      <dgm:t>
        <a:bodyPr/>
        <a:lstStyle/>
        <a:p>
          <a:endParaRPr lang="el-GR"/>
        </a:p>
      </dgm:t>
    </dgm:pt>
    <dgm:pt modelId="{0744F74E-BE0C-44DB-8BE5-79213A9055FD}" type="sibTrans" cxnId="{30680FE0-25EF-4A57-9647-58803CDE6410}">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8764EB92-55E5-4716-8348-57D7A4873595}">
      <dgm:prSet/>
      <dgm:spPr/>
      <dgm:t>
        <a:bodyPr/>
        <a:lstStyle/>
        <a:p>
          <a:r>
            <a:rPr lang="el-GR" dirty="0"/>
            <a:t>τουλ. (1) μόνο</a:t>
          </a:r>
        </a:p>
        <a:p>
          <a:r>
            <a:rPr lang="el-GR" dirty="0"/>
            <a:t>οικ. προσφορά</a:t>
          </a:r>
        </a:p>
      </dgm:t>
    </dgm:pt>
    <dgm:pt modelId="{0AD26326-C3AA-4CA6-A426-DB283F210158}" type="parTrans" cxnId="{0F6C413F-E2F1-491E-87C6-BF9DA9F0BC21}">
      <dgm:prSet/>
      <dgm:spPr/>
      <dgm:t>
        <a:bodyPr/>
        <a:lstStyle/>
        <a:p>
          <a:endParaRPr lang="el-GR"/>
        </a:p>
      </dgm:t>
    </dgm:pt>
    <dgm:pt modelId="{E7B41114-C0AC-4F58-A6A4-EA4523CD79EB}" type="sibTrans" cxnId="{0F6C413F-E2F1-491E-87C6-BF9DA9F0BC21}">
      <dgm:prSet/>
      <dgm:spPr/>
      <dgm:t>
        <a:bodyPr/>
        <a:lstStyle/>
        <a:p>
          <a:endParaRPr lang="el-GR"/>
        </a:p>
      </dgm:t>
    </dgm:pt>
    <dgm:pt modelId="{DAB5B1BA-C291-4A2C-86B9-E88C0E65A0BD}" type="pres">
      <dgm:prSet presAssocID="{FCEAABE4-9B5A-4BC0-A9A6-ECA4EF9A4D83}" presName="Name0" presStyleCnt="0">
        <dgm:presLayoutVars>
          <dgm:dir/>
          <dgm:resizeHandles val="exact"/>
        </dgm:presLayoutVars>
      </dgm:prSet>
      <dgm:spPr/>
    </dgm:pt>
    <dgm:pt modelId="{889AD3DB-23F3-433D-B9ED-106B9A98CB55}" type="pres">
      <dgm:prSet presAssocID="{485DC8D0-A396-4495-A0C6-615118748D93}" presName="node" presStyleLbl="node1" presStyleIdx="0" presStyleCnt="3" custLinFactNeighborX="-836" custLinFactNeighborY="10389">
        <dgm:presLayoutVars>
          <dgm:bulletEnabled val="1"/>
        </dgm:presLayoutVars>
      </dgm:prSet>
      <dgm:spPr/>
    </dgm:pt>
    <dgm:pt modelId="{BA175539-6EFD-4C52-B792-31365D49BF8F}" type="pres">
      <dgm:prSet presAssocID="{2D1F0968-16FF-44D4-9295-E316491C62A2}" presName="sibTrans" presStyleLbl="sibTrans2D1" presStyleIdx="0" presStyleCnt="2"/>
      <dgm:spPr/>
    </dgm:pt>
    <dgm:pt modelId="{2C791959-9980-4FD6-8949-75F13C6AFB1D}" type="pres">
      <dgm:prSet presAssocID="{2D1F0968-16FF-44D4-9295-E316491C62A2}" presName="connectorText" presStyleLbl="sibTrans2D1" presStyleIdx="0" presStyleCnt="2"/>
      <dgm:spPr/>
    </dgm:pt>
    <dgm:pt modelId="{9858E77D-D266-42D1-AE77-99F4000BE120}" type="pres">
      <dgm:prSet presAssocID="{C3BA0DE2-4069-4B0B-BDF9-E4BC53C64870}" presName="node" presStyleLbl="node1" presStyleIdx="1" presStyleCnt="3">
        <dgm:presLayoutVars>
          <dgm:bulletEnabled val="1"/>
        </dgm:presLayoutVars>
      </dgm:prSet>
      <dgm:spPr/>
    </dgm:pt>
    <dgm:pt modelId="{D7CD801F-6FCD-4C5D-918C-7C5976FB2ED6}" type="pres">
      <dgm:prSet presAssocID="{0744F74E-BE0C-44DB-8BE5-79213A9055FD}" presName="sibTrans" presStyleLbl="sibTrans2D1" presStyleIdx="1" presStyleCnt="2"/>
      <dgm:spPr/>
    </dgm:pt>
    <dgm:pt modelId="{4FA7E402-57F2-4E96-9706-D47FB783F89C}" type="pres">
      <dgm:prSet presAssocID="{0744F74E-BE0C-44DB-8BE5-79213A9055FD}" presName="connectorText" presStyleLbl="sibTrans2D1" presStyleIdx="1" presStyleCnt="2"/>
      <dgm:spPr/>
    </dgm:pt>
    <dgm:pt modelId="{42CD9201-5DFA-4376-8A0C-31CBAD975056}" type="pres">
      <dgm:prSet presAssocID="{8764EB92-55E5-4716-8348-57D7A4873595}" presName="node" presStyleLbl="node1" presStyleIdx="2" presStyleCnt="3">
        <dgm:presLayoutVars>
          <dgm:bulletEnabled val="1"/>
        </dgm:presLayoutVars>
      </dgm:prSet>
      <dgm:spPr/>
    </dgm:pt>
  </dgm:ptLst>
  <dgm:cxnLst>
    <dgm:cxn modelId="{AD81CC3A-F324-41A7-82F2-9DBDB117A842}" type="presOf" srcId="{C3BA0DE2-4069-4B0B-BDF9-E4BC53C64870}" destId="{9858E77D-D266-42D1-AE77-99F4000BE120}" srcOrd="0" destOrd="0" presId="urn:microsoft.com/office/officeart/2005/8/layout/process1"/>
    <dgm:cxn modelId="{0F6C413F-E2F1-491E-87C6-BF9DA9F0BC21}" srcId="{FCEAABE4-9B5A-4BC0-A9A6-ECA4EF9A4D83}" destId="{8764EB92-55E5-4716-8348-57D7A4873595}" srcOrd="2" destOrd="0" parTransId="{0AD26326-C3AA-4CA6-A426-DB283F210158}" sibTransId="{E7B41114-C0AC-4F58-A6A4-EA4523CD79EB}"/>
    <dgm:cxn modelId="{DF294D40-3DC9-498F-8842-6FFDCDCB8656}" srcId="{FCEAABE4-9B5A-4BC0-A9A6-ECA4EF9A4D83}" destId="{485DC8D0-A396-4495-A0C6-615118748D93}" srcOrd="0" destOrd="0" parTransId="{63DC52B8-B3B6-4D4A-9E3E-EE6C31D288CE}" sibTransId="{2D1F0968-16FF-44D4-9295-E316491C62A2}"/>
    <dgm:cxn modelId="{C68B8540-5991-4658-91A3-C122B930A59B}" type="presOf" srcId="{FCEAABE4-9B5A-4BC0-A9A6-ECA4EF9A4D83}" destId="{DAB5B1BA-C291-4A2C-86B9-E88C0E65A0BD}" srcOrd="0" destOrd="0" presId="urn:microsoft.com/office/officeart/2005/8/layout/process1"/>
    <dgm:cxn modelId="{7AC56F4C-675E-4653-94F3-72B5C16CA843}" type="presOf" srcId="{0744F74E-BE0C-44DB-8BE5-79213A9055FD}" destId="{4FA7E402-57F2-4E96-9706-D47FB783F89C}" srcOrd="1" destOrd="0" presId="urn:microsoft.com/office/officeart/2005/8/layout/process1"/>
    <dgm:cxn modelId="{AFA0966F-4921-40FE-B7C6-5FA80F67A894}" type="presOf" srcId="{485DC8D0-A396-4495-A0C6-615118748D93}" destId="{889AD3DB-23F3-433D-B9ED-106B9A98CB55}" srcOrd="0" destOrd="0" presId="urn:microsoft.com/office/officeart/2005/8/layout/process1"/>
    <dgm:cxn modelId="{00F26A55-A5FF-4D9E-A43E-9CE46A7F6942}" type="presOf" srcId="{2D1F0968-16FF-44D4-9295-E316491C62A2}" destId="{BA175539-6EFD-4C52-B792-31365D49BF8F}" srcOrd="0" destOrd="0" presId="urn:microsoft.com/office/officeart/2005/8/layout/process1"/>
    <dgm:cxn modelId="{F2572C85-4D33-41FA-AF23-B54D6F843096}" type="presOf" srcId="{8764EB92-55E5-4716-8348-57D7A4873595}" destId="{42CD9201-5DFA-4376-8A0C-31CBAD975056}" srcOrd="0" destOrd="0" presId="urn:microsoft.com/office/officeart/2005/8/layout/process1"/>
    <dgm:cxn modelId="{41F2B6D1-50A1-4302-B637-58A845B9DA10}" type="presOf" srcId="{0744F74E-BE0C-44DB-8BE5-79213A9055FD}" destId="{D7CD801F-6FCD-4C5D-918C-7C5976FB2ED6}" srcOrd="0" destOrd="0" presId="urn:microsoft.com/office/officeart/2005/8/layout/process1"/>
    <dgm:cxn modelId="{30680FE0-25EF-4A57-9647-58803CDE6410}" srcId="{FCEAABE4-9B5A-4BC0-A9A6-ECA4EF9A4D83}" destId="{C3BA0DE2-4069-4B0B-BDF9-E4BC53C64870}" srcOrd="1" destOrd="0" parTransId="{B3FBD0A3-29E6-4E0C-8BAE-1899B5B91E33}" sibTransId="{0744F74E-BE0C-44DB-8BE5-79213A9055FD}"/>
    <dgm:cxn modelId="{0282CFFE-B11E-4762-B6E2-404950480193}" type="presOf" srcId="{2D1F0968-16FF-44D4-9295-E316491C62A2}" destId="{2C791959-9980-4FD6-8949-75F13C6AFB1D}" srcOrd="1" destOrd="0" presId="urn:microsoft.com/office/officeart/2005/8/layout/process1"/>
    <dgm:cxn modelId="{957E085F-84DF-4720-B128-399920F829F8}" type="presParOf" srcId="{DAB5B1BA-C291-4A2C-86B9-E88C0E65A0BD}" destId="{889AD3DB-23F3-433D-B9ED-106B9A98CB55}" srcOrd="0" destOrd="0" presId="urn:microsoft.com/office/officeart/2005/8/layout/process1"/>
    <dgm:cxn modelId="{6AC21FBF-6880-45AE-8FCE-27A80EF49143}" type="presParOf" srcId="{DAB5B1BA-C291-4A2C-86B9-E88C0E65A0BD}" destId="{BA175539-6EFD-4C52-B792-31365D49BF8F}" srcOrd="1" destOrd="0" presId="urn:microsoft.com/office/officeart/2005/8/layout/process1"/>
    <dgm:cxn modelId="{527C2C32-E9B8-4265-9710-7D27D1503742}" type="presParOf" srcId="{BA175539-6EFD-4C52-B792-31365D49BF8F}" destId="{2C791959-9980-4FD6-8949-75F13C6AFB1D}" srcOrd="0" destOrd="0" presId="urn:microsoft.com/office/officeart/2005/8/layout/process1"/>
    <dgm:cxn modelId="{08EC2C8A-5540-4934-BF83-1E4515A408BE}" type="presParOf" srcId="{DAB5B1BA-C291-4A2C-86B9-E88C0E65A0BD}" destId="{9858E77D-D266-42D1-AE77-99F4000BE120}" srcOrd="2" destOrd="0" presId="urn:microsoft.com/office/officeart/2005/8/layout/process1"/>
    <dgm:cxn modelId="{9F23CE4E-155E-438F-B810-8855C64F302F}" type="presParOf" srcId="{DAB5B1BA-C291-4A2C-86B9-E88C0E65A0BD}" destId="{D7CD801F-6FCD-4C5D-918C-7C5976FB2ED6}" srcOrd="3" destOrd="0" presId="urn:microsoft.com/office/officeart/2005/8/layout/process1"/>
    <dgm:cxn modelId="{F692DAE9-B0BD-432B-BA02-59E7551AABD7}" type="presParOf" srcId="{D7CD801F-6FCD-4C5D-918C-7C5976FB2ED6}" destId="{4FA7E402-57F2-4E96-9706-D47FB783F89C}" srcOrd="0" destOrd="0" presId="urn:microsoft.com/office/officeart/2005/8/layout/process1"/>
    <dgm:cxn modelId="{2B921507-4C77-463F-9429-9CCF33675074}" type="presParOf" srcId="{DAB5B1BA-C291-4A2C-86B9-E88C0E65A0BD}" destId="{42CD9201-5DFA-4376-8A0C-31CBAD975056}"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EAABE4-9B5A-4BC0-A9A6-ECA4EF9A4D83}" type="doc">
      <dgm:prSet loTypeId="urn:microsoft.com/office/officeart/2005/8/layout/process1" loCatId="process" qsTypeId="urn:microsoft.com/office/officeart/2005/8/quickstyle/simple1" qsCatId="simple" csTypeId="urn:microsoft.com/office/officeart/2005/8/colors/accent1_2" csCatId="accent1" phldr="1"/>
      <dgm:spPr/>
    </dgm:pt>
    <dgm:pt modelId="{485DC8D0-A396-4495-A0C6-615118748D93}">
      <dgm:prSet phldrT="[Text]"/>
      <dgm:spPr/>
      <dgm:t>
        <a:bodyPr/>
        <a:lstStyle/>
        <a:p>
          <a:r>
            <a:rPr lang="el-GR" dirty="0"/>
            <a:t>Καθ. Αξία</a:t>
          </a:r>
        </a:p>
        <a:p>
          <a:r>
            <a:rPr lang="el-GR" dirty="0"/>
            <a:t>10.000,01 – 30.000 €</a:t>
          </a:r>
        </a:p>
      </dgm:t>
    </dgm:pt>
    <dgm:pt modelId="{63DC52B8-B3B6-4D4A-9E3E-EE6C31D288CE}" type="parTrans" cxnId="{DF294D40-3DC9-498F-8842-6FFDCDCB8656}">
      <dgm:prSet/>
      <dgm:spPr/>
      <dgm:t>
        <a:bodyPr/>
        <a:lstStyle/>
        <a:p>
          <a:endParaRPr lang="el-GR"/>
        </a:p>
      </dgm:t>
    </dgm:pt>
    <dgm:pt modelId="{2D1F0968-16FF-44D4-9295-E316491C62A2}" type="sibTrans" cxnId="{DF294D40-3DC9-498F-8842-6FFDCDCB8656}">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C3BA0DE2-4069-4B0B-BDF9-E4BC53C64870}">
      <dgm:prSet phldrT="[Text]"/>
      <dgm:spPr/>
      <dgm:t>
        <a:bodyPr/>
        <a:lstStyle/>
        <a:p>
          <a:r>
            <a:rPr lang="el-GR" dirty="0"/>
            <a:t>Απ’ ευθείας ανάθεση </a:t>
          </a:r>
          <a:r>
            <a:rPr lang="el-GR" b="1" dirty="0"/>
            <a:t>με</a:t>
          </a:r>
          <a:r>
            <a:rPr lang="el-GR" dirty="0"/>
            <a:t> σύμβαση</a:t>
          </a:r>
        </a:p>
      </dgm:t>
    </dgm:pt>
    <dgm:pt modelId="{B3FBD0A3-29E6-4E0C-8BAE-1899B5B91E33}" type="parTrans" cxnId="{30680FE0-25EF-4A57-9647-58803CDE6410}">
      <dgm:prSet/>
      <dgm:spPr/>
      <dgm:t>
        <a:bodyPr/>
        <a:lstStyle/>
        <a:p>
          <a:endParaRPr lang="el-GR"/>
        </a:p>
      </dgm:t>
    </dgm:pt>
    <dgm:pt modelId="{0744F74E-BE0C-44DB-8BE5-79213A9055FD}" type="sibTrans" cxnId="{30680FE0-25EF-4A57-9647-58803CDE6410}">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dgm:spPr>
      <dgm:t>
        <a:bodyPr/>
        <a:lstStyle/>
        <a:p>
          <a:endParaRPr lang="el-GR"/>
        </a:p>
      </dgm:t>
    </dgm:pt>
    <dgm:pt modelId="{8764EB92-55E5-4716-8348-57D7A4873595}">
      <dgm:prSet/>
      <dgm:spPr/>
      <dgm:t>
        <a:bodyPr/>
        <a:lstStyle/>
        <a:p>
          <a:r>
            <a:rPr lang="el-GR" dirty="0"/>
            <a:t>τουλ. (2)</a:t>
          </a:r>
        </a:p>
        <a:p>
          <a:r>
            <a:rPr lang="el-GR" dirty="0"/>
            <a:t>οικ. προσφορές</a:t>
          </a:r>
        </a:p>
      </dgm:t>
    </dgm:pt>
    <dgm:pt modelId="{0AD26326-C3AA-4CA6-A426-DB283F210158}" type="parTrans" cxnId="{0F6C413F-E2F1-491E-87C6-BF9DA9F0BC21}">
      <dgm:prSet/>
      <dgm:spPr/>
      <dgm:t>
        <a:bodyPr/>
        <a:lstStyle/>
        <a:p>
          <a:endParaRPr lang="el-GR"/>
        </a:p>
      </dgm:t>
    </dgm:pt>
    <dgm:pt modelId="{E7B41114-C0AC-4F58-A6A4-EA4523CD79EB}" type="sibTrans" cxnId="{0F6C413F-E2F1-491E-87C6-BF9DA9F0BC21}">
      <dgm:prSet/>
      <dgm:spPr/>
      <dgm:t>
        <a:bodyPr/>
        <a:lstStyle/>
        <a:p>
          <a:endParaRPr lang="el-GR"/>
        </a:p>
      </dgm:t>
    </dgm:pt>
    <dgm:pt modelId="{DAB5B1BA-C291-4A2C-86B9-E88C0E65A0BD}" type="pres">
      <dgm:prSet presAssocID="{FCEAABE4-9B5A-4BC0-A9A6-ECA4EF9A4D83}" presName="Name0" presStyleCnt="0">
        <dgm:presLayoutVars>
          <dgm:dir/>
          <dgm:resizeHandles val="exact"/>
        </dgm:presLayoutVars>
      </dgm:prSet>
      <dgm:spPr/>
    </dgm:pt>
    <dgm:pt modelId="{889AD3DB-23F3-433D-B9ED-106B9A98CB55}" type="pres">
      <dgm:prSet presAssocID="{485DC8D0-A396-4495-A0C6-615118748D93}" presName="node" presStyleLbl="node1" presStyleIdx="0" presStyleCnt="3" custLinFactNeighborX="-836" custLinFactNeighborY="10389">
        <dgm:presLayoutVars>
          <dgm:bulletEnabled val="1"/>
        </dgm:presLayoutVars>
      </dgm:prSet>
      <dgm:spPr/>
    </dgm:pt>
    <dgm:pt modelId="{BA175539-6EFD-4C52-B792-31365D49BF8F}" type="pres">
      <dgm:prSet presAssocID="{2D1F0968-16FF-44D4-9295-E316491C62A2}" presName="sibTrans" presStyleLbl="sibTrans2D1" presStyleIdx="0" presStyleCnt="2"/>
      <dgm:spPr/>
    </dgm:pt>
    <dgm:pt modelId="{2C791959-9980-4FD6-8949-75F13C6AFB1D}" type="pres">
      <dgm:prSet presAssocID="{2D1F0968-16FF-44D4-9295-E316491C62A2}" presName="connectorText" presStyleLbl="sibTrans2D1" presStyleIdx="0" presStyleCnt="2"/>
      <dgm:spPr/>
    </dgm:pt>
    <dgm:pt modelId="{9858E77D-D266-42D1-AE77-99F4000BE120}" type="pres">
      <dgm:prSet presAssocID="{C3BA0DE2-4069-4B0B-BDF9-E4BC53C64870}" presName="node" presStyleLbl="node1" presStyleIdx="1" presStyleCnt="3">
        <dgm:presLayoutVars>
          <dgm:bulletEnabled val="1"/>
        </dgm:presLayoutVars>
      </dgm:prSet>
      <dgm:spPr/>
    </dgm:pt>
    <dgm:pt modelId="{D7CD801F-6FCD-4C5D-918C-7C5976FB2ED6}" type="pres">
      <dgm:prSet presAssocID="{0744F74E-BE0C-44DB-8BE5-79213A9055FD}" presName="sibTrans" presStyleLbl="sibTrans2D1" presStyleIdx="1" presStyleCnt="2"/>
      <dgm:spPr/>
    </dgm:pt>
    <dgm:pt modelId="{4FA7E402-57F2-4E96-9706-D47FB783F89C}" type="pres">
      <dgm:prSet presAssocID="{0744F74E-BE0C-44DB-8BE5-79213A9055FD}" presName="connectorText" presStyleLbl="sibTrans2D1" presStyleIdx="1" presStyleCnt="2"/>
      <dgm:spPr/>
    </dgm:pt>
    <dgm:pt modelId="{42CD9201-5DFA-4376-8A0C-31CBAD975056}" type="pres">
      <dgm:prSet presAssocID="{8764EB92-55E5-4716-8348-57D7A4873595}" presName="node" presStyleLbl="node1" presStyleIdx="2" presStyleCnt="3">
        <dgm:presLayoutVars>
          <dgm:bulletEnabled val="1"/>
        </dgm:presLayoutVars>
      </dgm:prSet>
      <dgm:spPr/>
    </dgm:pt>
  </dgm:ptLst>
  <dgm:cxnLst>
    <dgm:cxn modelId="{AD81CC3A-F324-41A7-82F2-9DBDB117A842}" type="presOf" srcId="{C3BA0DE2-4069-4B0B-BDF9-E4BC53C64870}" destId="{9858E77D-D266-42D1-AE77-99F4000BE120}" srcOrd="0" destOrd="0" presId="urn:microsoft.com/office/officeart/2005/8/layout/process1"/>
    <dgm:cxn modelId="{0F6C413F-E2F1-491E-87C6-BF9DA9F0BC21}" srcId="{FCEAABE4-9B5A-4BC0-A9A6-ECA4EF9A4D83}" destId="{8764EB92-55E5-4716-8348-57D7A4873595}" srcOrd="2" destOrd="0" parTransId="{0AD26326-C3AA-4CA6-A426-DB283F210158}" sibTransId="{E7B41114-C0AC-4F58-A6A4-EA4523CD79EB}"/>
    <dgm:cxn modelId="{DF294D40-3DC9-498F-8842-6FFDCDCB8656}" srcId="{FCEAABE4-9B5A-4BC0-A9A6-ECA4EF9A4D83}" destId="{485DC8D0-A396-4495-A0C6-615118748D93}" srcOrd="0" destOrd="0" parTransId="{63DC52B8-B3B6-4D4A-9E3E-EE6C31D288CE}" sibTransId="{2D1F0968-16FF-44D4-9295-E316491C62A2}"/>
    <dgm:cxn modelId="{C68B8540-5991-4658-91A3-C122B930A59B}" type="presOf" srcId="{FCEAABE4-9B5A-4BC0-A9A6-ECA4EF9A4D83}" destId="{DAB5B1BA-C291-4A2C-86B9-E88C0E65A0BD}" srcOrd="0" destOrd="0" presId="urn:microsoft.com/office/officeart/2005/8/layout/process1"/>
    <dgm:cxn modelId="{7AC56F4C-675E-4653-94F3-72B5C16CA843}" type="presOf" srcId="{0744F74E-BE0C-44DB-8BE5-79213A9055FD}" destId="{4FA7E402-57F2-4E96-9706-D47FB783F89C}" srcOrd="1" destOrd="0" presId="urn:microsoft.com/office/officeart/2005/8/layout/process1"/>
    <dgm:cxn modelId="{AFA0966F-4921-40FE-B7C6-5FA80F67A894}" type="presOf" srcId="{485DC8D0-A396-4495-A0C6-615118748D93}" destId="{889AD3DB-23F3-433D-B9ED-106B9A98CB55}" srcOrd="0" destOrd="0" presId="urn:microsoft.com/office/officeart/2005/8/layout/process1"/>
    <dgm:cxn modelId="{00F26A55-A5FF-4D9E-A43E-9CE46A7F6942}" type="presOf" srcId="{2D1F0968-16FF-44D4-9295-E316491C62A2}" destId="{BA175539-6EFD-4C52-B792-31365D49BF8F}" srcOrd="0" destOrd="0" presId="urn:microsoft.com/office/officeart/2005/8/layout/process1"/>
    <dgm:cxn modelId="{F2572C85-4D33-41FA-AF23-B54D6F843096}" type="presOf" srcId="{8764EB92-55E5-4716-8348-57D7A4873595}" destId="{42CD9201-5DFA-4376-8A0C-31CBAD975056}" srcOrd="0" destOrd="0" presId="urn:microsoft.com/office/officeart/2005/8/layout/process1"/>
    <dgm:cxn modelId="{41F2B6D1-50A1-4302-B637-58A845B9DA10}" type="presOf" srcId="{0744F74E-BE0C-44DB-8BE5-79213A9055FD}" destId="{D7CD801F-6FCD-4C5D-918C-7C5976FB2ED6}" srcOrd="0" destOrd="0" presId="urn:microsoft.com/office/officeart/2005/8/layout/process1"/>
    <dgm:cxn modelId="{30680FE0-25EF-4A57-9647-58803CDE6410}" srcId="{FCEAABE4-9B5A-4BC0-A9A6-ECA4EF9A4D83}" destId="{C3BA0DE2-4069-4B0B-BDF9-E4BC53C64870}" srcOrd="1" destOrd="0" parTransId="{B3FBD0A3-29E6-4E0C-8BAE-1899B5B91E33}" sibTransId="{0744F74E-BE0C-44DB-8BE5-79213A9055FD}"/>
    <dgm:cxn modelId="{0282CFFE-B11E-4762-B6E2-404950480193}" type="presOf" srcId="{2D1F0968-16FF-44D4-9295-E316491C62A2}" destId="{2C791959-9980-4FD6-8949-75F13C6AFB1D}" srcOrd="1" destOrd="0" presId="urn:microsoft.com/office/officeart/2005/8/layout/process1"/>
    <dgm:cxn modelId="{957E085F-84DF-4720-B128-399920F829F8}" type="presParOf" srcId="{DAB5B1BA-C291-4A2C-86B9-E88C0E65A0BD}" destId="{889AD3DB-23F3-433D-B9ED-106B9A98CB55}" srcOrd="0" destOrd="0" presId="urn:microsoft.com/office/officeart/2005/8/layout/process1"/>
    <dgm:cxn modelId="{6AC21FBF-6880-45AE-8FCE-27A80EF49143}" type="presParOf" srcId="{DAB5B1BA-C291-4A2C-86B9-E88C0E65A0BD}" destId="{BA175539-6EFD-4C52-B792-31365D49BF8F}" srcOrd="1" destOrd="0" presId="urn:microsoft.com/office/officeart/2005/8/layout/process1"/>
    <dgm:cxn modelId="{527C2C32-E9B8-4265-9710-7D27D1503742}" type="presParOf" srcId="{BA175539-6EFD-4C52-B792-31365D49BF8F}" destId="{2C791959-9980-4FD6-8949-75F13C6AFB1D}" srcOrd="0" destOrd="0" presId="urn:microsoft.com/office/officeart/2005/8/layout/process1"/>
    <dgm:cxn modelId="{08EC2C8A-5540-4934-BF83-1E4515A408BE}" type="presParOf" srcId="{DAB5B1BA-C291-4A2C-86B9-E88C0E65A0BD}" destId="{9858E77D-D266-42D1-AE77-99F4000BE120}" srcOrd="2" destOrd="0" presId="urn:microsoft.com/office/officeart/2005/8/layout/process1"/>
    <dgm:cxn modelId="{9F23CE4E-155E-438F-B810-8855C64F302F}" type="presParOf" srcId="{DAB5B1BA-C291-4A2C-86B9-E88C0E65A0BD}" destId="{D7CD801F-6FCD-4C5D-918C-7C5976FB2ED6}" srcOrd="3" destOrd="0" presId="urn:microsoft.com/office/officeart/2005/8/layout/process1"/>
    <dgm:cxn modelId="{F692DAE9-B0BD-432B-BA02-59E7551AABD7}" type="presParOf" srcId="{D7CD801F-6FCD-4C5D-918C-7C5976FB2ED6}" destId="{4FA7E402-57F2-4E96-9706-D47FB783F89C}" srcOrd="0" destOrd="0" presId="urn:microsoft.com/office/officeart/2005/8/layout/process1"/>
    <dgm:cxn modelId="{2B921507-4C77-463F-9429-9CCF33675074}" type="presParOf" srcId="{DAB5B1BA-C291-4A2C-86B9-E88C0E65A0BD}" destId="{42CD9201-5DFA-4376-8A0C-31CBAD975056}"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AD3DB-23F3-433D-B9ED-106B9A98CB55}">
      <dsp:nvSpPr>
        <dsp:cNvPr id="0" name=""/>
        <dsp:cNvSpPr/>
      </dsp:nvSpPr>
      <dsp:spPr>
        <a:xfrm>
          <a:off x="3"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Καθ. Αξία</a:t>
          </a:r>
        </a:p>
        <a:p>
          <a:pPr marL="0" lvl="0" indent="0" algn="ctr" defTabSz="711200">
            <a:lnSpc>
              <a:spcPct val="90000"/>
            </a:lnSpc>
            <a:spcBef>
              <a:spcPct val="0"/>
            </a:spcBef>
            <a:spcAft>
              <a:spcPct val="35000"/>
            </a:spcAft>
            <a:buNone/>
          </a:pPr>
          <a:r>
            <a:rPr lang="el-GR" sz="1600" kern="1200" dirty="0"/>
            <a:t>0,01 – 2.500 €</a:t>
          </a:r>
        </a:p>
      </dsp:txBody>
      <dsp:txXfrm>
        <a:off x="21686" y="21683"/>
        <a:ext cx="1961116" cy="696938"/>
      </dsp:txXfrm>
    </dsp:sp>
    <dsp:sp modelId="{BA175539-6EFD-4C52-B792-31365D49BF8F}">
      <dsp:nvSpPr>
        <dsp:cNvPr id="0" name=""/>
        <dsp:cNvSpPr/>
      </dsp:nvSpPr>
      <dsp:spPr>
        <a:xfrm>
          <a:off x="2206609" y="121596"/>
          <a:ext cx="428502"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a:off x="2206609" y="221018"/>
        <a:ext cx="299951" cy="298267"/>
      </dsp:txXfrm>
    </dsp:sp>
    <dsp:sp modelId="{9858E77D-D266-42D1-AE77-99F4000BE120}">
      <dsp:nvSpPr>
        <dsp:cNvPr id="0" name=""/>
        <dsp:cNvSpPr/>
      </dsp:nvSpPr>
      <dsp:spPr>
        <a:xfrm>
          <a:off x="2812981"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Απ’ ευθείας έκδοση ΤΔΑ/ΤΠΥ</a:t>
          </a:r>
        </a:p>
      </dsp:txBody>
      <dsp:txXfrm>
        <a:off x="2834664" y="21683"/>
        <a:ext cx="1961116" cy="696938"/>
      </dsp:txXfrm>
    </dsp:sp>
    <dsp:sp modelId="{D7CD801F-6FCD-4C5D-918C-7C5976FB2ED6}">
      <dsp:nvSpPr>
        <dsp:cNvPr id="0" name=""/>
        <dsp:cNvSpPr/>
      </dsp:nvSpPr>
      <dsp:spPr>
        <a:xfrm>
          <a:off x="5017911" y="121596"/>
          <a:ext cx="424950"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l-GR" sz="1300" kern="1200"/>
        </a:p>
      </dsp:txBody>
      <dsp:txXfrm>
        <a:off x="5017911" y="221018"/>
        <a:ext cx="297465" cy="298267"/>
      </dsp:txXfrm>
    </dsp:sp>
    <dsp:sp modelId="{42CD9201-5DFA-4376-8A0C-31CBAD975056}">
      <dsp:nvSpPr>
        <dsp:cNvPr id="0" name=""/>
        <dsp:cNvSpPr/>
      </dsp:nvSpPr>
      <dsp:spPr>
        <a:xfrm>
          <a:off x="5619256"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l-GR" sz="1600" kern="1200" dirty="0"/>
            <a:t>και καμία (0)</a:t>
          </a:r>
        </a:p>
        <a:p>
          <a:pPr marL="0" lvl="0" indent="0" algn="ctr" defTabSz="711200">
            <a:lnSpc>
              <a:spcPct val="90000"/>
            </a:lnSpc>
            <a:spcBef>
              <a:spcPct val="0"/>
            </a:spcBef>
            <a:spcAft>
              <a:spcPct val="35000"/>
            </a:spcAft>
            <a:buNone/>
          </a:pPr>
          <a:r>
            <a:rPr lang="el-GR" sz="1600" kern="1200" dirty="0"/>
            <a:t>οικ. προσφορά</a:t>
          </a:r>
        </a:p>
      </dsp:txBody>
      <dsp:txXfrm>
        <a:off x="5640939" y="21683"/>
        <a:ext cx="1961116" cy="696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AD3DB-23F3-433D-B9ED-106B9A98CB55}">
      <dsp:nvSpPr>
        <dsp:cNvPr id="0" name=""/>
        <dsp:cNvSpPr/>
      </dsp:nvSpPr>
      <dsp:spPr>
        <a:xfrm>
          <a:off x="3"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Καθ. Αξία</a:t>
          </a:r>
        </a:p>
        <a:p>
          <a:pPr marL="0" lvl="0" indent="0" algn="ctr" defTabSz="622300">
            <a:lnSpc>
              <a:spcPct val="90000"/>
            </a:lnSpc>
            <a:spcBef>
              <a:spcPct val="0"/>
            </a:spcBef>
            <a:spcAft>
              <a:spcPct val="35000"/>
            </a:spcAft>
            <a:buNone/>
          </a:pPr>
          <a:r>
            <a:rPr lang="el-GR" sz="1400" kern="1200" dirty="0"/>
            <a:t>2.500,01 – 10.000 €</a:t>
          </a:r>
        </a:p>
      </dsp:txBody>
      <dsp:txXfrm>
        <a:off x="21686" y="21683"/>
        <a:ext cx="1961116" cy="696938"/>
      </dsp:txXfrm>
    </dsp:sp>
    <dsp:sp modelId="{BA175539-6EFD-4C52-B792-31365D49BF8F}">
      <dsp:nvSpPr>
        <dsp:cNvPr id="0" name=""/>
        <dsp:cNvSpPr/>
      </dsp:nvSpPr>
      <dsp:spPr>
        <a:xfrm>
          <a:off x="2206609" y="121596"/>
          <a:ext cx="428502"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l-GR" sz="1100" kern="1200"/>
        </a:p>
      </dsp:txBody>
      <dsp:txXfrm>
        <a:off x="2206609" y="221018"/>
        <a:ext cx="299951" cy="298267"/>
      </dsp:txXfrm>
    </dsp:sp>
    <dsp:sp modelId="{9858E77D-D266-42D1-AE77-99F4000BE120}">
      <dsp:nvSpPr>
        <dsp:cNvPr id="0" name=""/>
        <dsp:cNvSpPr/>
      </dsp:nvSpPr>
      <dsp:spPr>
        <a:xfrm>
          <a:off x="2812981"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Απ’ ευθείας ανάθεση </a:t>
          </a:r>
          <a:r>
            <a:rPr lang="el-GR" sz="1400" b="1" kern="1200" dirty="0"/>
            <a:t>χωρίς</a:t>
          </a:r>
          <a:r>
            <a:rPr lang="el-GR" sz="1400" kern="1200" dirty="0"/>
            <a:t> σύμβαση</a:t>
          </a:r>
        </a:p>
      </dsp:txBody>
      <dsp:txXfrm>
        <a:off x="2834664" y="21683"/>
        <a:ext cx="1961116" cy="696938"/>
      </dsp:txXfrm>
    </dsp:sp>
    <dsp:sp modelId="{D7CD801F-6FCD-4C5D-918C-7C5976FB2ED6}">
      <dsp:nvSpPr>
        <dsp:cNvPr id="0" name=""/>
        <dsp:cNvSpPr/>
      </dsp:nvSpPr>
      <dsp:spPr>
        <a:xfrm>
          <a:off x="5017911" y="121596"/>
          <a:ext cx="424950"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l-GR" sz="1100" kern="1200"/>
        </a:p>
      </dsp:txBody>
      <dsp:txXfrm>
        <a:off x="5017911" y="221018"/>
        <a:ext cx="297465" cy="298267"/>
      </dsp:txXfrm>
    </dsp:sp>
    <dsp:sp modelId="{42CD9201-5DFA-4376-8A0C-31CBAD975056}">
      <dsp:nvSpPr>
        <dsp:cNvPr id="0" name=""/>
        <dsp:cNvSpPr/>
      </dsp:nvSpPr>
      <dsp:spPr>
        <a:xfrm>
          <a:off x="5619256"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τουλ. (1) μόνο</a:t>
          </a:r>
        </a:p>
        <a:p>
          <a:pPr marL="0" lvl="0" indent="0" algn="ctr" defTabSz="622300">
            <a:lnSpc>
              <a:spcPct val="90000"/>
            </a:lnSpc>
            <a:spcBef>
              <a:spcPct val="0"/>
            </a:spcBef>
            <a:spcAft>
              <a:spcPct val="35000"/>
            </a:spcAft>
            <a:buNone/>
          </a:pPr>
          <a:r>
            <a:rPr lang="el-GR" sz="1400" kern="1200" dirty="0"/>
            <a:t>οικ. προσφορά</a:t>
          </a:r>
        </a:p>
      </dsp:txBody>
      <dsp:txXfrm>
        <a:off x="5640939" y="21683"/>
        <a:ext cx="1961116" cy="696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AD3DB-23F3-433D-B9ED-106B9A98CB55}">
      <dsp:nvSpPr>
        <dsp:cNvPr id="0" name=""/>
        <dsp:cNvSpPr/>
      </dsp:nvSpPr>
      <dsp:spPr>
        <a:xfrm>
          <a:off x="3"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Καθ. Αξία</a:t>
          </a:r>
        </a:p>
        <a:p>
          <a:pPr marL="0" lvl="0" indent="0" algn="ctr" defTabSz="622300">
            <a:lnSpc>
              <a:spcPct val="90000"/>
            </a:lnSpc>
            <a:spcBef>
              <a:spcPct val="0"/>
            </a:spcBef>
            <a:spcAft>
              <a:spcPct val="35000"/>
            </a:spcAft>
            <a:buNone/>
          </a:pPr>
          <a:r>
            <a:rPr lang="el-GR" sz="1400" kern="1200" dirty="0"/>
            <a:t>10.000,01 – 30.000 €</a:t>
          </a:r>
        </a:p>
      </dsp:txBody>
      <dsp:txXfrm>
        <a:off x="21686" y="21683"/>
        <a:ext cx="1961116" cy="696938"/>
      </dsp:txXfrm>
    </dsp:sp>
    <dsp:sp modelId="{BA175539-6EFD-4C52-B792-31365D49BF8F}">
      <dsp:nvSpPr>
        <dsp:cNvPr id="0" name=""/>
        <dsp:cNvSpPr/>
      </dsp:nvSpPr>
      <dsp:spPr>
        <a:xfrm>
          <a:off x="2206609" y="121596"/>
          <a:ext cx="428502"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l-GR" sz="1100" kern="1200"/>
        </a:p>
      </dsp:txBody>
      <dsp:txXfrm>
        <a:off x="2206609" y="221018"/>
        <a:ext cx="299951" cy="298267"/>
      </dsp:txXfrm>
    </dsp:sp>
    <dsp:sp modelId="{9858E77D-D266-42D1-AE77-99F4000BE120}">
      <dsp:nvSpPr>
        <dsp:cNvPr id="0" name=""/>
        <dsp:cNvSpPr/>
      </dsp:nvSpPr>
      <dsp:spPr>
        <a:xfrm>
          <a:off x="2812981"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Απ’ ευθείας ανάθεση </a:t>
          </a:r>
          <a:r>
            <a:rPr lang="el-GR" sz="1400" b="1" kern="1200" dirty="0"/>
            <a:t>με</a:t>
          </a:r>
          <a:r>
            <a:rPr lang="el-GR" sz="1400" kern="1200" dirty="0"/>
            <a:t> σύμβαση</a:t>
          </a:r>
        </a:p>
      </dsp:txBody>
      <dsp:txXfrm>
        <a:off x="2834664" y="21683"/>
        <a:ext cx="1961116" cy="696938"/>
      </dsp:txXfrm>
    </dsp:sp>
    <dsp:sp modelId="{D7CD801F-6FCD-4C5D-918C-7C5976FB2ED6}">
      <dsp:nvSpPr>
        <dsp:cNvPr id="0" name=""/>
        <dsp:cNvSpPr/>
      </dsp:nvSpPr>
      <dsp:spPr>
        <a:xfrm>
          <a:off x="5017911" y="121596"/>
          <a:ext cx="424950" cy="497111"/>
        </a:xfrm>
        <a:prstGeom prst="rightArrow">
          <a:avLst>
            <a:gd name="adj1" fmla="val 60000"/>
            <a:gd name="adj2"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l-GR" sz="1100" kern="1200"/>
        </a:p>
      </dsp:txBody>
      <dsp:txXfrm>
        <a:off x="5017911" y="221018"/>
        <a:ext cx="297465" cy="298267"/>
      </dsp:txXfrm>
    </dsp:sp>
    <dsp:sp modelId="{42CD9201-5DFA-4376-8A0C-31CBAD975056}">
      <dsp:nvSpPr>
        <dsp:cNvPr id="0" name=""/>
        <dsp:cNvSpPr/>
      </dsp:nvSpPr>
      <dsp:spPr>
        <a:xfrm>
          <a:off x="5619256" y="0"/>
          <a:ext cx="2004482" cy="74030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τουλ. (2)</a:t>
          </a:r>
        </a:p>
        <a:p>
          <a:pPr marL="0" lvl="0" indent="0" algn="ctr" defTabSz="622300">
            <a:lnSpc>
              <a:spcPct val="90000"/>
            </a:lnSpc>
            <a:spcBef>
              <a:spcPct val="0"/>
            </a:spcBef>
            <a:spcAft>
              <a:spcPct val="35000"/>
            </a:spcAft>
            <a:buNone/>
          </a:pPr>
          <a:r>
            <a:rPr lang="el-GR" sz="1400" kern="1200" dirty="0"/>
            <a:t>οικ. προσφορές</a:t>
          </a:r>
        </a:p>
      </dsp:txBody>
      <dsp:txXfrm>
        <a:off x="5640939" y="21683"/>
        <a:ext cx="1961116" cy="6969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1.PNG"/><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3703431" y="352540"/>
            <a:ext cx="4785138" cy="1845369"/>
          </a:xfrm>
        </p:spPr>
        <p:txBody>
          <a:bodyPr>
            <a:normAutofit/>
          </a:bodyPr>
          <a:lstStyle/>
          <a:p>
            <a:pPr algn="ctr"/>
            <a:r>
              <a:rPr lang="en-US" sz="2200" b="1" i="0" u="none" strike="noStrike" baseline="0" dirty="0">
                <a:solidFill>
                  <a:srgbClr val="001ACD"/>
                </a:solidFill>
                <a:latin typeface="MyriadPro-Semibold"/>
              </a:rPr>
              <a:t>NOMO</a:t>
            </a:r>
            <a:r>
              <a:rPr lang="el-GR" sz="2200" b="1" i="0" u="none" strike="noStrike" baseline="0" dirty="0">
                <a:solidFill>
                  <a:srgbClr val="001ACD"/>
                </a:solidFill>
                <a:latin typeface="MyriadPro-Semibold"/>
              </a:rPr>
              <a:t>Σ ΥΠ’ ΑΡΙΘΜ. 4957</a:t>
            </a:r>
            <a:br>
              <a:rPr lang="en-US" sz="2200" b="1" i="0" u="none" strike="noStrike" baseline="0" dirty="0">
                <a:solidFill>
                  <a:srgbClr val="001ACD"/>
                </a:solidFill>
                <a:latin typeface="MyriadPro-Semibold"/>
              </a:rPr>
            </a:br>
            <a:r>
              <a:rPr lang="el-GR" sz="2200" b="1" i="0" u="none" strike="noStrike" baseline="0" dirty="0">
                <a:latin typeface="MyriadPro-Semibold"/>
              </a:rPr>
              <a:t>ΚΕΦΑΛΑΙΟ ΚΖ’</a:t>
            </a:r>
            <a:br>
              <a:rPr lang="el-GR" sz="2200" b="1" i="0" u="none" strike="noStrike" baseline="0" dirty="0">
                <a:latin typeface="MyriadPro-Semibold"/>
              </a:rPr>
            </a:br>
            <a:r>
              <a:rPr lang="el-GR" sz="2200" b="1" i="0" u="none" strike="noStrike" baseline="0" dirty="0">
                <a:latin typeface="MyriadPro-Semibold"/>
              </a:rPr>
              <a:t>ΟΡΓΑΝΩΣΗ ΚΑΙ ΛΕΙΤΟΥΡΓΙΑ ΕΙΔΙΚΩΝ</a:t>
            </a:r>
            <a:br>
              <a:rPr lang="el-GR" sz="2200" b="1" i="0" u="none" strike="noStrike" baseline="0" dirty="0">
                <a:latin typeface="MyriadPro-Semibold"/>
              </a:rPr>
            </a:br>
            <a:r>
              <a:rPr lang="el-GR" sz="2200" b="1" i="0" u="none" strike="noStrike" baseline="0" dirty="0">
                <a:latin typeface="MyriadPro-Semibold"/>
              </a:rPr>
              <a:t>ΛΟΓΑΡΙΑΣΜΩΝ ΚΟΝΔΥΛΙΩΝ ΕΡΕΥΝΑΣ</a:t>
            </a:r>
            <a:br>
              <a:rPr lang="el-GR" sz="2200" b="1" i="0" u="none" strike="noStrike" baseline="0" dirty="0">
                <a:latin typeface="MyriadPro-Semibold"/>
              </a:rPr>
            </a:br>
            <a:r>
              <a:rPr lang="el-GR" sz="2200" b="1" i="0" u="none" strike="noStrike" baseline="0" dirty="0">
                <a:latin typeface="MyriadPro-Semibold"/>
              </a:rPr>
              <a:t>Άρθρα 248 -259</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1944466" y="5269749"/>
            <a:ext cx="8915399" cy="1126283"/>
          </a:xfrm>
        </p:spPr>
        <p:txBody>
          <a:bodyPr/>
          <a:lstStyle/>
          <a:p>
            <a:pPr algn="ctr"/>
            <a:r>
              <a:rPr lang="el-GR" b="1" dirty="0"/>
              <a:t>Βασικές αλλαγές λειτουργίας των Ε.Λ.Κ.Ε. σύμφωνα με το Νόμο 4957/2022 (Φ.Ε.Κ. Α’ 141/21.07.2022)</a:t>
            </a:r>
          </a:p>
        </p:txBody>
      </p:sp>
      <p:sp>
        <p:nvSpPr>
          <p:cNvPr id="4" name="TextBox 3">
            <a:extLst>
              <a:ext uri="{FF2B5EF4-FFF2-40B4-BE49-F238E27FC236}">
                <a16:creationId xmlns:a16="http://schemas.microsoft.com/office/drawing/2014/main" id="{401EF03A-2F14-7CA9-488A-36825ADADE11}"/>
              </a:ext>
            </a:extLst>
          </p:cNvPr>
          <p:cNvSpPr txBox="1"/>
          <p:nvPr/>
        </p:nvSpPr>
        <p:spPr>
          <a:xfrm>
            <a:off x="2877988" y="5934367"/>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Tree>
    <p:extLst>
      <p:ext uri="{BB962C8B-B14F-4D97-AF65-F5344CB8AC3E}">
        <p14:creationId xmlns:p14="http://schemas.microsoft.com/office/powerpoint/2010/main" val="251928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3</a:t>
            </a:r>
            <a:br>
              <a:rPr lang="el-GR" sz="2200" b="1" i="0" u="none" strike="noStrike" baseline="0" dirty="0">
                <a:latin typeface="MyriadPro-Semibold"/>
              </a:rPr>
            </a:br>
            <a:r>
              <a:rPr lang="el-GR" sz="2200" b="1" i="0" u="none" strike="noStrike" baseline="0" dirty="0">
                <a:latin typeface="MyriadPro-Semibold"/>
              </a:rPr>
              <a:t>Διαδικασία χορήγησης προκαταβολών</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829807"/>
          </a:xfrm>
          <a:solidFill>
            <a:schemeClr val="accent3">
              <a:lumMod val="20000"/>
              <a:lumOff val="80000"/>
            </a:schemeClr>
          </a:solidFill>
          <a:ln>
            <a:solidFill>
              <a:schemeClr val="accent1"/>
            </a:solidFill>
          </a:ln>
        </p:spPr>
        <p:txBody>
          <a:bodyPr>
            <a:normAutofit fontScale="92500" lnSpcReduction="20000"/>
          </a:bodyPr>
          <a:lstStyle/>
          <a:p>
            <a:pPr>
              <a:lnSpc>
                <a:spcPct val="130000"/>
              </a:lnSpc>
            </a:pPr>
            <a:r>
              <a:rPr lang="el-GR" b="1" dirty="0">
                <a:solidFill>
                  <a:schemeClr val="tx1"/>
                </a:solidFill>
              </a:rPr>
              <a:t>παρ. 1</a:t>
            </a:r>
            <a:r>
              <a:rPr lang="el-GR" dirty="0"/>
              <a:t> Οι ΕΛΚΕ των ΑΕΙ, κατόπιν αιτήματος του Επιστημονικού Υπευθύνου, δύνανται να χορηγούν προκαταβολές και να εκδίδουν χρηματικά εντάλματα προπληρωμής (Χ.Ε.Π.) για την κάλυψη αναγκών [...]</a:t>
            </a:r>
          </a:p>
          <a:p>
            <a:pPr>
              <a:lnSpc>
                <a:spcPct val="130000"/>
              </a:lnSpc>
            </a:pPr>
            <a:r>
              <a:rPr lang="el-GR" b="1" dirty="0">
                <a:solidFill>
                  <a:schemeClr val="tx1"/>
                </a:solidFill>
              </a:rPr>
              <a:t>παρ. 2</a:t>
            </a:r>
            <a:r>
              <a:rPr lang="el-GR" dirty="0"/>
              <a:t> Το Χ.Ε.Π. χορηγείται με σκοπό την κάλυψη δαπανών που εμπίπτουν σε μια από τις ακόλουθες κατηγορίες: </a:t>
            </a:r>
            <a:r>
              <a:rPr lang="el-GR" b="1" dirty="0"/>
              <a:t>α)</a:t>
            </a:r>
            <a:r>
              <a:rPr lang="el-GR" dirty="0"/>
              <a:t> δαπάνες μετακίνησης εκτός έδρας, </a:t>
            </a:r>
            <a:r>
              <a:rPr lang="el-GR" b="1" dirty="0"/>
              <a:t>β)</a:t>
            </a:r>
            <a:r>
              <a:rPr lang="el-GR" dirty="0"/>
              <a:t> δαπάνες προμήθειας οργάνων, αναλωσίμων ή εξειδικευμένων υπηρεσιών από το εξωτερικό, </a:t>
            </a:r>
            <a:r>
              <a:rPr lang="el-GR" b="1" dirty="0"/>
              <a:t>γ)</a:t>
            </a:r>
            <a:r>
              <a:rPr lang="el-GR" dirty="0"/>
              <a:t> ανάγκες μικροεξόδων λοιπών δαπανών μέχρι το ποσό των χιλίων (1.000) ευρώ, </a:t>
            </a:r>
            <a:r>
              <a:rPr lang="el-GR" b="1" dirty="0"/>
              <a:t>δ)</a:t>
            </a:r>
            <a:r>
              <a:rPr lang="el-GR" dirty="0"/>
              <a:t> δαπάνες προβολής ή προώθησης που είναι αναγκαίες για την εκτέλεση έργων/προγραμμάτων</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569652"/>
            <a:ext cx="8915399" cy="646331"/>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Για την έγκριση του ΧΕΠ απαιτείται πράξη του Προέδρου της ΕΕ κατόπιν αιτιολογημένου αιτήματος του ΕΥ</a:t>
            </a:r>
          </a:p>
        </p:txBody>
      </p:sp>
    </p:spTree>
    <p:extLst>
      <p:ext uri="{BB962C8B-B14F-4D97-AF65-F5344CB8AC3E}">
        <p14:creationId xmlns:p14="http://schemas.microsoft.com/office/powerpoint/2010/main" val="357815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1000" fill="hold"/>
                                        <p:tgtEl>
                                          <p:spTgt spid="4"/>
                                        </p:tgtEl>
                                        <p:attrNameLst>
                                          <p:attrName>ppt_w</p:attrName>
                                        </p:attrNameLst>
                                      </p:cBhvr>
                                      <p:tavLst>
                                        <p:tav tm="0">
                                          <p:val>
                                            <p:fltVal val="0"/>
                                          </p:val>
                                        </p:tav>
                                        <p:tav tm="100000">
                                          <p:val>
                                            <p:strVal val="#ppt_w"/>
                                          </p:val>
                                        </p:tav>
                                      </p:tavLst>
                                    </p:anim>
                                    <p:anim calcmode="lin" valueType="num">
                                      <p:cBhvr>
                                        <p:cTn id="32" dur="1000" fill="hold"/>
                                        <p:tgtEl>
                                          <p:spTgt spid="4"/>
                                        </p:tgtEl>
                                        <p:attrNameLst>
                                          <p:attrName>ppt_h</p:attrName>
                                        </p:attrNameLst>
                                      </p:cBhvr>
                                      <p:tavLst>
                                        <p:tav tm="0">
                                          <p:val>
                                            <p:fltVal val="0"/>
                                          </p:val>
                                        </p:tav>
                                        <p:tav tm="100000">
                                          <p:val>
                                            <p:strVal val="#ppt_h"/>
                                          </p:val>
                                        </p:tav>
                                      </p:tavLst>
                                    </p:anim>
                                    <p:anim calcmode="lin" valueType="num">
                                      <p:cBhvr>
                                        <p:cTn id="33" dur="1000" fill="hold"/>
                                        <p:tgtEl>
                                          <p:spTgt spid="4"/>
                                        </p:tgtEl>
                                        <p:attrNameLst>
                                          <p:attrName>style.rotation</p:attrName>
                                        </p:attrNameLst>
                                      </p:cBhvr>
                                      <p:tavLst>
                                        <p:tav tm="0">
                                          <p:val>
                                            <p:fltVal val="90"/>
                                          </p:val>
                                        </p:tav>
                                        <p:tav tm="100000">
                                          <p:val>
                                            <p:fltVal val="0"/>
                                          </p:val>
                                        </p:tav>
                                      </p:tavLst>
                                    </p:anim>
                                    <p:animEffect transition="in" filter="fade">
                                      <p:cBhvr>
                                        <p:cTn id="3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3703431" y="352540"/>
            <a:ext cx="4785138" cy="1845369"/>
          </a:xfrm>
        </p:spPr>
        <p:txBody>
          <a:bodyPr>
            <a:normAutofit/>
          </a:bodyPr>
          <a:lstStyle/>
          <a:p>
            <a:pPr algn="ctr"/>
            <a:r>
              <a:rPr lang="en-US" sz="2200" b="1" i="0" u="none" strike="noStrike" baseline="0" dirty="0">
                <a:solidFill>
                  <a:srgbClr val="001ACD"/>
                </a:solidFill>
                <a:latin typeface="MyriadPro-Semibold"/>
              </a:rPr>
              <a:t>NOMO</a:t>
            </a:r>
            <a:r>
              <a:rPr lang="el-GR" sz="2200" b="1" i="0" u="none" strike="noStrike" baseline="0" dirty="0">
                <a:solidFill>
                  <a:srgbClr val="001ACD"/>
                </a:solidFill>
                <a:latin typeface="MyriadPro-Semibold"/>
              </a:rPr>
              <a:t>Σ ΥΠ’ ΑΡΙΘΜ. 4957</a:t>
            </a:r>
            <a:br>
              <a:rPr lang="en-US" sz="2200" b="1" i="0" u="none" strike="noStrike" baseline="0" dirty="0">
                <a:solidFill>
                  <a:srgbClr val="001ACD"/>
                </a:solidFill>
                <a:latin typeface="MyriadPro-Semibold"/>
              </a:rPr>
            </a:br>
            <a:r>
              <a:rPr lang="el-GR" sz="2200" b="1" i="0" u="none" strike="noStrike" baseline="0" dirty="0">
                <a:latin typeface="MyriadPro-Semibold"/>
              </a:rPr>
              <a:t>ΚΕΦΑΛΑΙΟ ΚΖ’</a:t>
            </a:r>
            <a:br>
              <a:rPr lang="el-GR" sz="2200" b="1" i="0" u="none" strike="noStrike" baseline="0" dirty="0">
                <a:latin typeface="MyriadPro-Semibold"/>
              </a:rPr>
            </a:br>
            <a:r>
              <a:rPr lang="el-GR" sz="2200" b="1" i="0" u="none" strike="noStrike" baseline="0" dirty="0">
                <a:latin typeface="MyriadPro-Semibold"/>
              </a:rPr>
              <a:t>ΟΡΓΑΝΩΣΗ ΚΑΙ ΛΕΙΤΟΥΡΓΙΑ ΕΙΔΙΚΩΝ</a:t>
            </a:r>
            <a:br>
              <a:rPr lang="el-GR" sz="2200" b="1" i="0" u="none" strike="noStrike" baseline="0" dirty="0">
                <a:latin typeface="MyriadPro-Semibold"/>
              </a:rPr>
            </a:br>
            <a:r>
              <a:rPr lang="el-GR" sz="2200" b="1" i="0" u="none" strike="noStrike" baseline="0" dirty="0">
                <a:latin typeface="MyriadPro-Semibold"/>
              </a:rPr>
              <a:t>ΛΟΓΑΡΙΑΣΜΩΝ ΚΟΝΔΥΛΙΩΝ ΕΡΕΥΝΑΣ</a:t>
            </a:r>
            <a:br>
              <a:rPr lang="el-GR" sz="2200" b="1" i="0" u="none" strike="noStrike" baseline="0" dirty="0">
                <a:latin typeface="MyriadPro-Semibold"/>
              </a:rPr>
            </a:br>
            <a:r>
              <a:rPr lang="el-GR" sz="2200" b="1" i="0" u="none" strike="noStrike" baseline="0" dirty="0">
                <a:latin typeface="MyriadPro-Semibold"/>
              </a:rPr>
              <a:t>Άρθρα 126, 127 και 243</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1944466" y="5269748"/>
            <a:ext cx="8915399" cy="1126283"/>
          </a:xfrm>
        </p:spPr>
        <p:txBody>
          <a:bodyPr/>
          <a:lstStyle/>
          <a:p>
            <a:pPr algn="ctr"/>
            <a:r>
              <a:rPr lang="el-GR" b="1" dirty="0"/>
              <a:t>Βασικές αλλαγές λειτουργίας των Ε.Λ.Κ.Ε. σύμφωνα με το Νόμο 4957/2022 (Φ.Ε.Κ. Α’ 141/21.07.2022)</a:t>
            </a:r>
          </a:p>
        </p:txBody>
      </p:sp>
      <p:sp>
        <p:nvSpPr>
          <p:cNvPr id="4" name="TextBox 3">
            <a:extLst>
              <a:ext uri="{FF2B5EF4-FFF2-40B4-BE49-F238E27FC236}">
                <a16:creationId xmlns:a16="http://schemas.microsoft.com/office/drawing/2014/main" id="{401EF03A-2F14-7CA9-488A-36825ADADE11}"/>
              </a:ext>
            </a:extLst>
          </p:cNvPr>
          <p:cNvSpPr txBox="1"/>
          <p:nvPr/>
        </p:nvSpPr>
        <p:spPr>
          <a:xfrm>
            <a:off x="2877988" y="5829000"/>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
        <p:nvSpPr>
          <p:cNvPr id="5" name="TextBox 4">
            <a:extLst>
              <a:ext uri="{FF2B5EF4-FFF2-40B4-BE49-F238E27FC236}">
                <a16:creationId xmlns:a16="http://schemas.microsoft.com/office/drawing/2014/main" id="{5444152F-B21D-3591-4A95-A89FC7E0C61D}"/>
              </a:ext>
            </a:extLst>
          </p:cNvPr>
          <p:cNvSpPr txBox="1"/>
          <p:nvPr/>
        </p:nvSpPr>
        <p:spPr>
          <a:xfrm>
            <a:off x="3551349" y="3195158"/>
            <a:ext cx="5089301"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l-GR" sz="4000" b="1" dirty="0">
                <a:ln w="0"/>
                <a:solidFill>
                  <a:schemeClr val="bg1"/>
                </a:solidFill>
                <a:effectLst>
                  <a:outerShdw blurRad="38100" dist="25400" dir="5400000" algn="ctr" rotWithShape="0">
                    <a:srgbClr val="6E747A">
                      <a:alpha val="43000"/>
                    </a:srgbClr>
                  </a:outerShdw>
                </a:effectLst>
              </a:rPr>
              <a:t>Θέματα αποδοχών</a:t>
            </a:r>
            <a:endParaRPr lang="el-GR" sz="3200" b="1" dirty="0">
              <a:ln w="0"/>
              <a:solidFill>
                <a:schemeClr val="bg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5452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443346"/>
            <a:ext cx="8915399" cy="909180"/>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126</a:t>
            </a:r>
            <a:br>
              <a:rPr lang="el-GR" sz="2200" b="1" i="0" u="none" strike="noStrike" baseline="0" dirty="0">
                <a:latin typeface="MyriadPro-Semibold"/>
              </a:rPr>
            </a:br>
            <a:r>
              <a:rPr lang="el-GR" sz="2200" b="1" i="0" u="none" strike="noStrike" baseline="0" dirty="0">
                <a:latin typeface="MyriadPro-Semibold"/>
              </a:rPr>
              <a:t>Θέματα αποδοχών (1/5)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068319"/>
          </a:xfrm>
          <a:solidFill>
            <a:schemeClr val="accent3">
              <a:lumMod val="20000"/>
              <a:lumOff val="80000"/>
            </a:schemeClr>
          </a:solidFill>
          <a:ln>
            <a:solidFill>
              <a:schemeClr val="accent1"/>
            </a:solidFill>
          </a:ln>
        </p:spPr>
        <p:txBody>
          <a:bodyPr>
            <a:normAutofit/>
          </a:bodyPr>
          <a:lstStyle/>
          <a:p>
            <a:pPr>
              <a:lnSpc>
                <a:spcPct val="130000"/>
              </a:lnSpc>
            </a:pPr>
            <a:r>
              <a:rPr lang="el-GR" b="1" dirty="0">
                <a:solidFill>
                  <a:schemeClr val="tx1"/>
                </a:solidFill>
              </a:rPr>
              <a:t>παρ. 4</a:t>
            </a:r>
            <a:r>
              <a:rPr lang="el-GR" dirty="0"/>
              <a:t> [...]Οι αμοιβές των μελών Δ.Ε.Π., </a:t>
            </a:r>
            <a:r>
              <a:rPr lang="el-GR" u="sng" dirty="0"/>
              <a:t>μελών Ε.Ε.Π. και Ε.ΔΙ.Π.</a:t>
            </a:r>
            <a:r>
              <a:rPr lang="el-GR" dirty="0"/>
              <a:t> από τη συμμετοχή σε έργα/προγράμματα υπόκεινται σε παρακράτηση πέντε τοις εκατό (5%) επί του ακαθάριστου ποσού της αμοιβής τους. Οι παρακρατήσεις αποτελούν ίδιους πόρους του Ε.Λ.Κ.Ε., σύμφωνα με την περ. δ) του άρθρου 230.</a:t>
            </a:r>
            <a:endParaRPr lang="el-GR" b="1" u="sng"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3722986"/>
            <a:ext cx="8915399" cy="646331"/>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Πλέον, από 22/7/2022 και έπειτα τα μέλη ΕΕΠ και ΕΔΙΠ υπόκεινται σε παρακράτηση 5% υπέρ του ΕΛΚΕ, κάτι που δεν ίσχυε έως τις 21/7/2022.</a:t>
            </a:r>
          </a:p>
        </p:txBody>
      </p:sp>
    </p:spTree>
    <p:extLst>
      <p:ext uri="{BB962C8B-B14F-4D97-AF65-F5344CB8AC3E}">
        <p14:creationId xmlns:p14="http://schemas.microsoft.com/office/powerpoint/2010/main" val="22347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443346"/>
            <a:ext cx="8915399" cy="909180"/>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243</a:t>
            </a:r>
            <a:br>
              <a:rPr lang="el-GR" sz="2200" b="1" i="0" u="none" strike="noStrike" baseline="0" dirty="0">
                <a:latin typeface="MyriadPro-Semibold"/>
              </a:rPr>
            </a:br>
            <a:r>
              <a:rPr lang="el-GR" sz="2200" b="1" i="0" u="none" strike="noStrike" baseline="0" dirty="0">
                <a:latin typeface="MyriadPro-Semibold"/>
              </a:rPr>
              <a:t>Θέματα αποδοχών (2/5)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068319"/>
          </a:xfrm>
          <a:solidFill>
            <a:schemeClr val="accent3">
              <a:lumMod val="20000"/>
              <a:lumOff val="80000"/>
            </a:schemeClr>
          </a:solidFill>
          <a:ln>
            <a:solidFill>
              <a:schemeClr val="accent1"/>
            </a:solidFill>
          </a:ln>
        </p:spPr>
        <p:txBody>
          <a:bodyPr>
            <a:normAutofit/>
          </a:bodyPr>
          <a:lstStyle/>
          <a:p>
            <a:pPr>
              <a:lnSpc>
                <a:spcPct val="130000"/>
              </a:lnSpc>
            </a:pPr>
            <a:r>
              <a:rPr lang="el-GR" b="1" dirty="0">
                <a:solidFill>
                  <a:schemeClr val="tx1"/>
                </a:solidFill>
              </a:rPr>
              <a:t>παρ. 6</a:t>
            </a:r>
            <a:r>
              <a:rPr lang="el-GR" dirty="0"/>
              <a:t> [...] Για την απασχόληση δημοσίων υπαλλήλων σε έργα/προγράμματα των Ε.Λ.Κ.Ε. των Α.Ε.Ι. </a:t>
            </a:r>
            <a:r>
              <a:rPr lang="el-GR" b="1" dirty="0"/>
              <a:t>δεν καταβάλλονται ασφαλιστικές εισφορές υπέρ του Ηλεκτρονικού Εθνικού Φορέα Κοινωνικής Ασφάλισης (e-Ε.Φ.Κ.Α.) για κύρια σύνταξη και υγειονομική περίθαλψη,</a:t>
            </a:r>
            <a:r>
              <a:rPr lang="el-GR" dirty="0"/>
              <a:t> παροχές σε είδος και σε χρήμα, σύμφωνα με το άρθρο 55 του ν. 4509/2017 (Α’ 201).</a:t>
            </a:r>
            <a:endParaRPr lang="el-GR" b="1" u="sng"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3722986"/>
            <a:ext cx="8915399" cy="923330"/>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Πλέον, από 22/7/2022 και έπειτα οι δημόσιοι υπάλληλοι δεν υπόκεινται σε κρατήσεις ασφαλιστικών εισφορών για κύρια σύνταξη και υγειονομική περίθαλψη. </a:t>
            </a:r>
          </a:p>
        </p:txBody>
      </p:sp>
    </p:spTree>
    <p:extLst>
      <p:ext uri="{BB962C8B-B14F-4D97-AF65-F5344CB8AC3E}">
        <p14:creationId xmlns:p14="http://schemas.microsoft.com/office/powerpoint/2010/main" val="99349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443346"/>
            <a:ext cx="8915399" cy="909180"/>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126</a:t>
            </a:r>
            <a:br>
              <a:rPr lang="el-GR" sz="2200" b="1" i="0" u="none" strike="noStrike" baseline="0" dirty="0">
                <a:latin typeface="MyriadPro-Semibold"/>
              </a:rPr>
            </a:br>
            <a:r>
              <a:rPr lang="el-GR" sz="2200" b="1" i="0" u="none" strike="noStrike" baseline="0" dirty="0">
                <a:latin typeface="MyriadPro-Semibold"/>
              </a:rPr>
              <a:t>Θέματα αποδοχών (3/5)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068319"/>
          </a:xfrm>
          <a:solidFill>
            <a:schemeClr val="accent3">
              <a:lumMod val="20000"/>
              <a:lumOff val="80000"/>
            </a:schemeClr>
          </a:solidFill>
          <a:ln>
            <a:solidFill>
              <a:schemeClr val="accent1"/>
            </a:solidFill>
          </a:ln>
        </p:spPr>
        <p:txBody>
          <a:bodyPr>
            <a:normAutofit fontScale="85000" lnSpcReduction="10000"/>
          </a:bodyPr>
          <a:lstStyle/>
          <a:p>
            <a:pPr>
              <a:lnSpc>
                <a:spcPct val="130000"/>
              </a:lnSpc>
            </a:pPr>
            <a:r>
              <a:rPr lang="el-GR" b="1" dirty="0">
                <a:solidFill>
                  <a:schemeClr val="tx1"/>
                </a:solidFill>
              </a:rPr>
              <a:t>παρ. 3</a:t>
            </a:r>
            <a:r>
              <a:rPr lang="el-GR" dirty="0"/>
              <a:t> Δικαίωμα αμοιβής για τη συμμετοχή σε προγράμματα της παρ. 1 έχει το διδακτικό προσωπικό των κατηγοριών α) έως δ) της παρ. 2 αποκλειστικά για την παροχή διδακτικού έργου που </a:t>
            </a:r>
            <a:r>
              <a:rPr lang="el-GR" b="1" dirty="0"/>
              <a:t>συνιστά πρόσθετη απασχόληση </a:t>
            </a:r>
            <a:r>
              <a:rPr lang="el-GR" u="sng" dirty="0"/>
              <a:t>πέραν των ελάχιστων υποχρεώσεών του </a:t>
            </a:r>
            <a:r>
              <a:rPr lang="el-GR" dirty="0"/>
              <a:t>και </a:t>
            </a:r>
            <a:r>
              <a:rPr lang="el-GR" b="1" dirty="0">
                <a:solidFill>
                  <a:schemeClr val="accent1">
                    <a:lumMod val="60000"/>
                    <a:lumOff val="40000"/>
                  </a:schemeClr>
                </a:solidFill>
              </a:rPr>
              <a:t>υπό την προϋπόθεση ότι έχει εκπληρώσει τις ελάχιστες υποχρεώσεις του προς το Τμήμα στο οποίο υπηρετεί</a:t>
            </a:r>
            <a:r>
              <a:rPr lang="el-GR" dirty="0"/>
              <a:t>. </a:t>
            </a:r>
            <a:r>
              <a:rPr lang="el-GR" b="1" dirty="0"/>
              <a:t>Για τον σκοπό αυτό υποβάλλεται προς τον Ειδικό Λογαριασμό Κονδυλίων Έρευνας (Ε.Λ.Κ.Ε.) του Α.Ε.Ι. υπεύθυνη δήλωση του διδάσκοντος περί τήρησης των όρων και προϋποθέσεων πρόσθετης απασχόλησης σε προγράμματα της παρ. 1.</a:t>
            </a:r>
            <a:endParaRPr lang="el-GR" b="1" u="sng"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3722986"/>
            <a:ext cx="8915399" cy="1477328"/>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Στην παρ. 1 αναφέρεται στην παροχή διδακτικού έργου σε προγράμματα σπουδών δεύτερου και τρίτου κύκλου, Ξενόγλωσσα Προγράμματα Σπουδών (Ξ.Π.Σ.) και κάθε είδους εκπαιδευτικά προγράμματα του Κέντρου Επιμόρφωσης και Διά Βίου Μάθησης (Κ.Ε.ΔΙ.ΒΙ.Μ.)</a:t>
            </a:r>
          </a:p>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Οι κατηγορίες α) έως δ) αφορούν στα μέλη ΔΕΠ, ΕΕΠ, ΕΔΙΠ και ΕΤΕΠ</a:t>
            </a:r>
          </a:p>
        </p:txBody>
      </p:sp>
    </p:spTree>
    <p:extLst>
      <p:ext uri="{BB962C8B-B14F-4D97-AF65-F5344CB8AC3E}">
        <p14:creationId xmlns:p14="http://schemas.microsoft.com/office/powerpoint/2010/main" val="109344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443346"/>
            <a:ext cx="8915399" cy="909180"/>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126</a:t>
            </a:r>
            <a:br>
              <a:rPr lang="el-GR" sz="2200" b="1" i="0" u="none" strike="noStrike" baseline="0" dirty="0">
                <a:latin typeface="MyriadPro-Semibold"/>
              </a:rPr>
            </a:br>
            <a:r>
              <a:rPr lang="el-GR" sz="2200" b="1" i="0" u="none" strike="noStrike" baseline="0" dirty="0">
                <a:latin typeface="MyriadPro-Semibold"/>
              </a:rPr>
              <a:t>Θέματα αποδοχών (4/5)	</a:t>
            </a:r>
            <a:endParaRPr lang="el-GR" sz="2200"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378768"/>
            <a:ext cx="8915399" cy="1754326"/>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highlight>
                  <a:srgbClr val="808080"/>
                </a:highlight>
              </a:rPr>
              <a:t>Διαδικασία υποβολής ΥΔ:</a:t>
            </a:r>
          </a:p>
          <a:p>
            <a:r>
              <a:rPr lang="el-GR" dirty="0">
                <a:ln w="0"/>
                <a:solidFill>
                  <a:schemeClr val="bg1"/>
                </a:solidFill>
                <a:effectLst>
                  <a:outerShdw blurRad="38100" dist="19050" dir="2700000" algn="tl" rotWithShape="0">
                    <a:schemeClr val="dk1">
                      <a:alpha val="40000"/>
                    </a:schemeClr>
                  </a:outerShdw>
                </a:effectLst>
              </a:rPr>
              <a:t>    (α) Ο διδάσκων αποκτά </a:t>
            </a:r>
            <a:r>
              <a:rPr lang="en-US" dirty="0">
                <a:ln w="0"/>
                <a:solidFill>
                  <a:schemeClr val="bg1"/>
                </a:solidFill>
                <a:effectLst>
                  <a:outerShdw blurRad="38100" dist="19050" dir="2700000" algn="tl" rotWithShape="0">
                    <a:schemeClr val="dk1">
                      <a:alpha val="40000"/>
                    </a:schemeClr>
                  </a:outerShdw>
                </a:effectLst>
              </a:rPr>
              <a:t>online </a:t>
            </a:r>
            <a:r>
              <a:rPr lang="el-GR" dirty="0">
                <a:ln w="0"/>
                <a:solidFill>
                  <a:schemeClr val="bg1"/>
                </a:solidFill>
                <a:effectLst>
                  <a:outerShdw blurRad="38100" dist="19050" dir="2700000" algn="tl" rotWithShape="0">
                    <a:schemeClr val="dk1">
                      <a:alpha val="40000"/>
                    </a:schemeClr>
                  </a:outerShdw>
                </a:effectLst>
              </a:rPr>
              <a:t>κωδικούς </a:t>
            </a:r>
            <a:r>
              <a:rPr lang="en-US" dirty="0" err="1">
                <a:ln w="0"/>
                <a:solidFill>
                  <a:schemeClr val="bg1"/>
                </a:solidFill>
                <a:effectLst>
                  <a:outerShdw blurRad="38100" dist="19050" dir="2700000" algn="tl" rotWithShape="0">
                    <a:schemeClr val="dk1">
                      <a:alpha val="40000"/>
                    </a:schemeClr>
                  </a:outerShdw>
                </a:effectLst>
              </a:rPr>
              <a:t>webresCom</a:t>
            </a:r>
            <a:r>
              <a:rPr lang="en-US" dirty="0">
                <a:ln w="0"/>
                <a:solidFill>
                  <a:schemeClr val="bg1"/>
                </a:solidFill>
                <a:effectLst>
                  <a:outerShdw blurRad="38100" dist="19050" dir="2700000" algn="tl" rotWithShape="0">
                    <a:schemeClr val="dk1">
                      <a:alpha val="40000"/>
                    </a:schemeClr>
                  </a:outerShdw>
                </a:effectLst>
              </a:rPr>
              <a:t> (</a:t>
            </a:r>
            <a:r>
              <a:rPr lang="el-GR" dirty="0">
                <a:ln w="0"/>
                <a:solidFill>
                  <a:schemeClr val="bg1"/>
                </a:solidFill>
                <a:effectLst>
                  <a:outerShdw blurRad="38100" dist="19050" dir="2700000" algn="tl" rotWithShape="0">
                    <a:schemeClr val="dk1">
                      <a:alpha val="40000"/>
                    </a:schemeClr>
                  </a:outerShdw>
                </a:effectLst>
              </a:rPr>
              <a:t>εάν δεν έχει ήδη)</a:t>
            </a:r>
          </a:p>
          <a:p>
            <a:r>
              <a:rPr lang="el-GR" dirty="0">
                <a:ln w="0"/>
                <a:solidFill>
                  <a:schemeClr val="bg1"/>
                </a:solidFill>
                <a:effectLst>
                  <a:outerShdw blurRad="38100" dist="19050" dir="2700000" algn="tl" rotWithShape="0">
                    <a:schemeClr val="dk1">
                      <a:alpha val="40000"/>
                    </a:schemeClr>
                  </a:outerShdw>
                </a:effectLst>
              </a:rPr>
              <a:t>    (β) Εισέρχεται στις υπηρεσίες </a:t>
            </a:r>
            <a:r>
              <a:rPr lang="en-US" dirty="0" err="1">
                <a:ln w="0"/>
                <a:solidFill>
                  <a:schemeClr val="bg1"/>
                </a:solidFill>
                <a:effectLst>
                  <a:outerShdw blurRad="38100" dist="19050" dir="2700000" algn="tl" rotWithShape="0">
                    <a:schemeClr val="dk1">
                      <a:alpha val="40000"/>
                    </a:schemeClr>
                  </a:outerShdw>
                </a:effectLst>
              </a:rPr>
              <a:t>webresCom</a:t>
            </a:r>
            <a:endParaRPr lang="en-US" dirty="0">
              <a:ln w="0"/>
              <a:solidFill>
                <a:schemeClr val="bg1"/>
              </a:solidFill>
              <a:effectLst>
                <a:outerShdw blurRad="38100" dist="19050" dir="2700000" algn="tl" rotWithShape="0">
                  <a:schemeClr val="dk1">
                    <a:alpha val="40000"/>
                  </a:schemeClr>
                </a:outerShdw>
              </a:effectLst>
            </a:endParaRPr>
          </a:p>
          <a:p>
            <a:r>
              <a:rPr lang="en-US" dirty="0">
                <a:ln w="0"/>
                <a:solidFill>
                  <a:schemeClr val="bg1"/>
                </a:solidFill>
                <a:effectLst>
                  <a:outerShdw blurRad="38100" dist="19050" dir="2700000" algn="tl" rotWithShape="0">
                    <a:schemeClr val="dk1">
                      <a:alpha val="40000"/>
                    </a:schemeClr>
                  </a:outerShdw>
                </a:effectLst>
              </a:rPr>
              <a:t>    (</a:t>
            </a:r>
            <a:r>
              <a:rPr lang="el-GR" dirty="0">
                <a:ln w="0"/>
                <a:solidFill>
                  <a:schemeClr val="bg1"/>
                </a:solidFill>
                <a:effectLst>
                  <a:outerShdw blurRad="38100" dist="19050" dir="2700000" algn="tl" rotWithShape="0">
                    <a:schemeClr val="dk1">
                      <a:alpha val="40000"/>
                    </a:schemeClr>
                  </a:outerShdw>
                </a:effectLst>
              </a:rPr>
              <a:t>γ) από την “Καρτέλα χρήστη”, επιλέγει “Αιτήματα/Υπεύθυνες δηλώσεις” και</a:t>
            </a:r>
            <a:endParaRPr lang="en-US" dirty="0">
              <a:ln w="0"/>
              <a:solidFill>
                <a:schemeClr val="bg1"/>
              </a:solidFill>
              <a:effectLst>
                <a:outerShdw blurRad="38100" dist="19050" dir="2700000" algn="tl" rotWithShape="0">
                  <a:schemeClr val="dk1">
                    <a:alpha val="40000"/>
                  </a:schemeClr>
                </a:outerShdw>
              </a:effectLst>
            </a:endParaRPr>
          </a:p>
          <a:p>
            <a:r>
              <a:rPr lang="en-US" dirty="0">
                <a:ln w="0"/>
                <a:solidFill>
                  <a:schemeClr val="bg1"/>
                </a:solidFill>
                <a:effectLst>
                  <a:outerShdw blurRad="38100" dist="19050" dir="2700000" algn="tl" rotWithShape="0">
                    <a:schemeClr val="dk1">
                      <a:alpha val="40000"/>
                    </a:schemeClr>
                  </a:outerShdw>
                </a:effectLst>
              </a:rPr>
              <a:t>         </a:t>
            </a:r>
            <a:r>
              <a:rPr lang="el-GR" dirty="0">
                <a:ln w="0"/>
                <a:solidFill>
                  <a:schemeClr val="bg1"/>
                </a:solidFill>
                <a:effectLst>
                  <a:outerShdw blurRad="38100" dist="19050" dir="2700000" algn="tl" rotWithShape="0">
                    <a:schemeClr val="dk1">
                      <a:alpha val="40000"/>
                    </a:schemeClr>
                  </a:outerShdw>
                </a:effectLst>
              </a:rPr>
              <a:t>από τα φίλτρα, τον τύπο: “Υπεύθυνη δήλωση ολοκλήρωσης διδακτικών</a:t>
            </a:r>
            <a:endParaRPr lang="en-US" dirty="0">
              <a:ln w="0"/>
              <a:solidFill>
                <a:schemeClr val="bg1"/>
              </a:solidFill>
              <a:effectLst>
                <a:outerShdw blurRad="38100" dist="19050" dir="2700000" algn="tl" rotWithShape="0">
                  <a:schemeClr val="dk1">
                    <a:alpha val="40000"/>
                  </a:schemeClr>
                </a:outerShdw>
              </a:effectLst>
            </a:endParaRPr>
          </a:p>
          <a:p>
            <a:r>
              <a:rPr lang="en-US" dirty="0">
                <a:ln w="0"/>
                <a:solidFill>
                  <a:schemeClr val="bg1"/>
                </a:solidFill>
                <a:effectLst>
                  <a:outerShdw blurRad="38100" dist="19050" dir="2700000" algn="tl" rotWithShape="0">
                    <a:schemeClr val="dk1">
                      <a:alpha val="40000"/>
                    </a:schemeClr>
                  </a:outerShdw>
                </a:effectLst>
              </a:rPr>
              <a:t>         </a:t>
            </a:r>
            <a:r>
              <a:rPr lang="el-GR" dirty="0">
                <a:ln w="0"/>
                <a:solidFill>
                  <a:schemeClr val="bg1"/>
                </a:solidFill>
                <a:effectLst>
                  <a:outerShdw blurRad="38100" dist="19050" dir="2700000" algn="tl" rotWithShape="0">
                    <a:schemeClr val="dk1">
                      <a:alpha val="40000"/>
                    </a:schemeClr>
                  </a:outerShdw>
                </a:effectLst>
              </a:rPr>
              <a:t>υποχρεώσεων”</a:t>
            </a:r>
          </a:p>
        </p:txBody>
      </p:sp>
      <p:pic>
        <p:nvPicPr>
          <p:cNvPr id="12" name="Picture 11" descr="Graphical user interface, text, application, email">
            <a:extLst>
              <a:ext uri="{FF2B5EF4-FFF2-40B4-BE49-F238E27FC236}">
                <a16:creationId xmlns:a16="http://schemas.microsoft.com/office/drawing/2014/main" id="{51241FDE-6CF3-5BD3-EFD7-EDC3C8A46FD7}"/>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2265656" y="1527141"/>
            <a:ext cx="8915399" cy="254228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8520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443346"/>
            <a:ext cx="8915399" cy="909180"/>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126</a:t>
            </a:r>
            <a:br>
              <a:rPr lang="el-GR" sz="2200" b="1" i="0" u="none" strike="noStrike" baseline="0" dirty="0">
                <a:latin typeface="MyriadPro-Semibold"/>
              </a:rPr>
            </a:br>
            <a:r>
              <a:rPr lang="el-GR" sz="2200" b="1" i="0" u="none" strike="noStrike" baseline="0" dirty="0">
                <a:latin typeface="MyriadPro-Semibold"/>
              </a:rPr>
              <a:t>Θέματα αποδοχών (5/5)	</a:t>
            </a:r>
            <a:endParaRPr lang="el-GR" sz="2200"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6" y="5043809"/>
            <a:ext cx="8915399" cy="1200329"/>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highlight>
                  <a:srgbClr val="808080"/>
                </a:highlight>
              </a:rPr>
              <a:t>Διαδικασία υποβολής ΥΔ (...συνέχεια):</a:t>
            </a:r>
          </a:p>
          <a:p>
            <a:r>
              <a:rPr lang="el-GR" dirty="0">
                <a:ln w="0"/>
                <a:solidFill>
                  <a:schemeClr val="bg1"/>
                </a:solidFill>
                <a:effectLst>
                  <a:outerShdw blurRad="38100" dist="19050" dir="2700000" algn="tl" rotWithShape="0">
                    <a:schemeClr val="dk1">
                      <a:alpha val="40000"/>
                    </a:schemeClr>
                  </a:outerShdw>
                </a:effectLst>
              </a:rPr>
              <a:t>    (δ) Ακολούθως, μπορεί να δηλώσει την ημερομηνία εκπλήρωσης των</a:t>
            </a:r>
          </a:p>
          <a:p>
            <a:r>
              <a:rPr lang="el-GR" dirty="0">
                <a:ln w="0"/>
                <a:solidFill>
                  <a:schemeClr val="bg1"/>
                </a:solidFill>
                <a:effectLst>
                  <a:outerShdw blurRad="38100" dist="19050" dir="2700000" algn="tl" rotWithShape="0">
                    <a:schemeClr val="dk1">
                      <a:alpha val="40000"/>
                    </a:schemeClr>
                  </a:outerShdw>
                </a:effectLst>
              </a:rPr>
              <a:t>          διδακτικών του υποχρεώσεων και να επιλέξει το αρχείο της υπεύθυνης</a:t>
            </a:r>
          </a:p>
          <a:p>
            <a:r>
              <a:rPr lang="el-GR" dirty="0">
                <a:ln w="0"/>
                <a:solidFill>
                  <a:schemeClr val="bg1"/>
                </a:solidFill>
                <a:effectLst>
                  <a:outerShdw blurRad="38100" dist="19050" dir="2700000" algn="tl" rotWithShape="0">
                    <a:schemeClr val="dk1">
                      <a:alpha val="40000"/>
                    </a:schemeClr>
                  </a:outerShdw>
                </a:effectLst>
              </a:rPr>
              <a:t>          δήλωσης και να το συνυποβάλλει</a:t>
            </a:r>
          </a:p>
        </p:txBody>
      </p:sp>
      <p:pic>
        <p:nvPicPr>
          <p:cNvPr id="5" name="Picture 4" descr="Graphical user interface, application, Word&#10;&#10;Description automatically generated">
            <a:extLst>
              <a:ext uri="{FF2B5EF4-FFF2-40B4-BE49-F238E27FC236}">
                <a16:creationId xmlns:a16="http://schemas.microsoft.com/office/drawing/2014/main" id="{4F95C847-6C3C-F10A-A801-D514417E46EF}"/>
              </a:ext>
            </a:extLst>
          </p:cNvPr>
          <p:cNvPicPr>
            <a:picLocks noChangeAspect="1"/>
          </p:cNvPicPr>
          <p:nvPr/>
        </p:nvPicPr>
        <p:blipFill>
          <a:blip r:embed="rId3"/>
          <a:stretch>
            <a:fillRect/>
          </a:stretch>
        </p:blipFill>
        <p:spPr>
          <a:xfrm>
            <a:off x="2894839" y="1352526"/>
            <a:ext cx="7315200" cy="34766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89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127</a:t>
            </a:r>
            <a:br>
              <a:rPr lang="el-GR" sz="2200" b="1" i="0" u="none" strike="noStrike" baseline="0" dirty="0">
                <a:latin typeface="MyriadPro-Semibold"/>
              </a:rPr>
            </a:br>
            <a:r>
              <a:rPr lang="el-GR" sz="2200" b="1" i="0" u="none" strike="noStrike" baseline="0" dirty="0">
                <a:latin typeface="MyriadPro-Semibold"/>
              </a:rPr>
              <a:t>Παροχή διδακτικού και ερευνητικού έργου από δημόσιους υπαλλήλους (1/2)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821218"/>
            <a:ext cx="8915399" cy="2953985"/>
          </a:xfrm>
          <a:solidFill>
            <a:schemeClr val="accent3">
              <a:lumMod val="20000"/>
              <a:lumOff val="80000"/>
            </a:schemeClr>
          </a:solidFill>
          <a:ln>
            <a:solidFill>
              <a:schemeClr val="accent1"/>
            </a:solidFill>
          </a:ln>
        </p:spPr>
        <p:txBody>
          <a:bodyPr>
            <a:normAutofit fontScale="85000" lnSpcReduction="20000"/>
          </a:bodyPr>
          <a:lstStyle/>
          <a:p>
            <a:pPr>
              <a:lnSpc>
                <a:spcPct val="130000"/>
              </a:lnSpc>
            </a:pPr>
            <a:r>
              <a:rPr lang="el-GR" b="1" dirty="0">
                <a:solidFill>
                  <a:schemeClr val="tx1"/>
                </a:solidFill>
              </a:rPr>
              <a:t>παρ. 1</a:t>
            </a:r>
            <a:r>
              <a:rPr lang="el-GR" dirty="0"/>
              <a:t> Για το διδακτικό έργο σε προγράμματα πρώτου και δεύτερου κύκλου σπουδών, ξενόγλωσσα προγράμματα σπουδών και εκπαιδευτικά προγράμματα των Κέντρων Επιμόρφωσης και Διά Βίου Μάθησης (Κ.Ε.ΔΙ.ΒΙ.Μ.) των Ανώτατων Εκπαιδευτικών Ιδρυμά των (Α.Ε.Ι.), καθώς και για το ερευνητικό έργο προς τα Α.Ε.Ι. και ερευνητικούς και τεχνολογικούς φορείς, το οποίο παρέχεται </a:t>
            </a:r>
            <a:r>
              <a:rPr lang="el-GR" b="1" dirty="0"/>
              <a:t>από υπαλλήλους φορέων του δημόσιου τομέα</a:t>
            </a:r>
            <a:r>
              <a:rPr lang="el-GR" dirty="0"/>
              <a:t>, όπως αυτός οριοθετείται στην περ. α)της παρ. 1 του άρθρου 14 του ν. 4270/2014 (Α’ 143),</a:t>
            </a:r>
            <a:r>
              <a:rPr lang="el-GR" b="1" dirty="0"/>
              <a:t>δεν εφαρμόζεται το άρθρο 31 του Κώδικα Κατάστασης Δημοσίων Πολιτικών Υπαλλήλων και Υπαλλήλων Ν.Π.Δ.Δ. </a:t>
            </a:r>
            <a:r>
              <a:rPr lang="el-GR" dirty="0"/>
              <a:t>(ν. 3528/2007 Α’ 26), </a:t>
            </a:r>
            <a:r>
              <a:rPr lang="el-GR" b="1" dirty="0"/>
              <a:t>περί της άδειας άσκησης ιδιωτικού έργου με αμοιβή</a:t>
            </a:r>
            <a:r>
              <a:rPr lang="el-GR" dirty="0"/>
              <a:t>, ή άλλες αντίστοιχες διατάξεις, </a:t>
            </a:r>
            <a:r>
              <a:rPr lang="el-GR" u="sng" dirty="0"/>
              <a:t>υπό την προϋπόθεση ότι εκτελείται εκτός του ωραρίου εργασίας των υπαλλήλων</a:t>
            </a:r>
            <a:r>
              <a:rPr lang="el-GR" dirty="0"/>
              <a:t>. Σε κάθε άλλη περίπτωση απαιτείται προηγούμενη άδεια άσκησης ιδιωτικού έργου με αμοιβή.</a:t>
            </a:r>
            <a:endParaRPr lang="el-GR" u="sng"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76946" y="4908322"/>
            <a:ext cx="8915399" cy="923330"/>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Πλέον, για τους δημοσίους υπαλλήλους που εκτελούν διδακτικό έργο δεν απαιτείται προσκόμιση άδειας από την υπηρεσία τους, αλλά απαιτείται η αίτηση γνωστοποίησης προς αυτή.</a:t>
            </a:r>
          </a:p>
        </p:txBody>
      </p:sp>
    </p:spTree>
    <p:extLst>
      <p:ext uri="{BB962C8B-B14F-4D97-AF65-F5344CB8AC3E}">
        <p14:creationId xmlns:p14="http://schemas.microsoft.com/office/powerpoint/2010/main" val="399255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127</a:t>
            </a:r>
            <a:br>
              <a:rPr lang="el-GR" sz="2200" b="1" i="0" u="none" strike="noStrike" baseline="0" dirty="0">
                <a:latin typeface="MyriadPro-Semibold"/>
              </a:rPr>
            </a:br>
            <a:r>
              <a:rPr lang="el-GR" sz="2200" b="1" i="0" u="none" strike="noStrike" baseline="0" dirty="0">
                <a:latin typeface="MyriadPro-Semibold"/>
              </a:rPr>
              <a:t>Παροχή διδακτικού και ερευνητικού έργου από δημόσιους υπαλλήλους (2/2)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572861"/>
            <a:ext cx="8915399" cy="2208917"/>
          </a:xfrm>
          <a:solidFill>
            <a:schemeClr val="accent3">
              <a:lumMod val="20000"/>
              <a:lumOff val="80000"/>
            </a:schemeClr>
          </a:solidFill>
          <a:ln>
            <a:solidFill>
              <a:schemeClr val="accent1"/>
            </a:solidFill>
          </a:ln>
        </p:spPr>
        <p:txBody>
          <a:bodyPr>
            <a:normAutofit fontScale="92500" lnSpcReduction="20000"/>
          </a:bodyPr>
          <a:lstStyle/>
          <a:p>
            <a:pPr>
              <a:lnSpc>
                <a:spcPct val="130000"/>
              </a:lnSpc>
            </a:pPr>
            <a:r>
              <a:rPr lang="el-GR" b="1" dirty="0">
                <a:solidFill>
                  <a:schemeClr val="tx1"/>
                </a:solidFill>
              </a:rPr>
              <a:t>παρ. 2</a:t>
            </a:r>
            <a:r>
              <a:rPr lang="el-GR" dirty="0"/>
              <a:t> διατηρούν την υποχρέωση έγγραφης ενημέρωσης της υπηρεσίας τους, αν αναλάβουν σχετική δραστηριότητα, γνωστοποιώντας τα ακόλουθα στοιχεία: α) το Α.Ε.Ι. ή τον ερευνητικό ή τεχνολογικό φορέα προς το οποίο θα παρασχεθεί το διδακτικό ή ερευνητικό έργο, β) το ακριβές αντικείμενο, γ) τη χρονική διάρκεια και δ) τις ημέρες και ώρες απασχόλησής τους ανά εβδομάδα. Η παράλειψη ενημέρωσης της υπηρεσίας εκ μέρους του υπαλλήλου συνιστά πειθαρχικό παράπτωμα, σύμφωνα με την περ. κε) της παρ. 1 του άρθρου 107 του ν. 3528/2007.</a:t>
            </a:r>
            <a:endParaRPr lang="el-GR" u="sng"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3993922"/>
            <a:ext cx="8915399" cy="1754326"/>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Επιπρόσθετα, στην αίτηση γνωστοποίησης θα πρέπει να αναγράφονται:</a:t>
            </a:r>
          </a:p>
          <a:p>
            <a:r>
              <a:rPr lang="el-GR" b="1" dirty="0">
                <a:ln w="0"/>
                <a:solidFill>
                  <a:schemeClr val="bg1"/>
                </a:solidFill>
                <a:effectLst>
                  <a:outerShdw blurRad="38100" dist="19050" dir="2700000" algn="tl" rotWithShape="0">
                    <a:schemeClr val="dk1">
                      <a:alpha val="40000"/>
                    </a:schemeClr>
                  </a:outerShdw>
                </a:effectLst>
              </a:rPr>
              <a:t>(α)</a:t>
            </a:r>
            <a:r>
              <a:rPr lang="el-GR" dirty="0">
                <a:ln w="0"/>
                <a:solidFill>
                  <a:schemeClr val="bg1"/>
                </a:solidFill>
                <a:effectLst>
                  <a:outerShdw blurRad="38100" dist="19050" dir="2700000" algn="tl" rotWithShape="0">
                    <a:schemeClr val="dk1">
                      <a:alpha val="40000"/>
                    </a:schemeClr>
                  </a:outerShdw>
                </a:effectLst>
              </a:rPr>
              <a:t> Το Διεθνές Πανεπιστήμιο τη Ελλάδος, ως φορέα στον οποίο θα παρασχεθεί το διδακτικό έργο</a:t>
            </a:r>
          </a:p>
          <a:p>
            <a:r>
              <a:rPr lang="el-GR" b="1" dirty="0">
                <a:ln w="0"/>
                <a:solidFill>
                  <a:schemeClr val="bg1"/>
                </a:solidFill>
                <a:effectLst>
                  <a:outerShdw blurRad="38100" dist="19050" dir="2700000" algn="tl" rotWithShape="0">
                    <a:schemeClr val="dk1">
                      <a:alpha val="40000"/>
                    </a:schemeClr>
                  </a:outerShdw>
                </a:effectLst>
              </a:rPr>
              <a:t>(β)</a:t>
            </a:r>
            <a:r>
              <a:rPr lang="el-GR" dirty="0">
                <a:ln w="0"/>
                <a:solidFill>
                  <a:schemeClr val="bg1"/>
                </a:solidFill>
                <a:effectLst>
                  <a:outerShdw blurRad="38100" dist="19050" dir="2700000" algn="tl" rotWithShape="0">
                    <a:schemeClr val="dk1">
                      <a:alpha val="40000"/>
                    </a:schemeClr>
                  </a:outerShdw>
                </a:effectLst>
              </a:rPr>
              <a:t> Το ακριβές αντικείμενο της διδασκαλίας</a:t>
            </a:r>
          </a:p>
          <a:p>
            <a:r>
              <a:rPr lang="el-GR" b="1" dirty="0">
                <a:ln w="0"/>
                <a:solidFill>
                  <a:schemeClr val="bg1"/>
                </a:solidFill>
                <a:effectLst>
                  <a:outerShdw blurRad="38100" dist="19050" dir="2700000" algn="tl" rotWithShape="0">
                    <a:schemeClr val="dk1">
                      <a:alpha val="40000"/>
                    </a:schemeClr>
                  </a:outerShdw>
                </a:effectLst>
              </a:rPr>
              <a:t>(γ)</a:t>
            </a:r>
            <a:r>
              <a:rPr lang="el-GR" dirty="0">
                <a:ln w="0"/>
                <a:solidFill>
                  <a:schemeClr val="bg1"/>
                </a:solidFill>
                <a:effectLst>
                  <a:outerShdw blurRad="38100" dist="19050" dir="2700000" algn="tl" rotWithShape="0">
                    <a:schemeClr val="dk1">
                      <a:alpha val="40000"/>
                    </a:schemeClr>
                  </a:outerShdw>
                </a:effectLst>
              </a:rPr>
              <a:t> Τη χρονική διάρκειά του</a:t>
            </a:r>
          </a:p>
          <a:p>
            <a:r>
              <a:rPr lang="el-GR" b="1" dirty="0">
                <a:ln w="0"/>
                <a:solidFill>
                  <a:schemeClr val="bg1"/>
                </a:solidFill>
                <a:effectLst>
                  <a:outerShdw blurRad="38100" dist="19050" dir="2700000" algn="tl" rotWithShape="0">
                    <a:schemeClr val="dk1">
                      <a:alpha val="40000"/>
                    </a:schemeClr>
                  </a:outerShdw>
                </a:effectLst>
              </a:rPr>
              <a:t>(δ)</a:t>
            </a:r>
            <a:r>
              <a:rPr lang="el-GR" dirty="0">
                <a:ln w="0"/>
                <a:solidFill>
                  <a:schemeClr val="bg1"/>
                </a:solidFill>
                <a:effectLst>
                  <a:outerShdw blurRad="38100" dist="19050" dir="2700000" algn="tl" rotWithShape="0">
                    <a:schemeClr val="dk1">
                      <a:alpha val="40000"/>
                    </a:schemeClr>
                  </a:outerShdw>
                </a:effectLst>
              </a:rPr>
              <a:t> Τις ημέρες και ώρες απασχόλησης ανά εβδομάδα</a:t>
            </a:r>
          </a:p>
        </p:txBody>
      </p:sp>
    </p:spTree>
    <p:extLst>
      <p:ext uri="{BB962C8B-B14F-4D97-AF65-F5344CB8AC3E}">
        <p14:creationId xmlns:p14="http://schemas.microsoft.com/office/powerpoint/2010/main" val="18628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3703431" y="352540"/>
            <a:ext cx="4785138" cy="1845369"/>
          </a:xfrm>
        </p:spPr>
        <p:txBody>
          <a:bodyPr>
            <a:normAutofit/>
          </a:bodyPr>
          <a:lstStyle/>
          <a:p>
            <a:pPr algn="ctr"/>
            <a:r>
              <a:rPr lang="en-US" sz="2200" b="1" i="0" u="none" strike="noStrike" baseline="0" dirty="0">
                <a:solidFill>
                  <a:srgbClr val="001ACD"/>
                </a:solidFill>
                <a:latin typeface="MyriadPro-Semibold"/>
              </a:rPr>
              <a:t>NOMO</a:t>
            </a:r>
            <a:r>
              <a:rPr lang="el-GR" sz="2200" b="1" i="0" u="none" strike="noStrike" baseline="0" dirty="0">
                <a:solidFill>
                  <a:srgbClr val="001ACD"/>
                </a:solidFill>
                <a:latin typeface="MyriadPro-Semibold"/>
              </a:rPr>
              <a:t>Σ ΥΠ’ ΑΡΙΘΜ. 4957</a:t>
            </a:r>
            <a:br>
              <a:rPr lang="en-US" sz="2200" b="1" i="0" u="none" strike="noStrike" baseline="0" dirty="0">
                <a:solidFill>
                  <a:srgbClr val="001ACD"/>
                </a:solidFill>
                <a:latin typeface="MyriadPro-Semibold"/>
              </a:rPr>
            </a:br>
            <a:r>
              <a:rPr lang="el-GR" sz="2200" b="1" i="0" u="none" strike="noStrike" baseline="0" dirty="0">
                <a:latin typeface="MyriadPro-Semibold"/>
              </a:rPr>
              <a:t>ΚΕΦΑΛΑΙΟ ΚΖ’</a:t>
            </a:r>
            <a:br>
              <a:rPr lang="el-GR" sz="2200" b="1" i="0" u="none" strike="noStrike" baseline="0" dirty="0">
                <a:latin typeface="MyriadPro-Semibold"/>
              </a:rPr>
            </a:br>
            <a:r>
              <a:rPr lang="el-GR" sz="2200" b="1" i="0" u="none" strike="noStrike" baseline="0" dirty="0">
                <a:latin typeface="MyriadPro-Semibold"/>
              </a:rPr>
              <a:t>ΟΡΓΑΝΩΣΗ ΚΑΙ ΛΕΙΤΟΥΡΓΙΑ ΕΙΔΙΚΩΝ</a:t>
            </a:r>
            <a:br>
              <a:rPr lang="el-GR" sz="2200" b="1" i="0" u="none" strike="noStrike" baseline="0" dirty="0">
                <a:latin typeface="MyriadPro-Semibold"/>
              </a:rPr>
            </a:br>
            <a:r>
              <a:rPr lang="el-GR" sz="2200" b="1" i="0" u="none" strike="noStrike" baseline="0" dirty="0">
                <a:latin typeface="MyriadPro-Semibold"/>
              </a:rPr>
              <a:t>ΛΟΓΑΡΙΑΣΜΩΝ ΚΟΝΔΥΛΙΩΝ ΕΡΕΥΝΑΣ</a:t>
            </a:r>
            <a:br>
              <a:rPr lang="el-GR" sz="2200" b="1" i="0" u="none" strike="noStrike" baseline="0" dirty="0">
                <a:latin typeface="MyriadPro-Semibold"/>
              </a:rPr>
            </a:br>
            <a:r>
              <a:rPr lang="el-GR" sz="2200" b="1" i="0" u="none" strike="noStrike" baseline="0" dirty="0">
                <a:latin typeface="MyriadPro-Semibold"/>
              </a:rPr>
              <a:t>Άρθρο 253</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1944466" y="5269748"/>
            <a:ext cx="8915399" cy="1126283"/>
          </a:xfrm>
        </p:spPr>
        <p:txBody>
          <a:bodyPr/>
          <a:lstStyle/>
          <a:p>
            <a:pPr algn="ctr"/>
            <a:r>
              <a:rPr lang="el-GR" b="1" dirty="0"/>
              <a:t>Βασικές αλλαγές λειτουργίας των Ε.Λ.Κ.Ε. σύμφωνα με το Νόμο 4957/2022 (Φ.Ε.Κ. Α’ 141/21.07.2022)</a:t>
            </a:r>
          </a:p>
        </p:txBody>
      </p:sp>
      <p:sp>
        <p:nvSpPr>
          <p:cNvPr id="4" name="TextBox 3">
            <a:extLst>
              <a:ext uri="{FF2B5EF4-FFF2-40B4-BE49-F238E27FC236}">
                <a16:creationId xmlns:a16="http://schemas.microsoft.com/office/drawing/2014/main" id="{401EF03A-2F14-7CA9-488A-36825ADADE11}"/>
              </a:ext>
            </a:extLst>
          </p:cNvPr>
          <p:cNvSpPr txBox="1"/>
          <p:nvPr/>
        </p:nvSpPr>
        <p:spPr>
          <a:xfrm>
            <a:off x="2877988" y="5811909"/>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
        <p:nvSpPr>
          <p:cNvPr id="5" name="TextBox 4">
            <a:extLst>
              <a:ext uri="{FF2B5EF4-FFF2-40B4-BE49-F238E27FC236}">
                <a16:creationId xmlns:a16="http://schemas.microsoft.com/office/drawing/2014/main" id="{5444152F-B21D-3591-4A95-A89FC7E0C61D}"/>
              </a:ext>
            </a:extLst>
          </p:cNvPr>
          <p:cNvSpPr txBox="1"/>
          <p:nvPr/>
        </p:nvSpPr>
        <p:spPr>
          <a:xfrm>
            <a:off x="2520386" y="3075057"/>
            <a:ext cx="7763555"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l-GR" sz="4000" b="1" dirty="0">
                <a:ln w="0"/>
                <a:solidFill>
                  <a:schemeClr val="bg1"/>
                </a:solidFill>
                <a:effectLst>
                  <a:outerShdw blurRad="38100" dist="25400" dir="5400000" algn="ctr" rotWithShape="0">
                    <a:srgbClr val="6E747A">
                      <a:alpha val="43000"/>
                    </a:srgbClr>
                  </a:outerShdw>
                </a:effectLst>
              </a:rPr>
              <a:t>Ειδικά θέματα / Επισημάνσεις</a:t>
            </a:r>
            <a:endParaRPr lang="el-GR" sz="3200" b="1" dirty="0">
              <a:ln w="0"/>
              <a:solidFill>
                <a:schemeClr val="bg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58397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3703431" y="352540"/>
            <a:ext cx="4785138" cy="1845369"/>
          </a:xfrm>
        </p:spPr>
        <p:txBody>
          <a:bodyPr>
            <a:normAutofit/>
          </a:bodyPr>
          <a:lstStyle/>
          <a:p>
            <a:pPr algn="ctr"/>
            <a:r>
              <a:rPr lang="en-US" sz="2200" b="1" i="0" u="none" strike="noStrike" baseline="0" dirty="0">
                <a:solidFill>
                  <a:srgbClr val="001ACD"/>
                </a:solidFill>
                <a:latin typeface="MyriadPro-Semibold"/>
              </a:rPr>
              <a:t>NOMO</a:t>
            </a:r>
            <a:r>
              <a:rPr lang="el-GR" sz="2200" b="1" i="0" u="none" strike="noStrike" baseline="0" dirty="0">
                <a:solidFill>
                  <a:srgbClr val="001ACD"/>
                </a:solidFill>
                <a:latin typeface="MyriadPro-Semibold"/>
              </a:rPr>
              <a:t>Σ ΥΠ’ ΑΡΙΘΜ. 4957</a:t>
            </a:r>
            <a:br>
              <a:rPr lang="en-US" sz="2200" b="1" i="0" u="none" strike="noStrike" baseline="0" dirty="0">
                <a:solidFill>
                  <a:srgbClr val="001ACD"/>
                </a:solidFill>
                <a:latin typeface="MyriadPro-Semibold"/>
              </a:rPr>
            </a:br>
            <a:r>
              <a:rPr lang="el-GR" sz="2200" b="1" i="0" u="none" strike="noStrike" baseline="0" dirty="0">
                <a:latin typeface="MyriadPro-Semibold"/>
              </a:rPr>
              <a:t>ΚΕΦΑΛΑΙΟ ΚΖ’</a:t>
            </a:r>
            <a:br>
              <a:rPr lang="el-GR" sz="2200" b="1" i="0" u="none" strike="noStrike" baseline="0" dirty="0">
                <a:latin typeface="MyriadPro-Semibold"/>
              </a:rPr>
            </a:br>
            <a:r>
              <a:rPr lang="el-GR" sz="2200" b="1" i="0" u="none" strike="noStrike" baseline="0" dirty="0">
                <a:latin typeface="MyriadPro-Semibold"/>
              </a:rPr>
              <a:t>ΟΡΓΑΝΩΣΗ ΚΑΙ ΛΕΙΤΟΥΡΓΙΑ ΕΙΔΙΚΩΝ</a:t>
            </a:r>
            <a:br>
              <a:rPr lang="el-GR" sz="2200" b="1" i="0" u="none" strike="noStrike" baseline="0" dirty="0">
                <a:latin typeface="MyriadPro-Semibold"/>
              </a:rPr>
            </a:br>
            <a:r>
              <a:rPr lang="el-GR" sz="2200" b="1" i="0" u="none" strike="noStrike" baseline="0" dirty="0">
                <a:latin typeface="MyriadPro-Semibold"/>
              </a:rPr>
              <a:t>ΛΟΓΑΡΙΑΣΜΩΝ ΚΟΝΔΥΛΙΩΝ ΕΡΕΥΝΑΣ</a:t>
            </a:r>
            <a:br>
              <a:rPr lang="el-GR" sz="2200" b="1" i="0" u="none" strike="noStrike" baseline="0" dirty="0">
                <a:latin typeface="MyriadPro-Semibold"/>
              </a:rPr>
            </a:br>
            <a:r>
              <a:rPr lang="el-GR" sz="2200" b="1" i="0" u="none" strike="noStrike" baseline="0" dirty="0">
                <a:latin typeface="MyriadPro-Semibold"/>
              </a:rPr>
              <a:t>Άρθρο 248</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1944466" y="5269749"/>
            <a:ext cx="8915399" cy="1126283"/>
          </a:xfrm>
        </p:spPr>
        <p:txBody>
          <a:bodyPr/>
          <a:lstStyle/>
          <a:p>
            <a:pPr algn="ctr"/>
            <a:r>
              <a:rPr lang="el-GR" b="1" dirty="0"/>
              <a:t>Βασικές αλλαγές λειτουργίας των Ε.Λ.Κ.Ε. σύμφωνα με το Νόμο 4957/2022 (Φ.Ε.Κ. Α’ 141/21.07.2022)</a:t>
            </a:r>
          </a:p>
        </p:txBody>
      </p:sp>
      <p:sp>
        <p:nvSpPr>
          <p:cNvPr id="4" name="TextBox 3">
            <a:extLst>
              <a:ext uri="{FF2B5EF4-FFF2-40B4-BE49-F238E27FC236}">
                <a16:creationId xmlns:a16="http://schemas.microsoft.com/office/drawing/2014/main" id="{401EF03A-2F14-7CA9-488A-36825ADADE11}"/>
              </a:ext>
            </a:extLst>
          </p:cNvPr>
          <p:cNvSpPr txBox="1"/>
          <p:nvPr/>
        </p:nvSpPr>
        <p:spPr>
          <a:xfrm>
            <a:off x="2877988" y="5934367"/>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
        <p:nvSpPr>
          <p:cNvPr id="5" name="TextBox 4">
            <a:extLst>
              <a:ext uri="{FF2B5EF4-FFF2-40B4-BE49-F238E27FC236}">
                <a16:creationId xmlns:a16="http://schemas.microsoft.com/office/drawing/2014/main" id="{5444152F-B21D-3591-4A95-A89FC7E0C61D}"/>
              </a:ext>
            </a:extLst>
          </p:cNvPr>
          <p:cNvSpPr txBox="1"/>
          <p:nvPr/>
        </p:nvSpPr>
        <p:spPr>
          <a:xfrm>
            <a:off x="3703431" y="3186185"/>
            <a:ext cx="4785138"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l-GR" sz="4000" b="1" dirty="0">
                <a:ln w="0"/>
                <a:solidFill>
                  <a:schemeClr val="bg1"/>
                </a:solidFill>
                <a:effectLst>
                  <a:outerShdw blurRad="38100" dist="25400" dir="5400000" algn="ctr" rotWithShape="0">
                    <a:srgbClr val="6E747A">
                      <a:alpha val="43000"/>
                    </a:srgbClr>
                  </a:outerShdw>
                </a:effectLst>
              </a:rPr>
              <a:t>Μετακινήσεις</a:t>
            </a:r>
          </a:p>
        </p:txBody>
      </p:sp>
    </p:spTree>
    <p:extLst>
      <p:ext uri="{BB962C8B-B14F-4D97-AF65-F5344CB8AC3E}">
        <p14:creationId xmlns:p14="http://schemas.microsoft.com/office/powerpoint/2010/main" val="227823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3</a:t>
            </a:r>
            <a:br>
              <a:rPr lang="el-GR" sz="2200" b="1" i="0" u="none" strike="noStrike" baseline="0" dirty="0">
                <a:latin typeface="MyriadPro-Semibold"/>
              </a:rPr>
            </a:br>
            <a:r>
              <a:rPr lang="el-GR" sz="2200" b="1" i="0" u="none" strike="noStrike" baseline="0" dirty="0">
                <a:latin typeface="MyriadPro-Semibold"/>
              </a:rPr>
              <a:t>Κίνητρα επιχειρήσεων για χρηματοδότηση έρευνας (1/2)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829807"/>
          </a:xfrm>
          <a:solidFill>
            <a:schemeClr val="accent3">
              <a:lumMod val="20000"/>
              <a:lumOff val="80000"/>
            </a:schemeClr>
          </a:solidFill>
          <a:ln>
            <a:solidFill>
              <a:schemeClr val="accent1"/>
            </a:solidFill>
          </a:ln>
        </p:spPr>
        <p:txBody>
          <a:bodyPr>
            <a:normAutofit lnSpcReduction="10000"/>
          </a:bodyPr>
          <a:lstStyle/>
          <a:p>
            <a:pPr>
              <a:lnSpc>
                <a:spcPct val="130000"/>
              </a:lnSpc>
            </a:pPr>
            <a:r>
              <a:rPr lang="el-GR" b="1" dirty="0">
                <a:solidFill>
                  <a:schemeClr val="tx1"/>
                </a:solidFill>
              </a:rPr>
              <a:t>παρ. 1</a:t>
            </a:r>
            <a:r>
              <a:rPr lang="el-GR" dirty="0"/>
              <a:t> Δαπάνες επιχειρήσεων που αφορούν στη χρηματοδότηση των Ειδικών Λογαριασμών Κονδυλίων Έρευνας (Ε.Λ.Κ.Ε.) των Ανώτατων Εκπαιδευτικών Ιδρυμάτων (Α.Ε.Ι.) της ημεδαπής για την εκπόνηση </a:t>
            </a:r>
            <a:r>
              <a:rPr lang="el-GR" b="1" dirty="0"/>
              <a:t>βιομηχανικών διδακτορικών</a:t>
            </a:r>
            <a:r>
              <a:rPr lang="el-GR" dirty="0"/>
              <a:t>, την </a:t>
            </a:r>
            <a:r>
              <a:rPr lang="el-GR" b="1" dirty="0"/>
              <a:t>ανάπτυξη ερευνητικών συμπράξεων</a:t>
            </a:r>
            <a:r>
              <a:rPr lang="el-GR" dirty="0"/>
              <a:t>, </a:t>
            </a:r>
            <a:r>
              <a:rPr lang="el-GR" b="1" dirty="0"/>
              <a:t>τη διεξαγωγή ερευνητικών έργων με σκοπό τη διεξαγωγή βιομηχανικής έρευνας</a:t>
            </a:r>
            <a:r>
              <a:rPr lang="el-GR" dirty="0"/>
              <a:t> και </a:t>
            </a:r>
            <a:r>
              <a:rPr lang="el-GR" b="1" dirty="0"/>
              <a:t>την εκπόνηση κλινικών δοκιμών</a:t>
            </a:r>
            <a:r>
              <a:rPr lang="el-GR" dirty="0"/>
              <a:t>, </a:t>
            </a:r>
            <a:r>
              <a:rPr lang="el-GR" u="sng" dirty="0"/>
              <a:t>λογίζονται ως δαπάνες επιστημονικής και τεχνολογικής έρευνας</a:t>
            </a:r>
            <a:r>
              <a:rPr lang="el-GR" dirty="0"/>
              <a:t>. Στις περιπτώσεις της παρούσας εφαρμόζεται το άρθρο 22Α του Κώδικα Φορολογίας Εισοδήματος (ν. 4172/2013, Α’ 167).</a:t>
            </a:r>
          </a:p>
          <a:p>
            <a:pPr>
              <a:lnSpc>
                <a:spcPct val="130000"/>
              </a:lnSpc>
            </a:pPr>
            <a:endParaRPr lang="el-GR"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569652"/>
            <a:ext cx="8915399" cy="923330"/>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Σύμφωνα με τον ν. 4172/2013 οι δαπάνες επιστημονικής και τεχνολογικής έρευνας, εκπίπτουν από τα ακαθ. έσοδα των επιχ/σεων, κατά το χρόνο της πραγματοποίησής τους, κατά 100%</a:t>
            </a:r>
          </a:p>
        </p:txBody>
      </p:sp>
    </p:spTree>
    <p:extLst>
      <p:ext uri="{BB962C8B-B14F-4D97-AF65-F5344CB8AC3E}">
        <p14:creationId xmlns:p14="http://schemas.microsoft.com/office/powerpoint/2010/main" val="315829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3</a:t>
            </a:r>
            <a:br>
              <a:rPr lang="el-GR" sz="2200" b="1" i="0" u="none" strike="noStrike" baseline="0" dirty="0">
                <a:latin typeface="MyriadPro-Semibold"/>
              </a:rPr>
            </a:br>
            <a:r>
              <a:rPr lang="el-GR" sz="2200" b="1" i="0" u="none" strike="noStrike" baseline="0" dirty="0">
                <a:latin typeface="MyriadPro-Semibold"/>
              </a:rPr>
              <a:t>Κίνητρα επιχειρήσεων για χρηματοδότηση έρευνας (2/2)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378251"/>
          </a:xfrm>
          <a:solidFill>
            <a:schemeClr val="accent3">
              <a:lumMod val="20000"/>
              <a:lumOff val="80000"/>
            </a:schemeClr>
          </a:solidFill>
          <a:ln>
            <a:solidFill>
              <a:schemeClr val="accent1"/>
            </a:solidFill>
          </a:ln>
        </p:spPr>
        <p:txBody>
          <a:bodyPr>
            <a:normAutofit/>
          </a:bodyPr>
          <a:lstStyle/>
          <a:p>
            <a:pPr>
              <a:lnSpc>
                <a:spcPct val="130000"/>
              </a:lnSpc>
            </a:pPr>
            <a:r>
              <a:rPr lang="el-GR" b="1" dirty="0">
                <a:solidFill>
                  <a:schemeClr val="tx1"/>
                </a:solidFill>
              </a:rPr>
              <a:t>παρ. 2</a:t>
            </a:r>
            <a:r>
              <a:rPr lang="el-GR" dirty="0"/>
              <a:t> Τα κέρδη των επιχειρήσεων από την </a:t>
            </a:r>
            <a:r>
              <a:rPr lang="el-GR" b="1" dirty="0"/>
              <a:t>εκμετάλλευση ευρεσιτεχνίας διεθνώς αναγνωρισμένης στο όνομά της</a:t>
            </a:r>
            <a:r>
              <a:rPr lang="el-GR" dirty="0"/>
              <a:t>, που αναπτύχθηκε στο πλαίσιο χρηματοδότησης Α.Ε.Ι. της ημεδαπής για την εκπόνηση βιομηχανικής έρευνας, απαλλάσσονται από τον φόρο εισοδήματος για έως τρεις (3) συνεχόμενες χρήσεις, αρχής γενομένης από τη χρήση μέσα στην οποία πραγματοποιήθηκαν για πρώτη φορά τα κέρδη αυτά, σύμφωνα με το άρθρο 71Α του ν. 4172/2013.</a:t>
            </a:r>
          </a:p>
          <a:p>
            <a:pPr>
              <a:lnSpc>
                <a:spcPct val="130000"/>
              </a:lnSpc>
            </a:pPr>
            <a:endParaRPr lang="el-GR"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061652"/>
            <a:ext cx="8915399" cy="369332"/>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Το συγκεκριμένο αποτελεί ακόμη ένα κίνητρο για συνεργασία με επιχειρήσεις</a:t>
            </a:r>
          </a:p>
        </p:txBody>
      </p:sp>
    </p:spTree>
    <p:extLst>
      <p:ext uri="{BB962C8B-B14F-4D97-AF65-F5344CB8AC3E}">
        <p14:creationId xmlns:p14="http://schemas.microsoft.com/office/powerpoint/2010/main" val="179166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ppt_w</p:attrName>
                                        </p:attrNameLst>
                                      </p:cBhvr>
                                      <p:tavLst>
                                        <p:tav tm="0">
                                          <p:val>
                                            <p:fltVal val="0"/>
                                          </p:val>
                                        </p:tav>
                                        <p:tav tm="100000">
                                          <p:val>
                                            <p:strVal val="#ppt_w"/>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style.rotation</p:attrName>
                                        </p:attrNameLst>
                                      </p:cBhvr>
                                      <p:tavLst>
                                        <p:tav tm="0">
                                          <p:val>
                                            <p:fltVal val="90"/>
                                          </p:val>
                                        </p:tav>
                                        <p:tav tm="100000">
                                          <p:val>
                                            <p:fltVal val="0"/>
                                          </p:val>
                                        </p:tav>
                                      </p:tavLst>
                                    </p:anim>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Εύρυθμη λειτουργία (1/2)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1540639"/>
            <a:ext cx="8915399" cy="4247317"/>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Έγκαιρη υποβολή εντολών πληρωμής δαπανών με τα δικαιολογητικά τους (τιμολόγια κ.α.) </a:t>
            </a:r>
            <a:r>
              <a:rPr lang="el-GR" b="1" u="sng" dirty="0">
                <a:ln w="0"/>
                <a:solidFill>
                  <a:schemeClr val="bg1"/>
                </a:solidFill>
                <a:effectLst>
                  <a:outerShdw blurRad="38100" dist="19050" dir="2700000" algn="tl" rotWithShape="0">
                    <a:schemeClr val="dk1">
                      <a:alpha val="40000"/>
                    </a:schemeClr>
                  </a:outerShdw>
                </a:effectLst>
              </a:rPr>
              <a:t>έως τη 10</a:t>
            </a:r>
            <a:r>
              <a:rPr lang="el-GR" b="1" u="sng" baseline="30000" dirty="0">
                <a:ln w="0"/>
                <a:solidFill>
                  <a:schemeClr val="bg1"/>
                </a:solidFill>
                <a:effectLst>
                  <a:outerShdw blurRad="38100" dist="19050" dir="2700000" algn="tl" rotWithShape="0">
                    <a:schemeClr val="dk1">
                      <a:alpha val="40000"/>
                    </a:schemeClr>
                  </a:outerShdw>
                </a:effectLst>
              </a:rPr>
              <a:t>η</a:t>
            </a:r>
            <a:r>
              <a:rPr lang="el-GR" b="1" u="sng" dirty="0">
                <a:ln w="0"/>
                <a:solidFill>
                  <a:schemeClr val="bg1"/>
                </a:solidFill>
                <a:effectLst>
                  <a:outerShdw blurRad="38100" dist="19050" dir="2700000" algn="tl" rotWithShape="0">
                    <a:schemeClr val="dk1">
                      <a:alpha val="40000"/>
                    </a:schemeClr>
                  </a:outerShdw>
                </a:effectLst>
              </a:rPr>
              <a:t> ημέρα του επόμενου μήνα, από την έκδοση του παραστατικού</a:t>
            </a:r>
          </a:p>
          <a:p>
            <a:pPr marL="285750"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Ιδιαίτερη προσοχή πρέπει να δίνεται για δαπάνες που αφορούν σε:</a:t>
            </a:r>
          </a:p>
          <a:p>
            <a:pPr marL="742950" lvl="1" indent="-285750">
              <a:buFont typeface="Wingdings" panose="05000000000000000000" pitchFamily="2" charset="2"/>
              <a:buChar char="ü"/>
            </a:pPr>
            <a:r>
              <a:rPr lang="el-GR" dirty="0">
                <a:ln w="0"/>
                <a:solidFill>
                  <a:schemeClr val="bg1"/>
                </a:solidFill>
                <a:effectLst>
                  <a:outerShdw blurRad="38100" dist="19050" dir="2700000" algn="tl" rotWithShape="0">
                    <a:schemeClr val="dk1">
                      <a:alpha val="40000"/>
                    </a:schemeClr>
                  </a:outerShdw>
                </a:effectLst>
              </a:rPr>
              <a:t>Παραστατικά από το εξωτερικό</a:t>
            </a:r>
          </a:p>
          <a:p>
            <a:pPr marL="742950" lvl="1" indent="-285750">
              <a:buFont typeface="Wingdings" panose="05000000000000000000" pitchFamily="2" charset="2"/>
              <a:buChar char="ü"/>
            </a:pPr>
            <a:r>
              <a:rPr lang="el-GR" dirty="0">
                <a:ln w="0"/>
                <a:solidFill>
                  <a:schemeClr val="bg1"/>
                </a:solidFill>
                <a:effectLst>
                  <a:outerShdw blurRad="38100" dist="19050" dir="2700000" algn="tl" rotWithShape="0">
                    <a:schemeClr val="dk1">
                      <a:alpha val="40000"/>
                    </a:schemeClr>
                  </a:outerShdw>
                </a:effectLst>
              </a:rPr>
              <a:t>Παραστατικά αγορών που αφορούν στο άρ. 39α, παρ.5 (ΠΟΛ 1150/2017), δηλαδή σε:</a:t>
            </a:r>
          </a:p>
          <a:p>
            <a:pPr marL="1257300" lvl="2" indent="-342900">
              <a:buFont typeface="Wingdings" panose="05000000000000000000" pitchFamily="2" charset="2"/>
              <a:buChar char="q"/>
            </a:pPr>
            <a:r>
              <a:rPr lang="el-GR" dirty="0">
                <a:ln w="0"/>
                <a:solidFill>
                  <a:schemeClr val="bg1"/>
                </a:solidFill>
                <a:effectLst>
                  <a:outerShdw blurRad="38100" dist="19050" dir="2700000" algn="tl" rotWithShape="0">
                    <a:schemeClr val="dk1">
                      <a:alpha val="40000"/>
                    </a:schemeClr>
                  </a:outerShdw>
                </a:effectLst>
              </a:rPr>
              <a:t>Φορητούς Η/Υ (</a:t>
            </a:r>
            <a:r>
              <a:rPr lang="en-US" dirty="0">
                <a:ln w="0"/>
                <a:solidFill>
                  <a:schemeClr val="bg1"/>
                </a:solidFill>
                <a:effectLst>
                  <a:outerShdw blurRad="38100" dist="19050" dir="2700000" algn="tl" rotWithShape="0">
                    <a:schemeClr val="dk1">
                      <a:alpha val="40000"/>
                    </a:schemeClr>
                  </a:outerShdw>
                </a:effectLst>
              </a:rPr>
              <a:t>laptop/notebook)</a:t>
            </a:r>
            <a:endParaRPr lang="el-GR" dirty="0">
              <a:ln w="0"/>
              <a:solidFill>
                <a:schemeClr val="bg1"/>
              </a:solidFill>
              <a:effectLst>
                <a:outerShdw blurRad="38100" dist="19050" dir="2700000" algn="tl" rotWithShape="0">
                  <a:schemeClr val="dk1">
                    <a:alpha val="40000"/>
                  </a:schemeClr>
                </a:outerShdw>
              </a:effectLst>
            </a:endParaRPr>
          </a:p>
          <a:p>
            <a:pPr marL="1257300" lvl="2" indent="-342900">
              <a:buFont typeface="Wingdings" panose="05000000000000000000" pitchFamily="2" charset="2"/>
              <a:buChar char="q"/>
            </a:pPr>
            <a:r>
              <a:rPr lang="el-GR" dirty="0">
                <a:ln w="0"/>
                <a:solidFill>
                  <a:schemeClr val="bg1"/>
                </a:solidFill>
                <a:effectLst>
                  <a:outerShdw blurRad="38100" dist="19050" dir="2700000" algn="tl" rotWithShape="0">
                    <a:schemeClr val="dk1">
                      <a:alpha val="40000"/>
                    </a:schemeClr>
                  </a:outerShdw>
                </a:effectLst>
              </a:rPr>
              <a:t>Ταμπλέτες (</a:t>
            </a:r>
            <a:r>
              <a:rPr lang="en-US" dirty="0">
                <a:ln w="0"/>
                <a:solidFill>
                  <a:schemeClr val="bg1"/>
                </a:solidFill>
                <a:effectLst>
                  <a:outerShdw blurRad="38100" dist="19050" dir="2700000" algn="tl" rotWithShape="0">
                    <a:schemeClr val="dk1">
                      <a:alpha val="40000"/>
                    </a:schemeClr>
                  </a:outerShdw>
                </a:effectLst>
              </a:rPr>
              <a:t>tablet)</a:t>
            </a:r>
            <a:endParaRPr lang="el-GR" dirty="0">
              <a:ln w="0"/>
              <a:solidFill>
                <a:schemeClr val="bg1"/>
              </a:solidFill>
              <a:effectLst>
                <a:outerShdw blurRad="38100" dist="19050" dir="2700000" algn="tl" rotWithShape="0">
                  <a:schemeClr val="dk1">
                    <a:alpha val="40000"/>
                  </a:schemeClr>
                </a:outerShdw>
              </a:effectLst>
            </a:endParaRPr>
          </a:p>
          <a:p>
            <a:pPr marL="1257300" lvl="2" indent="-342900">
              <a:buFont typeface="Wingdings" panose="05000000000000000000" pitchFamily="2" charset="2"/>
              <a:buChar char="q"/>
            </a:pPr>
            <a:r>
              <a:rPr lang="el-GR" dirty="0">
                <a:ln w="0"/>
                <a:solidFill>
                  <a:schemeClr val="bg1"/>
                </a:solidFill>
                <a:effectLst>
                  <a:outerShdw blurRad="38100" dist="19050" dir="2700000" algn="tl" rotWithShape="0">
                    <a:schemeClr val="dk1">
                      <a:alpha val="40000"/>
                    </a:schemeClr>
                  </a:outerShdw>
                </a:effectLst>
              </a:rPr>
              <a:t>Κινητά τηλέφωνα</a:t>
            </a:r>
          </a:p>
          <a:p>
            <a:pPr marL="800100" lvl="1" indent="-342900">
              <a:buFont typeface="Wingdings" panose="05000000000000000000" pitchFamily="2" charset="2"/>
              <a:buChar char="ü"/>
            </a:pPr>
            <a:r>
              <a:rPr lang="el-GR" dirty="0">
                <a:ln w="0"/>
                <a:solidFill>
                  <a:schemeClr val="bg1"/>
                </a:solidFill>
                <a:effectLst>
                  <a:outerShdw blurRad="38100" dist="19050" dir="2700000" algn="tl" rotWithShape="0">
                    <a:schemeClr val="dk1">
                      <a:alpha val="40000"/>
                    </a:schemeClr>
                  </a:outerShdw>
                </a:effectLst>
              </a:rPr>
              <a:t>Παραστατικά που αφορούν σε απαλλαγές ΦΠΑ, που έχουν εγκριθεί από τη Δ.Ο.Υ. βάσει της ΠΟΛ 1128/97</a:t>
            </a:r>
          </a:p>
          <a:p>
            <a:pPr marL="800100" lvl="1" indent="-342900">
              <a:buFont typeface="Wingdings" panose="05000000000000000000" pitchFamily="2" charset="2"/>
              <a:buChar char="ü"/>
            </a:pPr>
            <a:r>
              <a:rPr lang="el-GR" dirty="0">
                <a:ln w="0"/>
                <a:solidFill>
                  <a:schemeClr val="bg1"/>
                </a:solidFill>
                <a:effectLst>
                  <a:outerShdw blurRad="38100" dist="19050" dir="2700000" algn="tl" rotWithShape="0">
                    <a:schemeClr val="dk1">
                      <a:alpha val="40000"/>
                    </a:schemeClr>
                  </a:outerShdw>
                </a:effectLst>
              </a:rPr>
              <a:t>Όλα τα έργα παροχής υπηρεσιών που έχουν υποχρέωση απόδοσης και αντίστοιχα έκπτωσης του ΦΠΑ</a:t>
            </a:r>
          </a:p>
        </p:txBody>
      </p:sp>
    </p:spTree>
    <p:extLst>
      <p:ext uri="{BB962C8B-B14F-4D97-AF65-F5344CB8AC3E}">
        <p14:creationId xmlns:p14="http://schemas.microsoft.com/office/powerpoint/2010/main" val="166092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barn(inVertical)">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barn(inVertical)">
                                      <p:cBhvr>
                                        <p:cTn id="35" dur="500"/>
                                        <p:tgtEl>
                                          <p:spTgt spid="4">
                                            <p:txEl>
                                              <p:pRg st="4" end="4"/>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barn(inVertical)">
                                      <p:cBhvr>
                                        <p:cTn id="38" dur="500"/>
                                        <p:tgtEl>
                                          <p:spTgt spid="4">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barn(inVertical)">
                                      <p:cBhvr>
                                        <p:cTn id="41" dur="500"/>
                                        <p:tgtEl>
                                          <p:spTgt spid="4">
                                            <p:txEl>
                                              <p:pRg st="6" end="6"/>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barn(inVertical)">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barn(inVertical)">
                                      <p:cBhvr>
                                        <p:cTn id="49" dur="500"/>
                                        <p:tgtEl>
                                          <p:spTgt spid="4">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4">
                                            <p:txEl>
                                              <p:pRg st="9" end="9"/>
                                            </p:txEl>
                                          </p:spTgt>
                                        </p:tgtEl>
                                        <p:attrNameLst>
                                          <p:attrName>style.visibility</p:attrName>
                                        </p:attrNameLst>
                                      </p:cBhvr>
                                      <p:to>
                                        <p:strVal val="visible"/>
                                      </p:to>
                                    </p:set>
                                    <p:animEffect transition="in" filter="barn(inVertical)">
                                      <p:cBhvr>
                                        <p:cTn id="5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Εύρυθμη λειτουργία (1/2)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1540639"/>
            <a:ext cx="8915399" cy="286232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l-GR" dirty="0">
                <a:ln w="0"/>
                <a:solidFill>
                  <a:schemeClr val="bg1"/>
                </a:solidFill>
                <a:effectLst>
                  <a:outerShdw blurRad="38100" dist="19050" dir="2700000" algn="tl" rotWithShape="0">
                    <a:schemeClr val="dk1">
                      <a:alpha val="40000"/>
                    </a:schemeClr>
                  </a:outerShdw>
                </a:effectLst>
              </a:rPr>
              <a:t>Η έγκαιρη υποβολή βοηθά:</a:t>
            </a:r>
          </a:p>
          <a:p>
            <a:pPr marL="742950" lvl="1"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742950" lvl="1"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Στην αποφυγή υποβολής εκπρόθεσμων δηλώσεων Φ.Π.Α., καθώς και συναφών ενδοκοινοτικών δηλώσεων</a:t>
            </a:r>
          </a:p>
          <a:p>
            <a:pPr marL="742950" lvl="1"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742950" lvl="1"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Στην αποφυγή επιβολής προστίμων/προσαυξήσεων</a:t>
            </a:r>
          </a:p>
          <a:p>
            <a:pPr marL="742950" lvl="1"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742950" lvl="1"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Στη σημαντική μείωση του διοικητικού κόστους...  και τέλος,</a:t>
            </a:r>
          </a:p>
          <a:p>
            <a:pPr marL="742950" lvl="1"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742950" lvl="1"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Στην εύρυθμη λειτουργία του ΕΛΚΕ</a:t>
            </a:r>
          </a:p>
        </p:txBody>
      </p:sp>
    </p:spTree>
    <p:extLst>
      <p:ext uri="{BB962C8B-B14F-4D97-AF65-F5344CB8AC3E}">
        <p14:creationId xmlns:p14="http://schemas.microsoft.com/office/powerpoint/2010/main" val="389902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down)">
                                      <p:cBhvr>
                                        <p:cTn id="25" dur="580">
                                          <p:stCondLst>
                                            <p:cond delay="0"/>
                                          </p:stCondLst>
                                        </p:cTn>
                                        <p:tgtEl>
                                          <p:spTgt spid="4">
                                            <p:txEl>
                                              <p:pRg st="2" end="2"/>
                                            </p:txEl>
                                          </p:spTgt>
                                        </p:tgtEl>
                                      </p:cBhvr>
                                    </p:animEffect>
                                    <p:anim calcmode="lin" valueType="num">
                                      <p:cBhvr>
                                        <p:cTn id="26"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2" end="2"/>
                                            </p:txEl>
                                          </p:spTgt>
                                        </p:tgtEl>
                                      </p:cBhvr>
                                      <p:to x="100000" y="60000"/>
                                    </p:animScale>
                                    <p:animScale>
                                      <p:cBhvr>
                                        <p:cTn id="32" dur="166" decel="50000">
                                          <p:stCondLst>
                                            <p:cond delay="676"/>
                                          </p:stCondLst>
                                        </p:cTn>
                                        <p:tgtEl>
                                          <p:spTgt spid="4">
                                            <p:txEl>
                                              <p:pRg st="2" end="2"/>
                                            </p:txEl>
                                          </p:spTgt>
                                        </p:tgtEl>
                                      </p:cBhvr>
                                      <p:to x="100000" y="100000"/>
                                    </p:animScale>
                                    <p:animScale>
                                      <p:cBhvr>
                                        <p:cTn id="33" dur="26">
                                          <p:stCondLst>
                                            <p:cond delay="1312"/>
                                          </p:stCondLst>
                                        </p:cTn>
                                        <p:tgtEl>
                                          <p:spTgt spid="4">
                                            <p:txEl>
                                              <p:pRg st="2" end="2"/>
                                            </p:txEl>
                                          </p:spTgt>
                                        </p:tgtEl>
                                      </p:cBhvr>
                                      <p:to x="100000" y="80000"/>
                                    </p:animScale>
                                    <p:animScale>
                                      <p:cBhvr>
                                        <p:cTn id="34" dur="166" decel="50000">
                                          <p:stCondLst>
                                            <p:cond delay="1338"/>
                                          </p:stCondLst>
                                        </p:cTn>
                                        <p:tgtEl>
                                          <p:spTgt spid="4">
                                            <p:txEl>
                                              <p:pRg st="2" end="2"/>
                                            </p:txEl>
                                          </p:spTgt>
                                        </p:tgtEl>
                                      </p:cBhvr>
                                      <p:to x="100000" y="100000"/>
                                    </p:animScale>
                                    <p:animScale>
                                      <p:cBhvr>
                                        <p:cTn id="35" dur="26">
                                          <p:stCondLst>
                                            <p:cond delay="1642"/>
                                          </p:stCondLst>
                                        </p:cTn>
                                        <p:tgtEl>
                                          <p:spTgt spid="4">
                                            <p:txEl>
                                              <p:pRg st="2" end="2"/>
                                            </p:txEl>
                                          </p:spTgt>
                                        </p:tgtEl>
                                      </p:cBhvr>
                                      <p:to x="100000" y="90000"/>
                                    </p:animScale>
                                    <p:animScale>
                                      <p:cBhvr>
                                        <p:cTn id="36" dur="166" decel="50000">
                                          <p:stCondLst>
                                            <p:cond delay="1668"/>
                                          </p:stCondLst>
                                        </p:cTn>
                                        <p:tgtEl>
                                          <p:spTgt spid="4">
                                            <p:txEl>
                                              <p:pRg st="2" end="2"/>
                                            </p:txEl>
                                          </p:spTgt>
                                        </p:tgtEl>
                                      </p:cBhvr>
                                      <p:to x="100000" y="100000"/>
                                    </p:animScale>
                                    <p:animScale>
                                      <p:cBhvr>
                                        <p:cTn id="37" dur="26">
                                          <p:stCondLst>
                                            <p:cond delay="1808"/>
                                          </p:stCondLst>
                                        </p:cTn>
                                        <p:tgtEl>
                                          <p:spTgt spid="4">
                                            <p:txEl>
                                              <p:pRg st="2" end="2"/>
                                            </p:txEl>
                                          </p:spTgt>
                                        </p:tgtEl>
                                      </p:cBhvr>
                                      <p:to x="100000" y="95000"/>
                                    </p:animScale>
                                    <p:animScale>
                                      <p:cBhvr>
                                        <p:cTn id="38" dur="166" decel="50000">
                                          <p:stCondLst>
                                            <p:cond delay="1834"/>
                                          </p:stCondLst>
                                        </p:cTn>
                                        <p:tgtEl>
                                          <p:spTgt spid="4">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wipe(down)">
                                      <p:cBhvr>
                                        <p:cTn id="43" dur="580">
                                          <p:stCondLst>
                                            <p:cond delay="0"/>
                                          </p:stCondLst>
                                        </p:cTn>
                                        <p:tgtEl>
                                          <p:spTgt spid="4">
                                            <p:txEl>
                                              <p:pRg st="4" end="4"/>
                                            </p:txEl>
                                          </p:spTgt>
                                        </p:tgtEl>
                                      </p:cBhvr>
                                    </p:animEffect>
                                    <p:anim calcmode="lin" valueType="num">
                                      <p:cBhvr>
                                        <p:cTn id="44"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4" end="4"/>
                                            </p:txEl>
                                          </p:spTgt>
                                        </p:tgtEl>
                                      </p:cBhvr>
                                      <p:to x="100000" y="60000"/>
                                    </p:animScale>
                                    <p:animScale>
                                      <p:cBhvr>
                                        <p:cTn id="50" dur="166" decel="50000">
                                          <p:stCondLst>
                                            <p:cond delay="676"/>
                                          </p:stCondLst>
                                        </p:cTn>
                                        <p:tgtEl>
                                          <p:spTgt spid="4">
                                            <p:txEl>
                                              <p:pRg st="4" end="4"/>
                                            </p:txEl>
                                          </p:spTgt>
                                        </p:tgtEl>
                                      </p:cBhvr>
                                      <p:to x="100000" y="100000"/>
                                    </p:animScale>
                                    <p:animScale>
                                      <p:cBhvr>
                                        <p:cTn id="51" dur="26">
                                          <p:stCondLst>
                                            <p:cond delay="1312"/>
                                          </p:stCondLst>
                                        </p:cTn>
                                        <p:tgtEl>
                                          <p:spTgt spid="4">
                                            <p:txEl>
                                              <p:pRg st="4" end="4"/>
                                            </p:txEl>
                                          </p:spTgt>
                                        </p:tgtEl>
                                      </p:cBhvr>
                                      <p:to x="100000" y="80000"/>
                                    </p:animScale>
                                    <p:animScale>
                                      <p:cBhvr>
                                        <p:cTn id="52" dur="166" decel="50000">
                                          <p:stCondLst>
                                            <p:cond delay="1338"/>
                                          </p:stCondLst>
                                        </p:cTn>
                                        <p:tgtEl>
                                          <p:spTgt spid="4">
                                            <p:txEl>
                                              <p:pRg st="4" end="4"/>
                                            </p:txEl>
                                          </p:spTgt>
                                        </p:tgtEl>
                                      </p:cBhvr>
                                      <p:to x="100000" y="100000"/>
                                    </p:animScale>
                                    <p:animScale>
                                      <p:cBhvr>
                                        <p:cTn id="53" dur="26">
                                          <p:stCondLst>
                                            <p:cond delay="1642"/>
                                          </p:stCondLst>
                                        </p:cTn>
                                        <p:tgtEl>
                                          <p:spTgt spid="4">
                                            <p:txEl>
                                              <p:pRg st="4" end="4"/>
                                            </p:txEl>
                                          </p:spTgt>
                                        </p:tgtEl>
                                      </p:cBhvr>
                                      <p:to x="100000" y="90000"/>
                                    </p:animScale>
                                    <p:animScale>
                                      <p:cBhvr>
                                        <p:cTn id="54" dur="166" decel="50000">
                                          <p:stCondLst>
                                            <p:cond delay="1668"/>
                                          </p:stCondLst>
                                        </p:cTn>
                                        <p:tgtEl>
                                          <p:spTgt spid="4">
                                            <p:txEl>
                                              <p:pRg st="4" end="4"/>
                                            </p:txEl>
                                          </p:spTgt>
                                        </p:tgtEl>
                                      </p:cBhvr>
                                      <p:to x="100000" y="100000"/>
                                    </p:animScale>
                                    <p:animScale>
                                      <p:cBhvr>
                                        <p:cTn id="55" dur="26">
                                          <p:stCondLst>
                                            <p:cond delay="1808"/>
                                          </p:stCondLst>
                                        </p:cTn>
                                        <p:tgtEl>
                                          <p:spTgt spid="4">
                                            <p:txEl>
                                              <p:pRg st="4" end="4"/>
                                            </p:txEl>
                                          </p:spTgt>
                                        </p:tgtEl>
                                      </p:cBhvr>
                                      <p:to x="100000" y="95000"/>
                                    </p:animScale>
                                    <p:animScale>
                                      <p:cBhvr>
                                        <p:cTn id="56" dur="166" decel="50000">
                                          <p:stCondLst>
                                            <p:cond delay="1834"/>
                                          </p:stCondLst>
                                        </p:cTn>
                                        <p:tgtEl>
                                          <p:spTgt spid="4">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Effect transition="in" filter="wipe(down)">
                                      <p:cBhvr>
                                        <p:cTn id="61" dur="580">
                                          <p:stCondLst>
                                            <p:cond delay="0"/>
                                          </p:stCondLst>
                                        </p:cTn>
                                        <p:tgtEl>
                                          <p:spTgt spid="4">
                                            <p:txEl>
                                              <p:pRg st="6" end="6"/>
                                            </p:txEl>
                                          </p:spTgt>
                                        </p:tgtEl>
                                      </p:cBhvr>
                                    </p:animEffect>
                                    <p:anim calcmode="lin" valueType="num">
                                      <p:cBhvr>
                                        <p:cTn id="62"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
                                            <p:txEl>
                                              <p:pRg st="6" end="6"/>
                                            </p:txEl>
                                          </p:spTgt>
                                        </p:tgtEl>
                                      </p:cBhvr>
                                      <p:to x="100000" y="60000"/>
                                    </p:animScale>
                                    <p:animScale>
                                      <p:cBhvr>
                                        <p:cTn id="68" dur="166" decel="50000">
                                          <p:stCondLst>
                                            <p:cond delay="676"/>
                                          </p:stCondLst>
                                        </p:cTn>
                                        <p:tgtEl>
                                          <p:spTgt spid="4">
                                            <p:txEl>
                                              <p:pRg st="6" end="6"/>
                                            </p:txEl>
                                          </p:spTgt>
                                        </p:tgtEl>
                                      </p:cBhvr>
                                      <p:to x="100000" y="100000"/>
                                    </p:animScale>
                                    <p:animScale>
                                      <p:cBhvr>
                                        <p:cTn id="69" dur="26">
                                          <p:stCondLst>
                                            <p:cond delay="1312"/>
                                          </p:stCondLst>
                                        </p:cTn>
                                        <p:tgtEl>
                                          <p:spTgt spid="4">
                                            <p:txEl>
                                              <p:pRg st="6" end="6"/>
                                            </p:txEl>
                                          </p:spTgt>
                                        </p:tgtEl>
                                      </p:cBhvr>
                                      <p:to x="100000" y="80000"/>
                                    </p:animScale>
                                    <p:animScale>
                                      <p:cBhvr>
                                        <p:cTn id="70" dur="166" decel="50000">
                                          <p:stCondLst>
                                            <p:cond delay="1338"/>
                                          </p:stCondLst>
                                        </p:cTn>
                                        <p:tgtEl>
                                          <p:spTgt spid="4">
                                            <p:txEl>
                                              <p:pRg st="6" end="6"/>
                                            </p:txEl>
                                          </p:spTgt>
                                        </p:tgtEl>
                                      </p:cBhvr>
                                      <p:to x="100000" y="100000"/>
                                    </p:animScale>
                                    <p:animScale>
                                      <p:cBhvr>
                                        <p:cTn id="71" dur="26">
                                          <p:stCondLst>
                                            <p:cond delay="1642"/>
                                          </p:stCondLst>
                                        </p:cTn>
                                        <p:tgtEl>
                                          <p:spTgt spid="4">
                                            <p:txEl>
                                              <p:pRg st="6" end="6"/>
                                            </p:txEl>
                                          </p:spTgt>
                                        </p:tgtEl>
                                      </p:cBhvr>
                                      <p:to x="100000" y="90000"/>
                                    </p:animScale>
                                    <p:animScale>
                                      <p:cBhvr>
                                        <p:cTn id="72" dur="166" decel="50000">
                                          <p:stCondLst>
                                            <p:cond delay="1668"/>
                                          </p:stCondLst>
                                        </p:cTn>
                                        <p:tgtEl>
                                          <p:spTgt spid="4">
                                            <p:txEl>
                                              <p:pRg st="6" end="6"/>
                                            </p:txEl>
                                          </p:spTgt>
                                        </p:tgtEl>
                                      </p:cBhvr>
                                      <p:to x="100000" y="100000"/>
                                    </p:animScale>
                                    <p:animScale>
                                      <p:cBhvr>
                                        <p:cTn id="73" dur="26">
                                          <p:stCondLst>
                                            <p:cond delay="1808"/>
                                          </p:stCondLst>
                                        </p:cTn>
                                        <p:tgtEl>
                                          <p:spTgt spid="4">
                                            <p:txEl>
                                              <p:pRg st="6" end="6"/>
                                            </p:txEl>
                                          </p:spTgt>
                                        </p:tgtEl>
                                      </p:cBhvr>
                                      <p:to x="100000" y="95000"/>
                                    </p:animScale>
                                    <p:animScale>
                                      <p:cBhvr>
                                        <p:cTn id="74" dur="166" decel="50000">
                                          <p:stCondLst>
                                            <p:cond delay="1834"/>
                                          </p:stCondLst>
                                        </p:cTn>
                                        <p:tgtEl>
                                          <p:spTgt spid="4">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4">
                                            <p:txEl>
                                              <p:pRg st="8" end="8"/>
                                            </p:txEl>
                                          </p:spTgt>
                                        </p:tgtEl>
                                        <p:attrNameLst>
                                          <p:attrName>style.visibility</p:attrName>
                                        </p:attrNameLst>
                                      </p:cBhvr>
                                      <p:to>
                                        <p:strVal val="visible"/>
                                      </p:to>
                                    </p:set>
                                    <p:animEffect transition="in" filter="wipe(down)">
                                      <p:cBhvr>
                                        <p:cTn id="79" dur="580">
                                          <p:stCondLst>
                                            <p:cond delay="0"/>
                                          </p:stCondLst>
                                        </p:cTn>
                                        <p:tgtEl>
                                          <p:spTgt spid="4">
                                            <p:txEl>
                                              <p:pRg st="8" end="8"/>
                                            </p:txEl>
                                          </p:spTgt>
                                        </p:tgtEl>
                                      </p:cBhvr>
                                    </p:animEffect>
                                    <p:anim calcmode="lin" valueType="num">
                                      <p:cBhvr>
                                        <p:cTn id="80"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
                                            <p:txEl>
                                              <p:pRg st="8" end="8"/>
                                            </p:txEl>
                                          </p:spTgt>
                                        </p:tgtEl>
                                      </p:cBhvr>
                                      <p:to x="100000" y="60000"/>
                                    </p:animScale>
                                    <p:animScale>
                                      <p:cBhvr>
                                        <p:cTn id="86" dur="166" decel="50000">
                                          <p:stCondLst>
                                            <p:cond delay="676"/>
                                          </p:stCondLst>
                                        </p:cTn>
                                        <p:tgtEl>
                                          <p:spTgt spid="4">
                                            <p:txEl>
                                              <p:pRg st="8" end="8"/>
                                            </p:txEl>
                                          </p:spTgt>
                                        </p:tgtEl>
                                      </p:cBhvr>
                                      <p:to x="100000" y="100000"/>
                                    </p:animScale>
                                    <p:animScale>
                                      <p:cBhvr>
                                        <p:cTn id="87" dur="26">
                                          <p:stCondLst>
                                            <p:cond delay="1312"/>
                                          </p:stCondLst>
                                        </p:cTn>
                                        <p:tgtEl>
                                          <p:spTgt spid="4">
                                            <p:txEl>
                                              <p:pRg st="8" end="8"/>
                                            </p:txEl>
                                          </p:spTgt>
                                        </p:tgtEl>
                                      </p:cBhvr>
                                      <p:to x="100000" y="80000"/>
                                    </p:animScale>
                                    <p:animScale>
                                      <p:cBhvr>
                                        <p:cTn id="88" dur="166" decel="50000">
                                          <p:stCondLst>
                                            <p:cond delay="1338"/>
                                          </p:stCondLst>
                                        </p:cTn>
                                        <p:tgtEl>
                                          <p:spTgt spid="4">
                                            <p:txEl>
                                              <p:pRg st="8" end="8"/>
                                            </p:txEl>
                                          </p:spTgt>
                                        </p:tgtEl>
                                      </p:cBhvr>
                                      <p:to x="100000" y="100000"/>
                                    </p:animScale>
                                    <p:animScale>
                                      <p:cBhvr>
                                        <p:cTn id="89" dur="26">
                                          <p:stCondLst>
                                            <p:cond delay="1642"/>
                                          </p:stCondLst>
                                        </p:cTn>
                                        <p:tgtEl>
                                          <p:spTgt spid="4">
                                            <p:txEl>
                                              <p:pRg st="8" end="8"/>
                                            </p:txEl>
                                          </p:spTgt>
                                        </p:tgtEl>
                                      </p:cBhvr>
                                      <p:to x="100000" y="90000"/>
                                    </p:animScale>
                                    <p:animScale>
                                      <p:cBhvr>
                                        <p:cTn id="90" dur="166" decel="50000">
                                          <p:stCondLst>
                                            <p:cond delay="1668"/>
                                          </p:stCondLst>
                                        </p:cTn>
                                        <p:tgtEl>
                                          <p:spTgt spid="4">
                                            <p:txEl>
                                              <p:pRg st="8" end="8"/>
                                            </p:txEl>
                                          </p:spTgt>
                                        </p:tgtEl>
                                      </p:cBhvr>
                                      <p:to x="100000" y="100000"/>
                                    </p:animScale>
                                    <p:animScale>
                                      <p:cBhvr>
                                        <p:cTn id="91" dur="26">
                                          <p:stCondLst>
                                            <p:cond delay="1808"/>
                                          </p:stCondLst>
                                        </p:cTn>
                                        <p:tgtEl>
                                          <p:spTgt spid="4">
                                            <p:txEl>
                                              <p:pRg st="8" end="8"/>
                                            </p:txEl>
                                          </p:spTgt>
                                        </p:tgtEl>
                                      </p:cBhvr>
                                      <p:to x="100000" y="95000"/>
                                    </p:animScale>
                                    <p:animScale>
                                      <p:cBhvr>
                                        <p:cTn id="92" dur="166" decel="50000">
                                          <p:stCondLst>
                                            <p:cond delay="1834"/>
                                          </p:stCondLst>
                                        </p:cTn>
                                        <p:tgtEl>
                                          <p:spTgt spid="4">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1EF03A-2F14-7CA9-488A-36825ADADE11}"/>
              </a:ext>
            </a:extLst>
          </p:cNvPr>
          <p:cNvSpPr txBox="1"/>
          <p:nvPr/>
        </p:nvSpPr>
        <p:spPr>
          <a:xfrm>
            <a:off x="3197010" y="5277412"/>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
        <p:nvSpPr>
          <p:cNvPr id="7" name="Title 6">
            <a:extLst>
              <a:ext uri="{FF2B5EF4-FFF2-40B4-BE49-F238E27FC236}">
                <a16:creationId xmlns:a16="http://schemas.microsoft.com/office/drawing/2014/main" id="{AD519406-2118-23E2-F5ED-6BB546B39606}"/>
              </a:ext>
            </a:extLst>
          </p:cNvPr>
          <p:cNvSpPr>
            <a:spLocks noGrp="1"/>
          </p:cNvSpPr>
          <p:nvPr>
            <p:ph type="ctrTitle"/>
          </p:nvPr>
        </p:nvSpPr>
        <p:spPr>
          <a:xfrm>
            <a:off x="2502493" y="2784790"/>
            <a:ext cx="7187013" cy="1288419"/>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fontScale="90000"/>
          </a:bodyPr>
          <a:lstStyle/>
          <a:p>
            <a:pPr algn="ctr"/>
            <a:r>
              <a:rPr lang="el-GR" sz="4400" dirty="0"/>
              <a:t>Ευχαριστούμε για την προσοχή σας..!</a:t>
            </a:r>
            <a:endParaRPr lang="el-GR" dirty="0"/>
          </a:p>
        </p:txBody>
      </p:sp>
    </p:spTree>
    <p:extLst>
      <p:ext uri="{BB962C8B-B14F-4D97-AF65-F5344CB8AC3E}">
        <p14:creationId xmlns:p14="http://schemas.microsoft.com/office/powerpoint/2010/main" val="393272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248</a:t>
            </a:r>
            <a:br>
              <a:rPr lang="el-GR" sz="2200" b="1" i="0" u="none" strike="noStrike" baseline="0" dirty="0">
                <a:latin typeface="MyriadPro-Semibold"/>
              </a:rPr>
            </a:br>
            <a:r>
              <a:rPr lang="el-GR" sz="2200" b="1" i="0" u="none" strike="noStrike" baseline="0" dirty="0">
                <a:latin typeface="MyriadPro-Semibold"/>
              </a:rPr>
              <a:t>Έγκριση μετακίνησης (1/3)</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2"/>
            <a:ext cx="8915399" cy="3140603"/>
          </a:xfrm>
          <a:solidFill>
            <a:schemeClr val="accent3">
              <a:lumMod val="20000"/>
              <a:lumOff val="80000"/>
            </a:schemeClr>
          </a:solidFill>
          <a:ln>
            <a:solidFill>
              <a:schemeClr val="accent1"/>
            </a:solidFill>
          </a:ln>
        </p:spPr>
        <p:txBody>
          <a:bodyPr>
            <a:noAutofit/>
          </a:bodyPr>
          <a:lstStyle/>
          <a:p>
            <a:pPr>
              <a:lnSpc>
                <a:spcPct val="130000"/>
              </a:lnSpc>
            </a:pPr>
            <a:r>
              <a:rPr lang="el-GR" sz="1700" b="1" u="sng" dirty="0">
                <a:solidFill>
                  <a:schemeClr val="tx1"/>
                </a:solidFill>
              </a:rPr>
              <a:t>παρ. 2</a:t>
            </a:r>
            <a:r>
              <a:rPr lang="el-GR" sz="1700" dirty="0"/>
              <a:t> </a:t>
            </a:r>
            <a:r>
              <a:rPr lang="el-GR" sz="1700" u="sng" dirty="0"/>
              <a:t>Με απόφαση του Προέδρου της Επιτροπής Ερευνών</a:t>
            </a:r>
            <a:r>
              <a:rPr lang="el-GR" sz="1700" dirty="0"/>
              <a:t>, κατόπιν εισήγησης του Επιστημονικού Υπευθύνου, εγκρίνεται η διενέργεια μετακινήσεων μελών της ομάδας έργου που είναι αναγκαία για την εκτέλεση έργων/προγραμμάτων που </a:t>
            </a:r>
            <a:r>
              <a:rPr lang="el-GR" sz="1700" b="1" dirty="0"/>
              <a:t>χρηματοδοτούνται από εθνικούς πόρους</a:t>
            </a:r>
            <a:r>
              <a:rPr lang="el-GR" sz="1700" dirty="0"/>
              <a:t>.</a:t>
            </a:r>
          </a:p>
          <a:p>
            <a:pPr>
              <a:lnSpc>
                <a:spcPct val="130000"/>
              </a:lnSpc>
            </a:pPr>
            <a:r>
              <a:rPr lang="el-GR" sz="1700" b="1" u="sng" dirty="0">
                <a:solidFill>
                  <a:schemeClr val="tx1"/>
                </a:solidFill>
              </a:rPr>
              <a:t>παρ. 3 </a:t>
            </a:r>
            <a:r>
              <a:rPr lang="el-GR" sz="1700" dirty="0"/>
              <a:t>Οι μετακινήσεις εκτός έδρας μελών της ομάδας έργου ή τρίτων φυσικών προσώπων στο πλαίσιο έργων/προγραμμάτων, που </a:t>
            </a:r>
            <a:r>
              <a:rPr lang="el-GR" sz="1700" b="1" dirty="0"/>
              <a:t>χρηματοδοτούνται από διεθνείς, ιδιωτικούς ή ίδιους πόρους</a:t>
            </a:r>
            <a:r>
              <a:rPr lang="el-GR" sz="1700" dirty="0"/>
              <a:t>, πραγματοποιούνται μόνο κατόπιν εντολής του Επιστημονικού Υπευθύνου, </a:t>
            </a:r>
            <a:r>
              <a:rPr lang="el-GR" sz="1700" u="sng" dirty="0"/>
              <a:t>χωρίς να απαιτείται έγκριση άλλου οργάνου</a:t>
            </a:r>
            <a:r>
              <a:rPr lang="el-GR" sz="1700" dirty="0"/>
              <a:t>, και εξαιρούνται του ν. 4336/2015.</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797863"/>
            <a:ext cx="8915399" cy="1754326"/>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Σε έργα </a:t>
            </a:r>
            <a:r>
              <a:rPr lang="el-GR" b="1" dirty="0">
                <a:ln w="0"/>
                <a:solidFill>
                  <a:schemeClr val="bg1"/>
                </a:solidFill>
                <a:effectLst>
                  <a:outerShdw blurRad="38100" dist="19050" dir="2700000" algn="tl" rotWithShape="0">
                    <a:schemeClr val="dk1">
                      <a:alpha val="40000"/>
                    </a:schemeClr>
                  </a:outerShdw>
                </a:effectLst>
              </a:rPr>
              <a:t>ΕΣΠΑ</a:t>
            </a:r>
            <a:r>
              <a:rPr lang="el-GR" dirty="0">
                <a:ln w="0"/>
                <a:solidFill>
                  <a:schemeClr val="bg1"/>
                </a:solidFill>
                <a:effectLst>
                  <a:outerShdw blurRad="38100" dist="19050" dir="2700000" algn="tl" rotWithShape="0">
                    <a:schemeClr val="dk1">
                      <a:alpha val="40000"/>
                    </a:schemeClr>
                  </a:outerShdw>
                </a:effectLst>
              </a:rPr>
              <a:t> κ.α. οι μετακινήσεις εγκρίνονται πλέον, από τον Πρόεδρο της Επιτροπής Ερευνών, κατόπιν αιτήματος μετακίνησης που κάνει ο ΕΥ του έργου και όχι από την ΕΕ.</a:t>
            </a:r>
          </a:p>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Σε έργα που χρηματοδοτούνται από </a:t>
            </a:r>
            <a:r>
              <a:rPr lang="el-GR" b="1" dirty="0">
                <a:ln w="0"/>
                <a:solidFill>
                  <a:schemeClr val="bg1"/>
                </a:solidFill>
                <a:effectLst>
                  <a:outerShdw blurRad="38100" dist="19050" dir="2700000" algn="tl" rotWithShape="0">
                    <a:schemeClr val="dk1">
                      <a:alpha val="40000"/>
                    </a:schemeClr>
                  </a:outerShdw>
                </a:effectLst>
              </a:rPr>
              <a:t>διεθνείς, ιδιωτικούς/ιδίους</a:t>
            </a:r>
            <a:r>
              <a:rPr lang="el-GR" dirty="0">
                <a:ln w="0"/>
                <a:solidFill>
                  <a:schemeClr val="bg1"/>
                </a:solidFill>
                <a:effectLst>
                  <a:outerShdw blurRad="38100" dist="19050" dir="2700000" algn="tl" rotWithShape="0">
                    <a:schemeClr val="dk1">
                      <a:alpha val="40000"/>
                    </a:schemeClr>
                  </a:outerShdw>
                </a:effectLst>
              </a:rPr>
              <a:t> πόρους οι μετακινήσεις εντέλλονται (με ΕΟ26) από τον ΕΥ του έργου και δεν τις εγκρίνει ο Πρόεδρος της ΕΕ.</a:t>
            </a:r>
          </a:p>
        </p:txBody>
      </p:sp>
    </p:spTree>
    <p:extLst>
      <p:ext uri="{BB962C8B-B14F-4D97-AF65-F5344CB8AC3E}">
        <p14:creationId xmlns:p14="http://schemas.microsoft.com/office/powerpoint/2010/main" val="279850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248</a:t>
            </a:r>
            <a:br>
              <a:rPr lang="el-GR" sz="2200" b="1" i="0" u="none" strike="noStrike" baseline="0" dirty="0">
                <a:latin typeface="MyriadPro-Semibold"/>
              </a:rPr>
            </a:br>
            <a:r>
              <a:rPr lang="el-GR" sz="2200" b="1" i="0" u="none" strike="noStrike" baseline="0" dirty="0">
                <a:latin typeface="MyriadPro-Semibold"/>
              </a:rPr>
              <a:t>Έγκριση μετακίνησης (2/3)</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2"/>
            <a:ext cx="8915399" cy="2354791"/>
          </a:xfrm>
          <a:solidFill>
            <a:schemeClr val="accent3">
              <a:lumMod val="20000"/>
              <a:lumOff val="80000"/>
            </a:schemeClr>
          </a:solidFill>
          <a:ln>
            <a:solidFill>
              <a:schemeClr val="accent1"/>
            </a:solidFill>
          </a:ln>
        </p:spPr>
        <p:txBody>
          <a:bodyPr>
            <a:normAutofit fontScale="92500"/>
          </a:bodyPr>
          <a:lstStyle/>
          <a:p>
            <a:pPr>
              <a:lnSpc>
                <a:spcPct val="130000"/>
              </a:lnSpc>
            </a:pPr>
            <a:r>
              <a:rPr lang="el-GR" b="1" u="sng" dirty="0">
                <a:solidFill>
                  <a:schemeClr val="tx1"/>
                </a:solidFill>
              </a:rPr>
              <a:t>παρ. 2</a:t>
            </a:r>
            <a:r>
              <a:rPr lang="el-GR" dirty="0"/>
              <a:t> Κατ’ εξαίρεση</a:t>
            </a:r>
            <a:r>
              <a:rPr lang="en-US" dirty="0"/>
              <a:t> </a:t>
            </a:r>
            <a:r>
              <a:rPr lang="en-US" b="1" dirty="0"/>
              <a:t>[</a:t>
            </a:r>
            <a:r>
              <a:rPr lang="el-GR" b="1" dirty="0"/>
              <a:t>στα έργα που χρηματοδοτούνται από εθνικούς πόρους</a:t>
            </a:r>
            <a:r>
              <a:rPr lang="en-US" b="1" dirty="0"/>
              <a:t>]</a:t>
            </a:r>
            <a:r>
              <a:rPr lang="el-GR" b="1" dirty="0"/>
              <a:t> </a:t>
            </a:r>
            <a:r>
              <a:rPr lang="el-GR" dirty="0"/>
              <a:t>είναι δυνατή η έγκριση μετακινήσεων μελών της ομάδας έργου μετά τη διενέργειά τους έως και είκοσι (20) ημέρες από την επιστροφή των μετακινούμενων, κατόπιν υποβολής αιτιολογημένης εισήγησης του Επιστημονικού Υπευθύνου σχετικά με την αναγκαιότητα μετακίνησης και τους λόγους που δεν κατέστη δυνατή η έγκριση της μετακίνησης πριν από τη διεξαγωγή της.</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177594"/>
            <a:ext cx="8915399" cy="1200329"/>
          </a:xfrm>
          <a:prstGeom prst="rect">
            <a:avLst/>
          </a:prstGeom>
          <a:solidFill>
            <a:srgbClr val="A53010"/>
          </a:solidFill>
        </p:spPr>
        <p:txBody>
          <a:bodyPr wrap="square" rtlCol="0">
            <a:spAutoFit/>
          </a:bodyPr>
          <a:lstStyle/>
          <a:p>
            <a:r>
              <a:rPr lang="el-GR" dirty="0">
                <a:ln w="0"/>
                <a:solidFill>
                  <a:schemeClr val="bg1"/>
                </a:solidFill>
                <a:effectLst>
                  <a:outerShdw blurRad="38100" dist="19050" dir="2700000" algn="tl" rotWithShape="0">
                    <a:schemeClr val="dk1">
                      <a:alpha val="40000"/>
                    </a:schemeClr>
                  </a:outerShdw>
                </a:effectLst>
              </a:rPr>
              <a:t>Ο λόγος της εξαίρεσης αυτής θα πρέπει:</a:t>
            </a:r>
          </a:p>
          <a:p>
            <a:endParaRPr lang="el-GR" dirty="0">
              <a:ln w="0"/>
              <a:solidFill>
                <a:schemeClr val="bg1"/>
              </a:solidFill>
              <a:effectLst>
                <a:outerShdw blurRad="38100" dist="19050" dir="2700000" algn="tl" rotWithShape="0">
                  <a:schemeClr val="dk1">
                    <a:alpha val="40000"/>
                  </a:schemeClr>
                </a:outerShdw>
              </a:effectLst>
            </a:endParaRPr>
          </a:p>
          <a:p>
            <a:pPr marL="342900" indent="-342900">
              <a:buAutoNum type="arabicPeriod"/>
            </a:pPr>
            <a:r>
              <a:rPr lang="el-GR" dirty="0">
                <a:ln w="0"/>
                <a:solidFill>
                  <a:schemeClr val="bg1"/>
                </a:solidFill>
                <a:effectLst>
                  <a:outerShdw blurRad="38100" dist="19050" dir="2700000" algn="tl" rotWithShape="0">
                    <a:schemeClr val="dk1">
                      <a:alpha val="40000"/>
                    </a:schemeClr>
                  </a:outerShdw>
                </a:effectLst>
              </a:rPr>
              <a:t>να είναι σημαντικός</a:t>
            </a:r>
          </a:p>
          <a:p>
            <a:pPr marL="342900" indent="-342900">
              <a:buAutoNum type="arabicPeriod"/>
            </a:pPr>
            <a:r>
              <a:rPr lang="el-GR" dirty="0">
                <a:ln w="0"/>
                <a:solidFill>
                  <a:schemeClr val="bg1"/>
                </a:solidFill>
                <a:effectLst>
                  <a:outerShdw blurRad="38100" dist="19050" dir="2700000" algn="tl" rotWithShape="0">
                    <a:schemeClr val="dk1">
                      <a:alpha val="40000"/>
                    </a:schemeClr>
                  </a:outerShdw>
                </a:effectLst>
              </a:rPr>
              <a:t>να είναι επαρκώς αιτιολογημένος</a:t>
            </a:r>
          </a:p>
        </p:txBody>
      </p:sp>
    </p:spTree>
    <p:extLst>
      <p:ext uri="{BB962C8B-B14F-4D97-AF65-F5344CB8AC3E}">
        <p14:creationId xmlns:p14="http://schemas.microsoft.com/office/powerpoint/2010/main" val="126862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248</a:t>
            </a:r>
            <a:br>
              <a:rPr lang="el-GR" sz="2200" b="1" i="0" u="none" strike="noStrike" baseline="0" dirty="0">
                <a:latin typeface="MyriadPro-Semibold"/>
              </a:rPr>
            </a:br>
            <a:r>
              <a:rPr lang="el-GR" sz="2200" b="1" i="0" u="none" strike="noStrike" baseline="0" dirty="0">
                <a:latin typeface="MyriadPro-Semibold"/>
              </a:rPr>
              <a:t>Έγκριση μετακίνησης (3/3)</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3"/>
            <a:ext cx="8915399" cy="2197628"/>
          </a:xfrm>
          <a:solidFill>
            <a:schemeClr val="accent3">
              <a:lumMod val="20000"/>
              <a:lumOff val="80000"/>
            </a:schemeClr>
          </a:solidFill>
          <a:ln>
            <a:solidFill>
              <a:schemeClr val="accent1"/>
            </a:solidFill>
          </a:ln>
        </p:spPr>
        <p:txBody>
          <a:bodyPr>
            <a:normAutofit fontScale="92500"/>
          </a:bodyPr>
          <a:lstStyle/>
          <a:p>
            <a:pPr>
              <a:lnSpc>
                <a:spcPct val="130000"/>
              </a:lnSpc>
            </a:pPr>
            <a:r>
              <a:rPr lang="el-GR" b="1" u="sng" dirty="0">
                <a:solidFill>
                  <a:schemeClr val="tx1"/>
                </a:solidFill>
              </a:rPr>
              <a:t>παρ. 5</a:t>
            </a:r>
            <a:r>
              <a:rPr lang="el-GR" dirty="0"/>
              <a:t> Μέλη της ομάδας έργου που ανήκουν στο προσωπικό του Α.Ε.Ι., μέλη Διδακτικού Ερευνητικού Προσωπικού (Δ.Ε.Π.), Ειδικού Εκπαιδευτικού Προσωπικού (Ε.Ε.Π.) και Εργαστηριακού Διδακτικού Προσωπικού (Ε.ΔΙ.Π.) </a:t>
            </a:r>
            <a:r>
              <a:rPr lang="el-GR" u="sng" dirty="0"/>
              <a:t>οφείλουν να ενημερώνουν τον Πρόεδρο της Συνέλευσης του Τμήματος</a:t>
            </a:r>
            <a:r>
              <a:rPr lang="el-GR" dirty="0"/>
              <a:t> για τη μετακίνησή τους στο πλαίσιο έργου/προγράμματος που συμμετέχουν και να μεριμνούν για να μη διαταράσσεται η ομαλή εκτέλεση των λοιπών καθηκόντων τους προς το Τμήμα.</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6" y="3774111"/>
            <a:ext cx="8915399" cy="2862322"/>
          </a:xfrm>
          <a:prstGeom prst="rect">
            <a:avLst/>
          </a:prstGeom>
          <a:solidFill>
            <a:srgbClr val="A53010"/>
          </a:solidFill>
        </p:spPr>
        <p:txBody>
          <a:bodyPr wrap="square" rtlCol="0">
            <a:spAutoFit/>
          </a:bodyPr>
          <a:lstStyle/>
          <a:p>
            <a:r>
              <a:rPr lang="el-GR" dirty="0">
                <a:ln w="0"/>
                <a:solidFill>
                  <a:schemeClr val="bg1"/>
                </a:solidFill>
                <a:effectLst>
                  <a:outerShdw blurRad="38100" dist="19050" dir="2700000" algn="tl" rotWithShape="0">
                    <a:schemeClr val="dk1">
                      <a:alpha val="40000"/>
                    </a:schemeClr>
                  </a:outerShdw>
                </a:effectLst>
              </a:rPr>
              <a:t>Πλέον, όλα τα μέλη της ομάδας έργου που ανήκουν στο προσωπικό του Α.Ε.Ι., μέλη Δ.Ε.Π., Ε.Ε.Π. και Ε</a:t>
            </a:r>
            <a:r>
              <a:rPr lang="el-GR">
                <a:ln w="0"/>
                <a:solidFill>
                  <a:schemeClr val="bg1"/>
                </a:solidFill>
                <a:effectLst>
                  <a:outerShdw blurRad="38100" dist="19050" dir="2700000" algn="tl" rotWithShape="0">
                    <a:schemeClr val="dk1">
                      <a:alpha val="40000"/>
                    </a:schemeClr>
                  </a:outerShdw>
                </a:effectLst>
              </a:rPr>
              <a:t>.ΔΙ</a:t>
            </a:r>
            <a:r>
              <a:rPr lang="el-GR" dirty="0">
                <a:ln w="0"/>
                <a:solidFill>
                  <a:schemeClr val="bg1"/>
                </a:solidFill>
                <a:effectLst>
                  <a:outerShdw blurRad="38100" dist="19050" dir="2700000" algn="tl" rotWithShape="0">
                    <a:schemeClr val="dk1">
                      <a:alpha val="40000"/>
                    </a:schemeClr>
                  </a:outerShdw>
                </a:effectLst>
              </a:rPr>
              <a:t>.Π., οφείλουν να ενημερώσουν τον Πρόεδρο της Συνέλευσης του Τμήματος τους για τη μετακίνησή τους και να μεριμνούν για να μη διαταράσσεται η ομαλή εκτέλεση των καθηκόντων τους προς το Τμήμα.</a:t>
            </a:r>
          </a:p>
          <a:p>
            <a:endParaRPr lang="el-GR" dirty="0">
              <a:ln w="0"/>
              <a:solidFill>
                <a:schemeClr val="bg1"/>
              </a:solidFill>
              <a:effectLst>
                <a:outerShdw blurRad="38100" dist="19050" dir="2700000" algn="tl" rotWithShape="0">
                  <a:schemeClr val="dk1">
                    <a:alpha val="40000"/>
                  </a:schemeClr>
                </a:outerShdw>
              </a:effectLst>
            </a:endParaRPr>
          </a:p>
          <a:p>
            <a:r>
              <a:rPr lang="el-GR" dirty="0">
                <a:ln w="0"/>
                <a:solidFill>
                  <a:schemeClr val="bg1"/>
                </a:solidFill>
                <a:effectLst>
                  <a:outerShdw blurRad="38100" dist="19050" dir="2700000" algn="tl" rotWithShape="0">
                    <a:schemeClr val="dk1">
                      <a:alpha val="40000"/>
                    </a:schemeClr>
                  </a:outerShdw>
                </a:effectLst>
              </a:rPr>
              <a:t>Απαιτείται είτε </a:t>
            </a:r>
            <a:r>
              <a:rPr lang="el-GR" b="1" dirty="0">
                <a:ln w="0"/>
                <a:solidFill>
                  <a:schemeClr val="bg1"/>
                </a:solidFill>
                <a:effectLst>
                  <a:outerShdw blurRad="38100" dist="19050" dir="2700000" algn="tl" rotWithShape="0">
                    <a:schemeClr val="dk1">
                      <a:alpha val="40000"/>
                    </a:schemeClr>
                  </a:outerShdw>
                </a:effectLst>
              </a:rPr>
              <a:t>ΥΔ</a:t>
            </a:r>
            <a:r>
              <a:rPr lang="el-GR" dirty="0">
                <a:ln w="0"/>
                <a:solidFill>
                  <a:schemeClr val="bg1"/>
                </a:solidFill>
                <a:effectLst>
                  <a:outerShdw blurRad="38100" dist="19050" dir="2700000" algn="tl" rotWithShape="0">
                    <a:schemeClr val="dk1">
                      <a:alpha val="40000"/>
                    </a:schemeClr>
                  </a:outerShdw>
                </a:effectLst>
              </a:rPr>
              <a:t> είτε η </a:t>
            </a:r>
            <a:r>
              <a:rPr lang="el-GR" b="1" dirty="0">
                <a:ln w="0"/>
                <a:solidFill>
                  <a:schemeClr val="bg1"/>
                </a:solidFill>
                <a:effectLst>
                  <a:outerShdw blurRad="38100" dist="19050" dir="2700000" algn="tl" rotWithShape="0">
                    <a:schemeClr val="dk1">
                      <a:alpha val="40000"/>
                    </a:schemeClr>
                  </a:outerShdw>
                </a:effectLst>
              </a:rPr>
              <a:t>αίτηση γνωστοποίησης απουσίας</a:t>
            </a:r>
            <a:r>
              <a:rPr lang="el-GR" dirty="0">
                <a:ln w="0"/>
                <a:solidFill>
                  <a:schemeClr val="bg1"/>
                </a:solidFill>
                <a:effectLst>
                  <a:outerShdw blurRad="38100" dist="19050" dir="2700000" algn="tl" rotWithShape="0">
                    <a:schemeClr val="dk1">
                      <a:alpha val="40000"/>
                    </a:schemeClr>
                  </a:outerShdw>
                </a:effectLst>
              </a:rPr>
              <a:t> προς τον Πρόεδρο της Συνέλευσης του Τμήματος</a:t>
            </a:r>
          </a:p>
          <a:p>
            <a:endParaRPr lang="el-GR" dirty="0">
              <a:ln w="0"/>
              <a:solidFill>
                <a:schemeClr val="bg1"/>
              </a:solidFill>
              <a:effectLst>
                <a:outerShdw blurRad="38100" dist="19050" dir="2700000" algn="tl" rotWithShape="0">
                  <a:schemeClr val="dk1">
                    <a:alpha val="40000"/>
                  </a:schemeClr>
                </a:outerShdw>
              </a:effectLst>
            </a:endParaRPr>
          </a:p>
          <a:p>
            <a:r>
              <a:rPr lang="el-GR" dirty="0">
                <a:ln w="0"/>
                <a:solidFill>
                  <a:schemeClr val="bg1"/>
                </a:solidFill>
                <a:effectLst>
                  <a:outerShdw blurRad="38100" dist="19050" dir="2700000" algn="tl" rotWithShape="0">
                    <a:schemeClr val="dk1">
                      <a:alpha val="40000"/>
                    </a:schemeClr>
                  </a:outerShdw>
                </a:effectLst>
              </a:rPr>
              <a:t>Με λίγα λόγια, δεν απαιτείται η προσκόμιση άδειας από τον Αντιπρύτανη Διοικητικών Υποθέσεων</a:t>
            </a:r>
          </a:p>
        </p:txBody>
      </p:sp>
    </p:spTree>
    <p:extLst>
      <p:ext uri="{BB962C8B-B14F-4D97-AF65-F5344CB8AC3E}">
        <p14:creationId xmlns:p14="http://schemas.microsoft.com/office/powerpoint/2010/main" val="111317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3703431" y="352540"/>
            <a:ext cx="4785138" cy="1845369"/>
          </a:xfrm>
        </p:spPr>
        <p:txBody>
          <a:bodyPr>
            <a:normAutofit/>
          </a:bodyPr>
          <a:lstStyle/>
          <a:p>
            <a:pPr algn="ctr"/>
            <a:r>
              <a:rPr lang="en-US" sz="2200" b="1" i="0" u="none" strike="noStrike" baseline="0" dirty="0">
                <a:solidFill>
                  <a:srgbClr val="001ACD"/>
                </a:solidFill>
                <a:latin typeface="MyriadPro-Semibold"/>
              </a:rPr>
              <a:t>NOMO</a:t>
            </a:r>
            <a:r>
              <a:rPr lang="el-GR" sz="2200" b="1" i="0" u="none" strike="noStrike" baseline="0" dirty="0">
                <a:solidFill>
                  <a:srgbClr val="001ACD"/>
                </a:solidFill>
                <a:latin typeface="MyriadPro-Semibold"/>
              </a:rPr>
              <a:t>Σ ΥΠ’ ΑΡΙΘΜ. 4957</a:t>
            </a:r>
            <a:br>
              <a:rPr lang="en-US" sz="2200" b="1" i="0" u="none" strike="noStrike" baseline="0" dirty="0">
                <a:solidFill>
                  <a:srgbClr val="001ACD"/>
                </a:solidFill>
                <a:latin typeface="MyriadPro-Semibold"/>
              </a:rPr>
            </a:br>
            <a:r>
              <a:rPr lang="el-GR" sz="2200" b="1" i="0" u="none" strike="noStrike" baseline="0" dirty="0">
                <a:latin typeface="MyriadPro-Semibold"/>
              </a:rPr>
              <a:t>ΚΕΦΑΛΑΙΟ ΚΖ’</a:t>
            </a:r>
            <a:br>
              <a:rPr lang="el-GR" sz="2200" b="1" i="0" u="none" strike="noStrike" baseline="0" dirty="0">
                <a:latin typeface="MyriadPro-Semibold"/>
              </a:rPr>
            </a:br>
            <a:r>
              <a:rPr lang="el-GR" sz="2200" b="1" i="0" u="none" strike="noStrike" baseline="0" dirty="0">
                <a:latin typeface="MyriadPro-Semibold"/>
              </a:rPr>
              <a:t>ΟΡΓΑΝΩΣΗ ΚΑΙ ΛΕΙΤΟΥΡΓΙΑ ΕΙΔΙΚΩΝ</a:t>
            </a:r>
            <a:br>
              <a:rPr lang="el-GR" sz="2200" b="1" i="0" u="none" strike="noStrike" baseline="0" dirty="0">
                <a:latin typeface="MyriadPro-Semibold"/>
              </a:rPr>
            </a:br>
            <a:r>
              <a:rPr lang="el-GR" sz="2200" b="1" i="0" u="none" strike="noStrike" baseline="0" dirty="0">
                <a:latin typeface="MyriadPro-Semibold"/>
              </a:rPr>
              <a:t>ΛΟΓΑΡΙΑΣΜΩΝ ΚΟΝΔΥΛΙΩΝ ΕΡΕΥΝΑΣ</a:t>
            </a:r>
            <a:br>
              <a:rPr lang="el-GR" sz="2200" b="1" i="0" u="none" strike="noStrike" baseline="0" dirty="0">
                <a:latin typeface="MyriadPro-Semibold"/>
              </a:rPr>
            </a:br>
            <a:r>
              <a:rPr lang="el-GR" sz="2200" b="1" i="0" u="none" strike="noStrike" baseline="0" dirty="0">
                <a:latin typeface="MyriadPro-Semibold"/>
              </a:rPr>
              <a:t>Άρθρ</a:t>
            </a:r>
            <a:r>
              <a:rPr lang="el-GR" sz="2200" b="1" dirty="0">
                <a:latin typeface="MyriadPro-Semibold"/>
              </a:rPr>
              <a:t>α</a:t>
            </a:r>
            <a:r>
              <a:rPr lang="el-GR" sz="2200" b="1" i="0" u="none" strike="noStrike" baseline="0" dirty="0">
                <a:latin typeface="MyriadPro-Semibold"/>
              </a:rPr>
              <a:t> 250, 252 και 256</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5" y="5269748"/>
            <a:ext cx="8915399" cy="1126283"/>
          </a:xfrm>
        </p:spPr>
        <p:txBody>
          <a:bodyPr/>
          <a:lstStyle/>
          <a:p>
            <a:pPr algn="ctr"/>
            <a:r>
              <a:rPr lang="el-GR" b="1" dirty="0"/>
              <a:t>Βασικές αλλαγές λειτουργίας των Ε.Λ.Κ.Ε. σύμφωνα με το Νόμο 4957/2022 (Φ.Ε.Κ. Α’ 141/21.07.2022)</a:t>
            </a:r>
          </a:p>
        </p:txBody>
      </p:sp>
      <p:sp>
        <p:nvSpPr>
          <p:cNvPr id="4" name="TextBox 3">
            <a:extLst>
              <a:ext uri="{FF2B5EF4-FFF2-40B4-BE49-F238E27FC236}">
                <a16:creationId xmlns:a16="http://schemas.microsoft.com/office/drawing/2014/main" id="{401EF03A-2F14-7CA9-488A-36825ADADE11}"/>
              </a:ext>
            </a:extLst>
          </p:cNvPr>
          <p:cNvSpPr txBox="1"/>
          <p:nvPr/>
        </p:nvSpPr>
        <p:spPr>
          <a:xfrm>
            <a:off x="3199177" y="5832889"/>
            <a:ext cx="7048353" cy="461665"/>
          </a:xfrm>
          <a:prstGeom prst="rect">
            <a:avLst/>
          </a:prstGeom>
          <a:noFill/>
        </p:spPr>
        <p:txBody>
          <a:bodyPr wrap="square" rtlCol="0">
            <a:spAutoFit/>
          </a:bodyPr>
          <a:lstStyle/>
          <a:p>
            <a:r>
              <a:rPr lang="el-GR" sz="2400" b="1" dirty="0"/>
              <a:t>Τμήμα Οικονομικής και Ταμειακής Διαχείρισης</a:t>
            </a:r>
          </a:p>
        </p:txBody>
      </p:sp>
      <p:sp>
        <p:nvSpPr>
          <p:cNvPr id="5" name="TextBox 4">
            <a:extLst>
              <a:ext uri="{FF2B5EF4-FFF2-40B4-BE49-F238E27FC236}">
                <a16:creationId xmlns:a16="http://schemas.microsoft.com/office/drawing/2014/main" id="{5444152F-B21D-3591-4A95-A89FC7E0C61D}"/>
              </a:ext>
            </a:extLst>
          </p:cNvPr>
          <p:cNvSpPr txBox="1"/>
          <p:nvPr/>
        </p:nvSpPr>
        <p:spPr>
          <a:xfrm>
            <a:off x="2349647" y="2761050"/>
            <a:ext cx="7492706" cy="113877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l-GR" sz="4000" b="1" dirty="0">
                <a:ln w="0"/>
                <a:solidFill>
                  <a:schemeClr val="bg1"/>
                </a:solidFill>
                <a:effectLst>
                  <a:outerShdw blurRad="38100" dist="25400" dir="5400000" algn="ctr" rotWithShape="0">
                    <a:srgbClr val="6E747A">
                      <a:alpha val="43000"/>
                    </a:srgbClr>
                  </a:outerShdw>
                </a:effectLst>
              </a:rPr>
              <a:t>Δαπάνες</a:t>
            </a:r>
          </a:p>
          <a:p>
            <a:pPr algn="ctr"/>
            <a:r>
              <a:rPr lang="el-GR" sz="2800" b="1" dirty="0">
                <a:ln w="0"/>
                <a:solidFill>
                  <a:schemeClr val="bg1"/>
                </a:solidFill>
                <a:effectLst>
                  <a:outerShdw blurRad="38100" dist="25400" dir="5400000" algn="ctr" rotWithShape="0">
                    <a:srgbClr val="6E747A">
                      <a:alpha val="43000"/>
                    </a:srgbClr>
                  </a:outerShdw>
                </a:effectLst>
              </a:rPr>
              <a:t>Προμηθειών/Υπηρεσιών</a:t>
            </a:r>
            <a:endParaRPr lang="el-GR" sz="3200" b="1" dirty="0">
              <a:ln w="0"/>
              <a:solidFill>
                <a:schemeClr val="bg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71013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0</a:t>
            </a:r>
            <a:br>
              <a:rPr lang="el-GR" sz="2200" b="1" i="0" u="none" strike="noStrike" baseline="0" dirty="0">
                <a:latin typeface="MyriadPro-Semibold"/>
              </a:rPr>
            </a:br>
            <a:r>
              <a:rPr lang="el-GR" sz="2200" b="1" i="0" u="none" strike="noStrike" baseline="0" dirty="0">
                <a:latin typeface="MyriadPro-Semibold"/>
              </a:rPr>
              <a:t>Απευθείας αναθέσεις για τις ανάγκες έργων/προγραμμάτων (1/2)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2"/>
            <a:ext cx="8915399" cy="1531584"/>
          </a:xfrm>
          <a:solidFill>
            <a:schemeClr val="accent3">
              <a:lumMod val="20000"/>
              <a:lumOff val="80000"/>
            </a:schemeClr>
          </a:solidFill>
          <a:ln>
            <a:solidFill>
              <a:schemeClr val="accent1"/>
            </a:solidFill>
          </a:ln>
        </p:spPr>
        <p:txBody>
          <a:bodyPr>
            <a:normAutofit/>
          </a:bodyPr>
          <a:lstStyle/>
          <a:p>
            <a:pPr>
              <a:lnSpc>
                <a:spcPct val="130000"/>
              </a:lnSpc>
            </a:pPr>
            <a:r>
              <a:rPr lang="el-GR" b="1" dirty="0">
                <a:solidFill>
                  <a:schemeClr val="tx1"/>
                </a:solidFill>
              </a:rPr>
              <a:t>παρ. 4</a:t>
            </a:r>
            <a:r>
              <a:rPr lang="el-GR" dirty="0"/>
              <a:t> Αν δημόσιες συμβάσεις έχουν εκτιμώμενη αξία ίση ή μικρότερη του ποσού της παρ. 1 του άρθρου 118 του ν. 4412/2016 </a:t>
            </a:r>
            <a:r>
              <a:rPr lang="el-GR" b="1" i="1" dirty="0"/>
              <a:t>[και την τροποποίησή του]</a:t>
            </a:r>
            <a:r>
              <a:rPr lang="el-GR" dirty="0"/>
              <a:t>, η παρακολούθηση της δημόσιας σύμβασης και η παραλαβή των ειδών ή υπηρεσιών γίνεται με βεβαίωση του Επιστημονικού Υπευθύνου.</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3206044"/>
            <a:ext cx="8915399" cy="2585323"/>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rPr>
              <a:t>Καταργήθηκε το εσωτερικό έντυπο ΕΟ32, καθώς ο ΕΥ βεβαιώνει πλέον, για την παραλαβή των αγαθών και υπηρεσιών του έργου του.</a:t>
            </a:r>
          </a:p>
          <a:p>
            <a:pPr marL="285750"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highlight>
                  <a:srgbClr val="808080"/>
                </a:highlight>
              </a:rPr>
              <a:t>Τροποποιήθηκαν τα έντυπα:</a:t>
            </a:r>
          </a:p>
          <a:p>
            <a:pPr marL="285750" indent="-285750">
              <a:buFont typeface="Arial" panose="020B0604020202020204" pitchFamily="34" charset="0"/>
              <a:buChar char="•"/>
            </a:pPr>
            <a:endParaRPr lang="el-GR" dirty="0">
              <a:ln w="0"/>
              <a:solidFill>
                <a:schemeClr val="bg1"/>
              </a:solidFill>
              <a:effectLst>
                <a:outerShdw blurRad="38100" dist="19050" dir="2700000" algn="tl" rotWithShape="0">
                  <a:schemeClr val="dk1">
                    <a:alpha val="40000"/>
                  </a:schemeClr>
                </a:outerShdw>
              </a:effectLst>
              <a:highlight>
                <a:srgbClr val="808080"/>
              </a:highlight>
            </a:endParaRPr>
          </a:p>
          <a:p>
            <a:pPr marL="742950" lvl="1" indent="-285750">
              <a:buFont typeface="Wingdings" panose="05000000000000000000" pitchFamily="2" charset="2"/>
              <a:buChar char="Ø"/>
            </a:pPr>
            <a:r>
              <a:rPr lang="el-GR" dirty="0">
                <a:ln w="0"/>
                <a:solidFill>
                  <a:schemeClr val="bg1"/>
                </a:solidFill>
                <a:effectLst>
                  <a:outerShdw blurRad="38100" dist="19050" dir="2700000" algn="tl" rotWithShape="0">
                    <a:schemeClr val="dk1">
                      <a:alpha val="40000"/>
                    </a:schemeClr>
                  </a:outerShdw>
                </a:effectLst>
              </a:rPr>
              <a:t>ΕΟ31α (Πρωτόκολλο Παραλαβής για Ποσοτική &amp; Ποιοτική Παραλαβή Υπηρεσιών / Αγαθών &lt;2.500 €) και</a:t>
            </a:r>
          </a:p>
          <a:p>
            <a:pPr marL="742950" lvl="1" indent="-285750">
              <a:buFont typeface="Wingdings" panose="05000000000000000000" pitchFamily="2" charset="2"/>
              <a:buChar char="Ø"/>
            </a:pPr>
            <a:r>
              <a:rPr lang="el-GR" dirty="0">
                <a:ln w="0"/>
                <a:solidFill>
                  <a:schemeClr val="bg1"/>
                </a:solidFill>
                <a:effectLst>
                  <a:outerShdw blurRad="38100" dist="19050" dir="2700000" algn="tl" rotWithShape="0">
                    <a:schemeClr val="dk1">
                      <a:alpha val="40000"/>
                    </a:schemeClr>
                  </a:outerShdw>
                </a:effectLst>
              </a:rPr>
              <a:t>ΕΟ31 (Πρωτόκολλο Παραλαβής για Ποσοτική &amp; Ποιοτική Παραλαβή Υπηρεσιών / Αγαθών ≥ 2.500,01 € έως 30.000 €)</a:t>
            </a:r>
          </a:p>
        </p:txBody>
      </p:sp>
    </p:spTree>
    <p:extLst>
      <p:ext uri="{BB962C8B-B14F-4D97-AF65-F5344CB8AC3E}">
        <p14:creationId xmlns:p14="http://schemas.microsoft.com/office/powerpoint/2010/main" val="258752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0</a:t>
            </a:r>
            <a:br>
              <a:rPr lang="el-GR" sz="2200" b="1" i="0" u="none" strike="noStrike" baseline="0" dirty="0">
                <a:latin typeface="MyriadPro-Semibold"/>
              </a:rPr>
            </a:br>
            <a:r>
              <a:rPr lang="el-GR" sz="2200" b="1" i="0" u="none" strike="noStrike" baseline="0" dirty="0">
                <a:latin typeface="MyriadPro-Semibold"/>
              </a:rPr>
              <a:t>Απευθείας αναθέσεις για τις ανάγκες έργων/προγραμμάτων (2/2)</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068319"/>
          </a:xfrm>
          <a:solidFill>
            <a:schemeClr val="accent3">
              <a:lumMod val="20000"/>
              <a:lumOff val="80000"/>
            </a:schemeClr>
          </a:solidFill>
          <a:ln>
            <a:solidFill>
              <a:schemeClr val="accent1"/>
            </a:solidFill>
          </a:ln>
        </p:spPr>
        <p:txBody>
          <a:bodyPr>
            <a:normAutofit fontScale="70000" lnSpcReduction="20000"/>
          </a:bodyPr>
          <a:lstStyle/>
          <a:p>
            <a:pPr>
              <a:lnSpc>
                <a:spcPct val="130000"/>
              </a:lnSpc>
            </a:pPr>
            <a:r>
              <a:rPr lang="el-GR" b="1" dirty="0">
                <a:solidFill>
                  <a:schemeClr val="tx1"/>
                </a:solidFill>
              </a:rPr>
              <a:t>παρ. 1</a:t>
            </a:r>
            <a:r>
              <a:rPr lang="el-GR" dirty="0"/>
              <a:t> Για δαπάνη που υπερβαίνει το ποσό των 10.000 ευρώ, ως απόδειξη έρευνας αγοράς νοείται η προσκόμιση τουλάχιστον δύο (2) οικονομικών προσφορών [...]. Για δαπάνες έως δέκα χιλιάδες (10.000,00) ευρώ ο Επιστημονικός Υπεύθυνος δύναται να προσκομίζει και μία (1) μόνο οικονομική προσφορά.</a:t>
            </a:r>
          </a:p>
          <a:p>
            <a:pPr>
              <a:lnSpc>
                <a:spcPct val="130000"/>
              </a:lnSpc>
            </a:pPr>
            <a:r>
              <a:rPr lang="el-GR" dirty="0"/>
              <a:t>Ως οικονομική προσφορά λαμβάνεται υπόψη η προσφορά προϊόντος ή υπηρεσίας και από το ηλεκτρονικό κατάστημα του οικονομικού φορέα, από την οποία προκύπτουν κατ’ ελάχιστον η τιμή και τα απαιτούμενα τεχνικά χαρακτηριστικά του προϊόντος. Για δημόσιες συμβάσεις κατώτερης ή ίσης αξίας των δύο χιλιάδων πεντακοσίων (2.500) ευρώ, πλέον Φ.Π.Α., εφαρμόζεται η διαδικασία που προβλέπεται στον ν. 4412/2016 (Α’ 147, διορθώσεις σφαλμάτων Α’ 200 και Α’ 206).</a:t>
            </a:r>
          </a:p>
        </p:txBody>
      </p:sp>
      <p:graphicFrame>
        <p:nvGraphicFramePr>
          <p:cNvPr id="5" name="Diagram 4">
            <a:extLst>
              <a:ext uri="{FF2B5EF4-FFF2-40B4-BE49-F238E27FC236}">
                <a16:creationId xmlns:a16="http://schemas.microsoft.com/office/drawing/2014/main" id="{25B1AFB4-A774-09C2-E0E9-0C37FADA786A}"/>
              </a:ext>
            </a:extLst>
          </p:cNvPr>
          <p:cNvGraphicFramePr/>
          <p:nvPr>
            <p:extLst>
              <p:ext uri="{D42A27DB-BD31-4B8C-83A1-F6EECF244321}">
                <p14:modId xmlns:p14="http://schemas.microsoft.com/office/powerpoint/2010/main" val="2093706924"/>
              </p:ext>
            </p:extLst>
          </p:nvPr>
        </p:nvGraphicFramePr>
        <p:xfrm>
          <a:off x="2263685" y="3897622"/>
          <a:ext cx="7630445" cy="740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37609CA9-178D-42E1-821D-74A8656E1914}"/>
              </a:ext>
            </a:extLst>
          </p:cNvPr>
          <p:cNvSpPr txBox="1"/>
          <p:nvPr/>
        </p:nvSpPr>
        <p:spPr>
          <a:xfrm>
            <a:off x="2179177" y="3528290"/>
            <a:ext cx="6828089" cy="369332"/>
          </a:xfrm>
          <a:prstGeom prst="rect">
            <a:avLst/>
          </a:prstGeom>
          <a:noFill/>
        </p:spPr>
        <p:txBody>
          <a:bodyPr wrap="square" rtlCol="0">
            <a:spAutoFit/>
          </a:bodyPr>
          <a:lstStyle/>
          <a:p>
            <a:r>
              <a:rPr lang="el-GR" dirty="0">
                <a:ln w="0"/>
                <a:solidFill>
                  <a:schemeClr val="bg1"/>
                </a:solidFill>
                <a:effectLst>
                  <a:outerShdw blurRad="38100" dist="19050" dir="2700000" algn="tl" rotWithShape="0">
                    <a:schemeClr val="dk1">
                      <a:alpha val="40000"/>
                    </a:schemeClr>
                  </a:outerShdw>
                </a:effectLst>
                <a:highlight>
                  <a:srgbClr val="808080"/>
                </a:highlight>
              </a:rPr>
              <a:t>Δαπάνη όπου ο κωδ. ΓΛΚ του ετήσιου ή συνολικού Π/Υ είναι:</a:t>
            </a:r>
          </a:p>
        </p:txBody>
      </p:sp>
      <p:graphicFrame>
        <p:nvGraphicFramePr>
          <p:cNvPr id="7" name="Diagram 6">
            <a:extLst>
              <a:ext uri="{FF2B5EF4-FFF2-40B4-BE49-F238E27FC236}">
                <a16:creationId xmlns:a16="http://schemas.microsoft.com/office/drawing/2014/main" id="{B6A41750-D823-795F-E72A-D103EBBBC005}"/>
              </a:ext>
            </a:extLst>
          </p:cNvPr>
          <p:cNvGraphicFramePr/>
          <p:nvPr>
            <p:extLst>
              <p:ext uri="{D42A27DB-BD31-4B8C-83A1-F6EECF244321}">
                <p14:modId xmlns:p14="http://schemas.microsoft.com/office/powerpoint/2010/main" val="2513873940"/>
              </p:ext>
            </p:extLst>
          </p:nvPr>
        </p:nvGraphicFramePr>
        <p:xfrm>
          <a:off x="2265657" y="4657725"/>
          <a:ext cx="7630445" cy="740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a:extLst>
              <a:ext uri="{FF2B5EF4-FFF2-40B4-BE49-F238E27FC236}">
                <a16:creationId xmlns:a16="http://schemas.microsoft.com/office/drawing/2014/main" id="{FA67FE9D-91FB-A9A0-DF32-A92BB3AAD56B}"/>
              </a:ext>
            </a:extLst>
          </p:cNvPr>
          <p:cNvGraphicFramePr/>
          <p:nvPr>
            <p:extLst>
              <p:ext uri="{D42A27DB-BD31-4B8C-83A1-F6EECF244321}">
                <p14:modId xmlns:p14="http://schemas.microsoft.com/office/powerpoint/2010/main" val="540375088"/>
              </p:ext>
            </p:extLst>
          </p:nvPr>
        </p:nvGraphicFramePr>
        <p:xfrm>
          <a:off x="2265656" y="5413866"/>
          <a:ext cx="7630445" cy="74030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61620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randombar(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Graphic spid="5" grpId="0">
        <p:bldAsOne/>
      </p:bldGraphic>
      <p:bldP spid="6" grpId="0"/>
      <p:bldGraphic spid="7" grpId="0">
        <p:bldAsOne/>
      </p:bldGraphic>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l="10000" t="20000" r="10000" b="2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84C2-5410-090E-6668-28F9E977C657}"/>
              </a:ext>
            </a:extLst>
          </p:cNvPr>
          <p:cNvSpPr>
            <a:spLocks noGrp="1"/>
          </p:cNvSpPr>
          <p:nvPr>
            <p:ph type="ctrTitle"/>
          </p:nvPr>
        </p:nvSpPr>
        <p:spPr>
          <a:xfrm>
            <a:off x="2265657" y="221567"/>
            <a:ext cx="8915399" cy="1315686"/>
          </a:xfrm>
        </p:spPr>
        <p:txBody>
          <a:bodyPr>
            <a:normAutofit/>
          </a:bodyPr>
          <a:lstStyle/>
          <a:p>
            <a:pPr algn="ct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Άρθρο 2</a:t>
            </a:r>
            <a:r>
              <a:rPr lang="en-US"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5</a:t>
            </a:r>
            <a:r>
              <a:rPr lang="el-GR" sz="3100" i="0" u="none" strike="noStrike" baseline="0" dirty="0">
                <a:ln w="0"/>
                <a:solidFill>
                  <a:schemeClr val="accent1"/>
                </a:solidFill>
                <a:effectLst>
                  <a:outerShdw blurRad="38100" dist="25400" dir="5400000" algn="ctr" rotWithShape="0">
                    <a:srgbClr val="6E747A">
                      <a:alpha val="43000"/>
                    </a:srgbClr>
                  </a:outerShdw>
                </a:effectLst>
                <a:latin typeface="MyriadPro-Semibold"/>
              </a:rPr>
              <a:t>2</a:t>
            </a:r>
            <a:br>
              <a:rPr lang="el-GR" sz="2200" b="1" i="0" u="none" strike="noStrike" baseline="0" dirty="0">
                <a:latin typeface="MyriadPro-Semibold"/>
              </a:rPr>
            </a:br>
            <a:r>
              <a:rPr lang="el-GR" sz="2200" b="1" i="0" u="none" strike="noStrike" baseline="0" dirty="0">
                <a:latin typeface="MyriadPro-Semibold"/>
              </a:rPr>
              <a:t>Συμμετοχή σε συνέδρια/</a:t>
            </a:r>
            <a:r>
              <a:rPr lang="el-GR" sz="2200" b="1" dirty="0">
                <a:latin typeface="MyriadPro-Semibold"/>
              </a:rPr>
              <a:t>δ</a:t>
            </a:r>
            <a:r>
              <a:rPr lang="el-GR" sz="2200" b="1" i="0" u="none" strike="noStrike" baseline="0" dirty="0">
                <a:latin typeface="MyriadPro-Semibold"/>
              </a:rPr>
              <a:t>ημοσιεύσεις</a:t>
            </a:r>
            <a:br>
              <a:rPr lang="el-GR" sz="2200" b="1" i="0" u="none" strike="noStrike" baseline="0" dirty="0">
                <a:latin typeface="MyriadPro-Semibold"/>
              </a:rPr>
            </a:br>
            <a:r>
              <a:rPr lang="el-GR" sz="2200" b="1" i="0" u="none" strike="noStrike" baseline="0" dirty="0">
                <a:latin typeface="MyriadPro-Semibold"/>
              </a:rPr>
              <a:t>		</a:t>
            </a:r>
            <a:endParaRPr lang="el-GR" sz="2200" dirty="0"/>
          </a:p>
        </p:txBody>
      </p:sp>
      <p:sp>
        <p:nvSpPr>
          <p:cNvPr id="3" name="Subtitle 2">
            <a:extLst>
              <a:ext uri="{FF2B5EF4-FFF2-40B4-BE49-F238E27FC236}">
                <a16:creationId xmlns:a16="http://schemas.microsoft.com/office/drawing/2014/main" id="{BC9D0E02-685D-A88F-B65F-485DABB1FEEE}"/>
              </a:ext>
            </a:extLst>
          </p:cNvPr>
          <p:cNvSpPr>
            <a:spLocks noGrp="1"/>
          </p:cNvSpPr>
          <p:nvPr>
            <p:ph type="subTitle" idx="1"/>
          </p:nvPr>
        </p:nvSpPr>
        <p:spPr>
          <a:xfrm>
            <a:off x="2265657" y="1459971"/>
            <a:ext cx="8915399" cy="2829807"/>
          </a:xfrm>
          <a:solidFill>
            <a:schemeClr val="accent3">
              <a:lumMod val="20000"/>
              <a:lumOff val="80000"/>
            </a:schemeClr>
          </a:solidFill>
          <a:ln>
            <a:solidFill>
              <a:schemeClr val="accent1"/>
            </a:solidFill>
          </a:ln>
        </p:spPr>
        <p:txBody>
          <a:bodyPr>
            <a:normAutofit fontScale="77500" lnSpcReduction="20000"/>
          </a:bodyPr>
          <a:lstStyle/>
          <a:p>
            <a:pPr>
              <a:lnSpc>
                <a:spcPct val="130000"/>
              </a:lnSpc>
            </a:pPr>
            <a:r>
              <a:rPr lang="el-GR" b="1" dirty="0">
                <a:solidFill>
                  <a:schemeClr val="tx1"/>
                </a:solidFill>
              </a:rPr>
              <a:t>παρ. 1</a:t>
            </a:r>
            <a:r>
              <a:rPr lang="el-GR" dirty="0"/>
              <a:t> Για δαπάνες που αφορούν στο κόστος εγγραφής και συμμετοχής σε επιστημονικά συνέδρια και ημερίδες, καθώς και στη δημοσίευση επιστημονικών άρθρων, εργασιών, επιστημονικών μελετών και βιβλίων από οικονομικούς φορείς που έχουν την έδρα τους στην ημεδαπή ή αλλοδαπή, </a:t>
            </a:r>
            <a:r>
              <a:rPr lang="el-GR" b="1" dirty="0"/>
              <a:t>δεν</a:t>
            </a:r>
            <a:r>
              <a:rPr lang="el-GR" dirty="0"/>
              <a:t> εφαρμόζονται οι διατάξεις περί δημοσίων συμβάσεων του ν. 4412/2016 (Α’ 147, διορθώσεις σφαλμάτων Α’ 200 και Α’ 206). Η εξόφληση των δαπανών πραγματοποιείται μέσω εξόφλησης του νόμιμου φορολογικού παραστατικού, κατόπιν υποβολής αιτήματος πληρωμής του Επιστημονικού Υπευθύνου. </a:t>
            </a:r>
            <a:r>
              <a:rPr lang="el-GR" u="sng" dirty="0"/>
              <a:t>Τα παραστατικά δύνανται να εκδίδονται είτε στα στοιχεία του Ειδικού Λογαριασμού Κονδυλίων Έρευνας είτε στα στοιχεία του συμμετέχοντος στο συνέδριο ή  του συγγραφέα της δημοσίευσης. </a:t>
            </a:r>
            <a:r>
              <a:rPr lang="el-GR" b="1" dirty="0">
                <a:solidFill>
                  <a:srgbClr val="002060"/>
                </a:solidFill>
              </a:rPr>
              <a:t>Το παρόν εφαρμόζεται και για την εκτέλεση δαπανών που αφορούν σε συνδρομές σε βάσεις δεδομένων, σε επαγγελματικές, επιστημονικές και λοιπές οργανώσεις και στην  κατοχύρωση δικαιωμάτων διανοητικής ιδιοκτησίας</a:t>
            </a:r>
            <a:r>
              <a:rPr lang="el-GR" b="1" dirty="0"/>
              <a:t> </a:t>
            </a:r>
            <a:r>
              <a:rPr lang="el-GR" b="1" i="1" dirty="0">
                <a:solidFill>
                  <a:srgbClr val="002060"/>
                </a:solidFill>
              </a:rPr>
              <a:t>[(ν.5029/2023 (τροποποίηση διατάξεων του ν.4957/202</a:t>
            </a:r>
            <a:r>
              <a:rPr lang="en-US" b="1" i="1" dirty="0">
                <a:solidFill>
                  <a:srgbClr val="002060"/>
                </a:solidFill>
              </a:rPr>
              <a:t>2</a:t>
            </a:r>
            <a:r>
              <a:rPr lang="el-GR" b="1" i="1" dirty="0">
                <a:solidFill>
                  <a:srgbClr val="002060"/>
                </a:solidFill>
              </a:rPr>
              <a:t>)]</a:t>
            </a:r>
          </a:p>
        </p:txBody>
      </p:sp>
      <p:sp>
        <p:nvSpPr>
          <p:cNvPr id="4" name="TextBox 3">
            <a:extLst>
              <a:ext uri="{FF2B5EF4-FFF2-40B4-BE49-F238E27FC236}">
                <a16:creationId xmlns:a16="http://schemas.microsoft.com/office/drawing/2014/main" id="{78E3554B-092D-B9DD-DE0E-D85F3C82093B}"/>
              </a:ext>
            </a:extLst>
          </p:cNvPr>
          <p:cNvSpPr txBox="1"/>
          <p:nvPr/>
        </p:nvSpPr>
        <p:spPr>
          <a:xfrm>
            <a:off x="2265657" y="4569652"/>
            <a:ext cx="8915399" cy="646331"/>
          </a:xfrm>
          <a:prstGeom prst="rect">
            <a:avLst/>
          </a:prstGeom>
          <a:solidFill>
            <a:srgbClr val="A53010"/>
          </a:solidFill>
        </p:spPr>
        <p:txBody>
          <a:bodyPr wrap="square" rtlCol="0">
            <a:spAutoFit/>
          </a:bodyPr>
          <a:lstStyle/>
          <a:p>
            <a:pPr marL="285750" indent="-285750">
              <a:buFont typeface="Arial" panose="020B0604020202020204" pitchFamily="34" charset="0"/>
              <a:buChar char="•"/>
            </a:pPr>
            <a:r>
              <a:rPr lang="el-GR" dirty="0">
                <a:ln w="0"/>
                <a:solidFill>
                  <a:schemeClr val="bg1"/>
                </a:solidFill>
                <a:effectLst>
                  <a:outerShdw blurRad="38100" dist="19050" dir="2700000" algn="tl" rotWithShape="0">
                    <a:schemeClr val="dk1">
                      <a:alpha val="40000"/>
                    </a:schemeClr>
                  </a:outerShdw>
                </a:effectLst>
                <a:highlight>
                  <a:srgbClr val="808080"/>
                </a:highlight>
              </a:rPr>
              <a:t>Δαπάνη δημοσίευσης επιστημονικού άρθρου: </a:t>
            </a:r>
            <a:r>
              <a:rPr lang="el-GR" dirty="0">
                <a:ln w="0"/>
                <a:solidFill>
                  <a:schemeClr val="bg1"/>
                </a:solidFill>
                <a:effectLst>
                  <a:outerShdw blurRad="38100" dist="19050" dir="2700000" algn="tl" rotWithShape="0">
                    <a:schemeClr val="dk1">
                      <a:alpha val="40000"/>
                    </a:schemeClr>
                  </a:outerShdw>
                </a:effectLst>
              </a:rPr>
              <a:t>πραγματοποιείται κατόπιν προσκόμισης της αποδοχής </a:t>
            </a:r>
            <a:r>
              <a:rPr lang="el-GR" i="1" dirty="0">
                <a:ln w="0"/>
                <a:solidFill>
                  <a:schemeClr val="bg1"/>
                </a:solidFill>
                <a:effectLst>
                  <a:outerShdw blurRad="38100" dist="19050" dir="2700000" algn="tl" rotWithShape="0">
                    <a:schemeClr val="dk1">
                      <a:alpha val="40000"/>
                    </a:schemeClr>
                  </a:outerShdw>
                </a:effectLst>
              </a:rPr>
              <a:t>(</a:t>
            </a:r>
            <a:r>
              <a:rPr lang="en-US" i="1" dirty="0">
                <a:ln w="0"/>
                <a:solidFill>
                  <a:schemeClr val="bg1"/>
                </a:solidFill>
                <a:effectLst>
                  <a:outerShdw blurRad="38100" dist="19050" dir="2700000" algn="tl" rotWithShape="0">
                    <a:schemeClr val="dk1">
                      <a:alpha val="40000"/>
                    </a:schemeClr>
                  </a:outerShdw>
                </a:effectLst>
              </a:rPr>
              <a:t>acceptance</a:t>
            </a:r>
            <a:r>
              <a:rPr lang="el-GR" i="1" dirty="0">
                <a:ln w="0"/>
                <a:solidFill>
                  <a:schemeClr val="bg1"/>
                </a:solidFill>
                <a:effectLst>
                  <a:outerShdw blurRad="38100" dist="19050" dir="2700000" algn="tl" rotWithShape="0">
                    <a:schemeClr val="dk1">
                      <a:alpha val="40000"/>
                    </a:schemeClr>
                  </a:outerShdw>
                </a:effectLst>
              </a:rPr>
              <a:t>) </a:t>
            </a:r>
            <a:r>
              <a:rPr lang="el-GR" dirty="0">
                <a:ln w="0"/>
                <a:solidFill>
                  <a:schemeClr val="bg1"/>
                </a:solidFill>
                <a:effectLst>
                  <a:outerShdw blurRad="38100" dist="19050" dir="2700000" algn="tl" rotWithShape="0">
                    <a:schemeClr val="dk1">
                      <a:alpha val="40000"/>
                    </a:schemeClr>
                  </a:outerShdw>
                </a:effectLst>
              </a:rPr>
              <a:t>δημοσίευσης του άρθρου.</a:t>
            </a:r>
          </a:p>
        </p:txBody>
      </p:sp>
    </p:spTree>
    <p:extLst>
      <p:ext uri="{BB962C8B-B14F-4D97-AF65-F5344CB8AC3E}">
        <p14:creationId xmlns:p14="http://schemas.microsoft.com/office/powerpoint/2010/main" val="247795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2635</TotalTime>
  <Words>2793</Words>
  <Application>Microsoft Office PowerPoint</Application>
  <PresentationFormat>Ευρεία οθόνη</PresentationFormat>
  <Paragraphs>133</Paragraphs>
  <Slides>24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Century Gothic</vt:lpstr>
      <vt:lpstr>MyriadPro-Semibold</vt:lpstr>
      <vt:lpstr>Wingdings</vt:lpstr>
      <vt:lpstr>Wingdings 3</vt:lpstr>
      <vt:lpstr>Wisp</vt:lpstr>
      <vt:lpstr>NOMOΣ ΥΠ’ ΑΡΙΘΜ. 4957 ΚΕΦΑΛΑΙΟ ΚΖ’ ΟΡΓΑΝΩΣΗ ΚΑΙ ΛΕΙΤΟΥΡΓΙΑ ΕΙΔΙΚΩΝ ΛΟΓΑΡΙΑΣΜΩΝ ΚΟΝΔΥΛΙΩΝ ΕΡΕΥΝΑΣ Άρθρα 248 -259</vt:lpstr>
      <vt:lpstr>NOMOΣ ΥΠ’ ΑΡΙΘΜ. 4957 ΚΕΦΑΛΑΙΟ ΚΖ’ ΟΡΓΑΝΩΣΗ ΚΑΙ ΛΕΙΤΟΥΡΓΙΑ ΕΙΔΙΚΩΝ ΛΟΓΑΡΙΑΣΜΩΝ ΚΟΝΔΥΛΙΩΝ ΕΡΕΥΝΑΣ Άρθρο 248</vt:lpstr>
      <vt:lpstr>Άρθρο 248 Έγκριση μετακίνησης (1/3)   </vt:lpstr>
      <vt:lpstr>Άρθρο 248 Έγκριση μετακίνησης (2/3)   </vt:lpstr>
      <vt:lpstr>Άρθρο 248 Έγκριση μετακίνησης (3/3)   </vt:lpstr>
      <vt:lpstr>NOMOΣ ΥΠ’ ΑΡΙΘΜ. 4957 ΚΕΦΑΛΑΙΟ ΚΖ’ ΟΡΓΑΝΩΣΗ ΚΑΙ ΛΕΙΤΟΥΡΓΙΑ ΕΙΔΙΚΩΝ ΛΟΓΑΡΙΑΣΜΩΝ ΚΟΝΔΥΛΙΩΝ ΕΡΕΥΝΑΣ Άρθρα 250, 252 και 256</vt:lpstr>
      <vt:lpstr>Άρθρο 250 Απευθείας αναθέσεις για τις ανάγκες έργων/προγραμμάτων (1/2)   </vt:lpstr>
      <vt:lpstr>Άρθρο 250 Απευθείας αναθέσεις για τις ανάγκες έργων/προγραμμάτων (2/2)   </vt:lpstr>
      <vt:lpstr>Άρθρο 252 Συμμετοχή σε συνέδρια/δημοσιεύσεις   </vt:lpstr>
      <vt:lpstr>Άρθρο 253 Διαδικασία χορήγησης προκαταβολών   </vt:lpstr>
      <vt:lpstr>NOMOΣ ΥΠ’ ΑΡΙΘΜ. 4957 ΚΕΦΑΛΑΙΟ ΚΖ’ ΟΡΓΑΝΩΣΗ ΚΑΙ ΛΕΙΤΟΥΡΓΙΑ ΕΙΔΙΚΩΝ ΛΟΓΑΡΙΑΣΜΩΝ ΚΟΝΔΥΛΙΩΝ ΕΡΕΥΝΑΣ Άρθρα 126, 127 και 243</vt:lpstr>
      <vt:lpstr>Άρθρο 126 Θέματα αποδοχών (1/5) </vt:lpstr>
      <vt:lpstr>Άρθρο 243 Θέματα αποδοχών (2/5) </vt:lpstr>
      <vt:lpstr>Άρθρο 126 Θέματα αποδοχών (3/5) </vt:lpstr>
      <vt:lpstr>Άρθρο 126 Θέματα αποδοχών (4/5) </vt:lpstr>
      <vt:lpstr>Άρθρο 126 Θέματα αποδοχών (5/5) </vt:lpstr>
      <vt:lpstr>Άρθρο 127 Παροχή διδακτικού και ερευνητικού έργου από δημόσιους υπαλλήλους (1/2) </vt:lpstr>
      <vt:lpstr>Άρθρο 127 Παροχή διδακτικού και ερευνητικού έργου από δημόσιους υπαλλήλους (2/2) </vt:lpstr>
      <vt:lpstr>NOMOΣ ΥΠ’ ΑΡΙΘΜ. 4957 ΚΕΦΑΛΑΙΟ ΚΖ’ ΟΡΓΑΝΩΣΗ ΚΑΙ ΛΕΙΤΟΥΡΓΙΑ ΕΙΔΙΚΩΝ ΛΟΓΑΡΙΑΣΜΩΝ ΚΟΝΔΥΛΙΩΝ ΕΡΕΥΝΑΣ Άρθρο 253</vt:lpstr>
      <vt:lpstr>Άρθρο 253 Κίνητρα επιχειρήσεων για χρηματοδότηση έρευνας (1/2)   </vt:lpstr>
      <vt:lpstr>Άρθρο 253 Κίνητρα επιχειρήσεων για χρηματοδότηση έρευνας (2/2)   </vt:lpstr>
      <vt:lpstr>Εύρυθμη λειτουργία (1/2)   </vt:lpstr>
      <vt:lpstr>Εύρυθμη λειτουργία (1/2)   </vt:lpstr>
      <vt:lpstr>Ευχαριστούμε για την προσοχή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NOMOΣ ΥΠ’ ΑΡΙΘΜ. 4957 ΚΕΦΑΛΑΙΟ ΚΖ’ ΟΡΓΑΝΩΣΗ ΚΑΙ ΛΕΙΤΟΥΡΓΙΑ ΕΙΔΙΚΩΝ ΛΟΓΑΡΙΑΣΜΩΝ ΚΟΝΔΥΛΙΩΝ ΕΡΕΥΝΑΣ Άρθρα 229 -259</dc:title>
  <dc:creator>Stylianos Fragkou</dc:creator>
  <cp:lastModifiedBy>Dimitrios Dritsas</cp:lastModifiedBy>
  <cp:revision>65</cp:revision>
  <dcterms:created xsi:type="dcterms:W3CDTF">2023-02-19T10:49:00Z</dcterms:created>
  <dcterms:modified xsi:type="dcterms:W3CDTF">2023-03-15T08:52:39Z</dcterms:modified>
</cp:coreProperties>
</file>